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62"/>
  </p:notesMasterIdLst>
  <p:handoutMasterIdLst>
    <p:handoutMasterId r:id="rId163"/>
  </p:handoutMasterIdLst>
  <p:sldIdLst>
    <p:sldId id="496" r:id="rId2"/>
    <p:sldId id="261" r:id="rId3"/>
    <p:sldId id="263" r:id="rId4"/>
    <p:sldId id="332" r:id="rId5"/>
    <p:sldId id="442" r:id="rId6"/>
    <p:sldId id="443" r:id="rId7"/>
    <p:sldId id="444" r:id="rId8"/>
    <p:sldId id="505" r:id="rId9"/>
    <p:sldId id="506" r:id="rId10"/>
    <p:sldId id="507" r:id="rId11"/>
    <p:sldId id="581" r:id="rId12"/>
    <p:sldId id="582" r:id="rId13"/>
    <p:sldId id="583" r:id="rId14"/>
    <p:sldId id="584" r:id="rId15"/>
    <p:sldId id="585" r:id="rId16"/>
    <p:sldId id="586" r:id="rId17"/>
    <p:sldId id="580" r:id="rId18"/>
    <p:sldId id="510" r:id="rId19"/>
    <p:sldId id="617" r:id="rId20"/>
    <p:sldId id="618" r:id="rId21"/>
    <p:sldId id="448" r:id="rId22"/>
    <p:sldId id="449" r:id="rId23"/>
    <p:sldId id="450" r:id="rId24"/>
    <p:sldId id="451" r:id="rId25"/>
    <p:sldId id="489" r:id="rId26"/>
    <p:sldId id="453" r:id="rId27"/>
    <p:sldId id="454" r:id="rId28"/>
    <p:sldId id="575" r:id="rId29"/>
    <p:sldId id="576" r:id="rId30"/>
    <p:sldId id="500" r:id="rId31"/>
    <p:sldId id="512" r:id="rId32"/>
    <p:sldId id="513" r:id="rId33"/>
    <p:sldId id="514" r:id="rId34"/>
    <p:sldId id="515" r:id="rId35"/>
    <p:sldId id="587" r:id="rId36"/>
    <p:sldId id="516" r:id="rId37"/>
    <p:sldId id="517" r:id="rId38"/>
    <p:sldId id="590" r:id="rId39"/>
    <p:sldId id="591" r:id="rId40"/>
    <p:sldId id="592" r:id="rId41"/>
    <p:sldId id="593" r:id="rId42"/>
    <p:sldId id="594" r:id="rId43"/>
    <p:sldId id="596" r:id="rId44"/>
    <p:sldId id="597" r:id="rId45"/>
    <p:sldId id="598" r:id="rId46"/>
    <p:sldId id="599" r:id="rId47"/>
    <p:sldId id="600" r:id="rId48"/>
    <p:sldId id="601" r:id="rId49"/>
    <p:sldId id="602" r:id="rId50"/>
    <p:sldId id="603" r:id="rId51"/>
    <p:sldId id="595" r:id="rId52"/>
    <p:sldId id="604" r:id="rId53"/>
    <p:sldId id="589" r:id="rId54"/>
    <p:sldId id="588" r:id="rId55"/>
    <p:sldId id="519" r:id="rId56"/>
    <p:sldId id="520" r:id="rId57"/>
    <p:sldId id="521" r:id="rId58"/>
    <p:sldId id="522" r:id="rId59"/>
    <p:sldId id="523" r:id="rId60"/>
    <p:sldId id="524" r:id="rId61"/>
    <p:sldId id="458" r:id="rId62"/>
    <p:sldId id="459" r:id="rId63"/>
    <p:sldId id="460" r:id="rId64"/>
    <p:sldId id="461" r:id="rId65"/>
    <p:sldId id="463" r:id="rId66"/>
    <p:sldId id="526" r:id="rId67"/>
    <p:sldId id="525" r:id="rId68"/>
    <p:sldId id="606" r:id="rId69"/>
    <p:sldId id="607" r:id="rId70"/>
    <p:sldId id="608" r:id="rId71"/>
    <p:sldId id="609" r:id="rId72"/>
    <p:sldId id="537" r:id="rId73"/>
    <p:sldId id="534" r:id="rId74"/>
    <p:sldId id="535" r:id="rId75"/>
    <p:sldId id="605" r:id="rId76"/>
    <p:sldId id="528" r:id="rId77"/>
    <p:sldId id="529" r:id="rId78"/>
    <p:sldId id="533" r:id="rId79"/>
    <p:sldId id="465" r:id="rId80"/>
    <p:sldId id="577" r:id="rId81"/>
    <p:sldId id="578" r:id="rId82"/>
    <p:sldId id="579" r:id="rId83"/>
    <p:sldId id="466" r:id="rId84"/>
    <p:sldId id="468" r:id="rId85"/>
    <p:sldId id="469" r:id="rId86"/>
    <p:sldId id="470" r:id="rId87"/>
    <p:sldId id="471" r:id="rId88"/>
    <p:sldId id="472" r:id="rId89"/>
    <p:sldId id="473" r:id="rId90"/>
    <p:sldId id="474" r:id="rId91"/>
    <p:sldId id="475" r:id="rId92"/>
    <p:sldId id="476" r:id="rId93"/>
    <p:sldId id="477" r:id="rId94"/>
    <p:sldId id="538" r:id="rId95"/>
    <p:sldId id="539" r:id="rId96"/>
    <p:sldId id="540" r:id="rId97"/>
    <p:sldId id="541" r:id="rId98"/>
    <p:sldId id="542" r:id="rId99"/>
    <p:sldId id="543" r:id="rId100"/>
    <p:sldId id="544" r:id="rId101"/>
    <p:sldId id="545" r:id="rId102"/>
    <p:sldId id="546" r:id="rId103"/>
    <p:sldId id="547" r:id="rId104"/>
    <p:sldId id="548" r:id="rId105"/>
    <p:sldId id="549" r:id="rId106"/>
    <p:sldId id="550" r:id="rId107"/>
    <p:sldId id="551" r:id="rId108"/>
    <p:sldId id="552" r:id="rId109"/>
    <p:sldId id="478" r:id="rId110"/>
    <p:sldId id="479" r:id="rId111"/>
    <p:sldId id="480" r:id="rId112"/>
    <p:sldId id="481" r:id="rId113"/>
    <p:sldId id="482" r:id="rId114"/>
    <p:sldId id="483" r:id="rId115"/>
    <p:sldId id="484" r:id="rId116"/>
    <p:sldId id="553" r:id="rId117"/>
    <p:sldId id="554" r:id="rId118"/>
    <p:sldId id="555" r:id="rId119"/>
    <p:sldId id="485" r:id="rId120"/>
    <p:sldId id="486" r:id="rId121"/>
    <p:sldId id="487" r:id="rId122"/>
    <p:sldId id="556" r:id="rId123"/>
    <p:sldId id="610" r:id="rId124"/>
    <p:sldId id="611" r:id="rId125"/>
    <p:sldId id="558" r:id="rId126"/>
    <p:sldId id="559" r:id="rId127"/>
    <p:sldId id="365" r:id="rId128"/>
    <p:sldId id="296" r:id="rId129"/>
    <p:sldId id="300" r:id="rId130"/>
    <p:sldId id="402" r:id="rId131"/>
    <p:sldId id="403" r:id="rId132"/>
    <p:sldId id="405" r:id="rId133"/>
    <p:sldId id="407" r:id="rId134"/>
    <p:sldId id="560" r:id="rId135"/>
    <p:sldId id="561" r:id="rId136"/>
    <p:sldId id="562" r:id="rId137"/>
    <p:sldId id="563" r:id="rId138"/>
    <p:sldId id="564" r:id="rId139"/>
    <p:sldId id="612" r:id="rId140"/>
    <p:sldId id="565" r:id="rId141"/>
    <p:sldId id="566" r:id="rId142"/>
    <p:sldId id="567" r:id="rId143"/>
    <p:sldId id="568" r:id="rId144"/>
    <p:sldId id="569" r:id="rId145"/>
    <p:sldId id="570" r:id="rId146"/>
    <p:sldId id="397" r:id="rId147"/>
    <p:sldId id="359" r:id="rId148"/>
    <p:sldId id="388" r:id="rId149"/>
    <p:sldId id="571" r:id="rId150"/>
    <p:sldId id="572" r:id="rId151"/>
    <p:sldId id="613" r:id="rId152"/>
    <p:sldId id="616" r:id="rId153"/>
    <p:sldId id="573" r:id="rId154"/>
    <p:sldId id="574" r:id="rId155"/>
    <p:sldId id="491" r:id="rId156"/>
    <p:sldId id="492" r:id="rId157"/>
    <p:sldId id="493" r:id="rId158"/>
    <p:sldId id="494" r:id="rId159"/>
    <p:sldId id="495" r:id="rId160"/>
    <p:sldId id="498" r:id="rId161"/>
  </p:sldIdLst>
  <p:sldSz cx="12192000" cy="6858000"/>
  <p:notesSz cx="7099300" cy="10234613"/>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70C0"/>
    <a:srgbClr val="BEDF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4468" autoAdjust="0"/>
  </p:normalViewPr>
  <p:slideViewPr>
    <p:cSldViewPr snapToGrid="0">
      <p:cViewPr varScale="1">
        <p:scale>
          <a:sx n="69" d="100"/>
          <a:sy n="69" d="100"/>
        </p:scale>
        <p:origin x="564" y="52"/>
      </p:cViewPr>
      <p:guideLst>
        <p:guide orient="horz" pos="2160"/>
        <p:guide pos="3840"/>
      </p:guideLst>
    </p:cSldViewPr>
  </p:slideViewPr>
  <p:outlineViewPr>
    <p:cViewPr>
      <p:scale>
        <a:sx n="33" d="100"/>
        <a:sy n="33" d="100"/>
      </p:scale>
      <p:origin x="0" y="-60180"/>
    </p:cViewPr>
  </p:outlineViewPr>
  <p:notesTextViewPr>
    <p:cViewPr>
      <p:scale>
        <a:sx n="1" d="1"/>
        <a:sy n="1" d="1"/>
      </p:scale>
      <p:origin x="0" y="0"/>
    </p:cViewPr>
  </p:notesTextViewPr>
  <p:notesViewPr>
    <p:cSldViewPr snapToGrid="0">
      <p:cViewPr>
        <p:scale>
          <a:sx n="100" d="100"/>
          <a:sy n="100" d="100"/>
        </p:scale>
        <p:origin x="18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97CD89-C488-4D76-8AAB-6AF5F802107F}"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zh-CN" altLang="en-US"/>
        </a:p>
      </dgm:t>
    </dgm:pt>
    <dgm:pt modelId="{2C6D88C2-491C-4271-AFD0-50FB488D0456}">
      <dgm:prSet phldrT="[文本]"/>
      <dgm:spPr/>
      <dgm:t>
        <a:bodyPr/>
        <a:lstStyle/>
        <a:p>
          <a:r>
            <a:rPr lang="zh-CN" altLang="en-US" dirty="0">
              <a:solidFill>
                <a:schemeClr val="bg1"/>
              </a:solidFill>
            </a:rPr>
            <a:t>法律</a:t>
          </a:r>
        </a:p>
      </dgm:t>
    </dgm:pt>
    <dgm:pt modelId="{46FAD429-5CE7-4D6F-8302-615707420C6C}" type="parTrans" cxnId="{FB1DC0E6-4A6A-4B86-9F8A-FDC8DC4FE9C8}">
      <dgm:prSet/>
      <dgm:spPr/>
      <dgm:t>
        <a:bodyPr/>
        <a:lstStyle/>
        <a:p>
          <a:endParaRPr lang="zh-CN" altLang="en-US"/>
        </a:p>
      </dgm:t>
    </dgm:pt>
    <dgm:pt modelId="{9B152C06-49E6-4FDC-AA09-159BAF17FFE2}" type="sibTrans" cxnId="{FB1DC0E6-4A6A-4B86-9F8A-FDC8DC4FE9C8}">
      <dgm:prSet/>
      <dgm:spPr/>
      <dgm:t>
        <a:bodyPr/>
        <a:lstStyle/>
        <a:p>
          <a:endParaRPr lang="zh-CN" altLang="en-US"/>
        </a:p>
      </dgm:t>
    </dgm:pt>
    <dgm:pt modelId="{E52581F4-6E2C-494A-89DE-94F3E170DCB1}">
      <dgm:prSet phldrT="[文本]"/>
      <dgm:spPr/>
      <dgm:t>
        <a:bodyPr/>
        <a:lstStyle/>
        <a:p>
          <a:r>
            <a:rPr lang="zh-CN" altLang="en-US" dirty="0">
              <a:solidFill>
                <a:schemeClr val="bg1"/>
              </a:solidFill>
            </a:rPr>
            <a:t>法规</a:t>
          </a:r>
        </a:p>
      </dgm:t>
    </dgm:pt>
    <dgm:pt modelId="{818FC8E0-F5CF-4337-969C-6F8F899C2DE8}" type="parTrans" cxnId="{D6F3B0F0-C846-497F-AE23-47D656ACA2EF}">
      <dgm:prSet/>
      <dgm:spPr/>
      <dgm:t>
        <a:bodyPr/>
        <a:lstStyle/>
        <a:p>
          <a:endParaRPr lang="zh-CN" altLang="en-US"/>
        </a:p>
      </dgm:t>
    </dgm:pt>
    <dgm:pt modelId="{F29FA865-71B6-4F7D-9D0F-D4B719AAD933}" type="sibTrans" cxnId="{D6F3B0F0-C846-497F-AE23-47D656ACA2EF}">
      <dgm:prSet/>
      <dgm:spPr/>
      <dgm:t>
        <a:bodyPr/>
        <a:lstStyle/>
        <a:p>
          <a:endParaRPr lang="zh-CN" altLang="en-US"/>
        </a:p>
      </dgm:t>
    </dgm:pt>
    <dgm:pt modelId="{C420F38B-5428-48D3-9218-B350A8E56812}">
      <dgm:prSet phldrT="[文本]"/>
      <dgm:spPr/>
      <dgm:t>
        <a:bodyPr/>
        <a:lstStyle/>
        <a:p>
          <a:r>
            <a:rPr lang="zh-CN" altLang="en-US" dirty="0">
              <a:solidFill>
                <a:schemeClr val="bg1"/>
              </a:solidFill>
            </a:rPr>
            <a:t>指南</a:t>
          </a:r>
        </a:p>
      </dgm:t>
    </dgm:pt>
    <dgm:pt modelId="{4924EEB2-2632-497B-BDCC-FA67286A501B}" type="parTrans" cxnId="{6F419DF4-34AD-48A9-AF0C-A7E45D56681F}">
      <dgm:prSet/>
      <dgm:spPr/>
      <dgm:t>
        <a:bodyPr/>
        <a:lstStyle/>
        <a:p>
          <a:endParaRPr lang="zh-CN" altLang="en-US"/>
        </a:p>
      </dgm:t>
    </dgm:pt>
    <dgm:pt modelId="{E3F17A42-8E90-4318-9E3F-9B8CC91215D5}" type="sibTrans" cxnId="{6F419DF4-34AD-48A9-AF0C-A7E45D56681F}">
      <dgm:prSet/>
      <dgm:spPr/>
      <dgm:t>
        <a:bodyPr/>
        <a:lstStyle/>
        <a:p>
          <a:endParaRPr lang="zh-CN" altLang="en-US"/>
        </a:p>
      </dgm:t>
    </dgm:pt>
    <dgm:pt modelId="{B8924C5C-6F6A-438A-B16A-D39756BE4248}">
      <dgm:prSet custT="1"/>
      <dgm:spPr/>
      <dgm:t>
        <a:bodyPr/>
        <a:lstStyle/>
        <a:p>
          <a:r>
            <a:rPr kumimoji="0" lang="zh-CN" altLang="en-US" sz="2200" b="1" dirty="0">
              <a:solidFill>
                <a:schemeClr val="tx1"/>
              </a:solidFill>
              <a:latin typeface="微软雅黑" panose="020B0503020204020204" pitchFamily="34" charset="-122"/>
              <a:ea typeface="微软雅黑" panose="020B0503020204020204" pitchFamily="34" charset="-122"/>
            </a:rPr>
            <a:t>需要国会通过的</a:t>
          </a:r>
          <a:r>
            <a:rPr kumimoji="0" lang="zh-CN" altLang="en-US" sz="2200" dirty="0">
              <a:solidFill>
                <a:schemeClr val="tx1"/>
              </a:solidFill>
              <a:latin typeface="微软雅黑" panose="020B0503020204020204" pitchFamily="34" charset="-122"/>
              <a:ea typeface="微软雅黑" panose="020B0503020204020204" pitchFamily="34" charset="-122"/>
            </a:rPr>
            <a:t>联邦食品、药品和化妆品法案</a:t>
          </a:r>
          <a:endParaRPr lang="zh-CN" altLang="en-US" sz="2200" dirty="0">
            <a:solidFill>
              <a:schemeClr val="tx1"/>
            </a:solidFill>
            <a:latin typeface="微软雅黑" panose="020B0503020204020204" pitchFamily="34" charset="-122"/>
            <a:ea typeface="微软雅黑" panose="020B0503020204020204" pitchFamily="34" charset="-122"/>
          </a:endParaRPr>
        </a:p>
      </dgm:t>
    </dgm:pt>
    <dgm:pt modelId="{7BBFBD1A-9CA4-4E91-AD74-31947FA14F8F}" type="parTrans" cxnId="{8FB31AF0-D88F-4967-AF2A-2EA2F98ED368}">
      <dgm:prSet/>
      <dgm:spPr/>
      <dgm:t>
        <a:bodyPr/>
        <a:lstStyle/>
        <a:p>
          <a:endParaRPr lang="zh-CN" altLang="en-US"/>
        </a:p>
      </dgm:t>
    </dgm:pt>
    <dgm:pt modelId="{698ECC66-FE9F-4A89-A355-649A25EB527E}" type="sibTrans" cxnId="{8FB31AF0-D88F-4967-AF2A-2EA2F98ED368}">
      <dgm:prSet/>
      <dgm:spPr/>
      <dgm:t>
        <a:bodyPr/>
        <a:lstStyle/>
        <a:p>
          <a:endParaRPr lang="zh-CN" altLang="en-US"/>
        </a:p>
      </dgm:t>
    </dgm:pt>
    <dgm:pt modelId="{78F5055E-8FEE-4F77-8F7F-E135ED467AB3}">
      <dgm:prSet custT="1"/>
      <dgm:spPr/>
      <dgm:t>
        <a:bodyPr/>
        <a:lstStyle/>
        <a:p>
          <a:r>
            <a:rPr kumimoji="0" lang="zh-CN" altLang="en-US" sz="2200" b="1" dirty="0">
              <a:solidFill>
                <a:schemeClr val="tx1"/>
              </a:solidFill>
              <a:latin typeface="微软雅黑" panose="020B0503020204020204" pitchFamily="34" charset="-122"/>
              <a:ea typeface="微软雅黑" panose="020B0503020204020204" pitchFamily="34" charset="-122"/>
            </a:rPr>
            <a:t>由</a:t>
          </a:r>
          <a:r>
            <a:rPr kumimoji="0" lang="en-US" altLang="zh-CN" sz="2200" b="1" dirty="0">
              <a:solidFill>
                <a:schemeClr val="tx1"/>
              </a:solidFill>
              <a:latin typeface="微软雅黑" panose="020B0503020204020204" pitchFamily="34" charset="-122"/>
              <a:ea typeface="微软雅黑" panose="020B0503020204020204" pitchFamily="34" charset="-122"/>
            </a:rPr>
            <a:t>FDA</a:t>
          </a:r>
          <a:r>
            <a:rPr kumimoji="0" lang="zh-CN" altLang="en-US" sz="2200" b="1" dirty="0">
              <a:solidFill>
                <a:schemeClr val="tx1"/>
              </a:solidFill>
              <a:latin typeface="微软雅黑" panose="020B0503020204020204" pitchFamily="34" charset="-122"/>
              <a:ea typeface="微软雅黑" panose="020B0503020204020204" pitchFamily="34" charset="-122"/>
            </a:rPr>
            <a:t>公布的</a:t>
          </a:r>
          <a:r>
            <a:rPr kumimoji="0" lang="en-US" altLang="zh-CN" sz="2200" dirty="0">
              <a:solidFill>
                <a:schemeClr val="tx1"/>
              </a:solidFill>
              <a:latin typeface="微软雅黑" panose="020B0503020204020204" pitchFamily="34" charset="-122"/>
              <a:ea typeface="微软雅黑" panose="020B0503020204020204" pitchFamily="34" charset="-122"/>
            </a:rPr>
            <a:t>cGMP, GLP,GCP</a:t>
          </a:r>
          <a:r>
            <a:rPr kumimoji="0" lang="zh-CN" altLang="en-US" sz="2200" dirty="0">
              <a:solidFill>
                <a:schemeClr val="tx1"/>
              </a:solidFill>
              <a:latin typeface="微软雅黑" panose="020B0503020204020204" pitchFamily="34" charset="-122"/>
              <a:ea typeface="微软雅黑" panose="020B0503020204020204" pitchFamily="34" charset="-122"/>
            </a:rPr>
            <a:t>，电子记录</a:t>
          </a:r>
          <a:r>
            <a:rPr kumimoji="0" lang="en-US" altLang="zh-CN" sz="2200" dirty="0">
              <a:solidFill>
                <a:schemeClr val="tx1"/>
              </a:solidFill>
              <a:latin typeface="微软雅黑" panose="020B0503020204020204" pitchFamily="34" charset="-122"/>
              <a:ea typeface="微软雅黑" panose="020B0503020204020204" pitchFamily="34" charset="-122"/>
            </a:rPr>
            <a:t>/</a:t>
          </a:r>
          <a:r>
            <a:rPr kumimoji="0" lang="zh-CN" altLang="en-US" sz="2200" dirty="0">
              <a:solidFill>
                <a:schemeClr val="tx1"/>
              </a:solidFill>
              <a:latin typeface="微软雅黑" panose="020B0503020204020204" pitchFamily="34" charset="-122"/>
              <a:ea typeface="微软雅黑" panose="020B0503020204020204" pitchFamily="34" charset="-122"/>
            </a:rPr>
            <a:t>签名</a:t>
          </a:r>
          <a:endParaRPr lang="zh-CN" altLang="en-US" sz="2200" dirty="0">
            <a:solidFill>
              <a:schemeClr val="tx1"/>
            </a:solidFill>
            <a:latin typeface="微软雅黑" panose="020B0503020204020204" pitchFamily="34" charset="-122"/>
            <a:ea typeface="微软雅黑" panose="020B0503020204020204" pitchFamily="34" charset="-122"/>
          </a:endParaRPr>
        </a:p>
      </dgm:t>
    </dgm:pt>
    <dgm:pt modelId="{50A90297-EE1F-48D4-AFD8-CF751C863AFF}" type="parTrans" cxnId="{26341B31-1677-4865-A5B9-FA5905F7319E}">
      <dgm:prSet/>
      <dgm:spPr/>
      <dgm:t>
        <a:bodyPr/>
        <a:lstStyle/>
        <a:p>
          <a:endParaRPr lang="zh-CN" altLang="en-US"/>
        </a:p>
      </dgm:t>
    </dgm:pt>
    <dgm:pt modelId="{6BFFFA43-ED92-40F3-858A-CAAE0922AEB0}" type="sibTrans" cxnId="{26341B31-1677-4865-A5B9-FA5905F7319E}">
      <dgm:prSet/>
      <dgm:spPr/>
      <dgm:t>
        <a:bodyPr/>
        <a:lstStyle/>
        <a:p>
          <a:endParaRPr lang="zh-CN" altLang="en-US"/>
        </a:p>
      </dgm:t>
    </dgm:pt>
    <dgm:pt modelId="{2D9C6AED-615A-45F8-A3F1-8D29FE2BCB85}">
      <dgm:prSet custT="1"/>
      <dgm:spPr/>
      <dgm:t>
        <a:bodyPr/>
        <a:lstStyle/>
        <a:p>
          <a:r>
            <a:rPr kumimoji="0" lang="zh-CN" altLang="en-US" sz="2200" b="1" dirty="0">
              <a:solidFill>
                <a:schemeClr val="tx1"/>
              </a:solidFill>
              <a:latin typeface="微软雅黑" panose="020B0503020204020204" pitchFamily="34" charset="-122"/>
              <a:ea typeface="微软雅黑" panose="020B0503020204020204" pitchFamily="34" charset="-122"/>
            </a:rPr>
            <a:t>由</a:t>
          </a:r>
          <a:r>
            <a:rPr kumimoji="0" lang="en-US" altLang="zh-CN" sz="2200" b="1" dirty="0">
              <a:solidFill>
                <a:schemeClr val="tx1"/>
              </a:solidFill>
              <a:latin typeface="微软雅黑" panose="020B0503020204020204" pitchFamily="34" charset="-122"/>
              <a:ea typeface="微软雅黑" panose="020B0503020204020204" pitchFamily="34" charset="-122"/>
            </a:rPr>
            <a:t>FDA</a:t>
          </a:r>
          <a:r>
            <a:rPr kumimoji="0" lang="zh-CN" altLang="en-US" sz="2200" b="1" dirty="0">
              <a:solidFill>
                <a:schemeClr val="tx1"/>
              </a:solidFill>
              <a:latin typeface="微软雅黑" panose="020B0503020204020204" pitchFamily="34" charset="-122"/>
              <a:ea typeface="微软雅黑" panose="020B0503020204020204" pitchFamily="34" charset="-122"/>
            </a:rPr>
            <a:t>签发的</a:t>
          </a:r>
          <a:r>
            <a:rPr kumimoji="0" lang="zh-CN" altLang="en-US" sz="2200" dirty="0">
              <a:solidFill>
                <a:schemeClr val="tx1"/>
              </a:solidFill>
              <a:latin typeface="微软雅黑" panose="020B0503020204020204" pitchFamily="34" charset="-122"/>
              <a:ea typeface="微软雅黑" panose="020B0503020204020204" pitchFamily="34" charset="-122"/>
            </a:rPr>
            <a:t>实施政策，检查指南，行业指南</a:t>
          </a:r>
          <a:endParaRPr lang="zh-CN" altLang="en-US" sz="2200" dirty="0">
            <a:solidFill>
              <a:schemeClr val="tx1"/>
            </a:solidFill>
            <a:latin typeface="微软雅黑" panose="020B0503020204020204" pitchFamily="34" charset="-122"/>
            <a:ea typeface="微软雅黑" panose="020B0503020204020204" pitchFamily="34" charset="-122"/>
          </a:endParaRPr>
        </a:p>
      </dgm:t>
    </dgm:pt>
    <dgm:pt modelId="{3202A3CA-F8B2-4A8D-B30E-19FD7AFC5207}" type="parTrans" cxnId="{99C7D662-3F13-42FD-B05E-2F49E80A987B}">
      <dgm:prSet/>
      <dgm:spPr/>
      <dgm:t>
        <a:bodyPr/>
        <a:lstStyle/>
        <a:p>
          <a:endParaRPr lang="zh-CN" altLang="en-US"/>
        </a:p>
      </dgm:t>
    </dgm:pt>
    <dgm:pt modelId="{24AC3FFD-8A1E-4CC7-AA2D-2805EBEC01B3}" type="sibTrans" cxnId="{99C7D662-3F13-42FD-B05E-2F49E80A987B}">
      <dgm:prSet/>
      <dgm:spPr/>
      <dgm:t>
        <a:bodyPr/>
        <a:lstStyle/>
        <a:p>
          <a:endParaRPr lang="zh-CN" altLang="en-US"/>
        </a:p>
      </dgm:t>
    </dgm:pt>
    <dgm:pt modelId="{CC4892FC-EAAB-4898-A4ED-EDA8C014A1F2}">
      <dgm:prSet/>
      <dgm:spPr/>
      <dgm:t>
        <a:bodyPr/>
        <a:lstStyle/>
        <a:p>
          <a:r>
            <a:rPr lang="zh-CN" altLang="en-US" dirty="0">
              <a:solidFill>
                <a:schemeClr val="bg1"/>
              </a:solidFill>
            </a:rPr>
            <a:t>检查报告</a:t>
          </a:r>
          <a:endParaRPr lang="zh-CN" altLang="en-US" dirty="0">
            <a:solidFill>
              <a:schemeClr val="bg1"/>
            </a:solidFill>
            <a:latin typeface="微软雅黑" panose="020B0503020204020204" pitchFamily="34" charset="-122"/>
            <a:ea typeface="微软雅黑" panose="020B0503020204020204" pitchFamily="34" charset="-122"/>
          </a:endParaRPr>
        </a:p>
      </dgm:t>
    </dgm:pt>
    <dgm:pt modelId="{B35AF12F-061B-4294-AD61-AAFA21E66261}" type="parTrans" cxnId="{58CEFA16-6F07-4ADD-8DD6-98E5F2A3BAD3}">
      <dgm:prSet/>
      <dgm:spPr/>
      <dgm:t>
        <a:bodyPr/>
        <a:lstStyle/>
        <a:p>
          <a:endParaRPr lang="zh-CN" altLang="en-US"/>
        </a:p>
      </dgm:t>
    </dgm:pt>
    <dgm:pt modelId="{1465BC05-EB58-417F-8A3C-A19A3B368FEC}" type="sibTrans" cxnId="{58CEFA16-6F07-4ADD-8DD6-98E5F2A3BAD3}">
      <dgm:prSet/>
      <dgm:spPr/>
      <dgm:t>
        <a:bodyPr/>
        <a:lstStyle/>
        <a:p>
          <a:endParaRPr lang="zh-CN" altLang="en-US"/>
        </a:p>
      </dgm:t>
    </dgm:pt>
    <dgm:pt modelId="{9B1E13D6-3481-4FAB-904C-F331AE6269C9}">
      <dgm:prSet custT="1"/>
      <dgm:spPr/>
      <dgm:t>
        <a:bodyPr/>
        <a:lstStyle/>
        <a:p>
          <a:r>
            <a:rPr kumimoji="0" lang="zh-CN" altLang="en-US" sz="2200" b="1" dirty="0">
              <a:solidFill>
                <a:schemeClr val="tx1"/>
              </a:solidFill>
              <a:latin typeface="微软雅黑" panose="020B0503020204020204" pitchFamily="34" charset="-122"/>
              <a:ea typeface="微软雅黑" panose="020B0503020204020204" pitchFamily="34" charset="-122"/>
            </a:rPr>
            <a:t>由</a:t>
          </a:r>
          <a:r>
            <a:rPr kumimoji="0" lang="en-US" altLang="zh-CN" sz="2200" b="1" dirty="0">
              <a:solidFill>
                <a:schemeClr val="tx1"/>
              </a:solidFill>
              <a:latin typeface="微软雅黑" panose="020B0503020204020204" pitchFamily="34" charset="-122"/>
              <a:ea typeface="微软雅黑" panose="020B0503020204020204" pitchFamily="34" charset="-122"/>
            </a:rPr>
            <a:t>FDA</a:t>
          </a:r>
          <a:r>
            <a:rPr kumimoji="0" lang="zh-CN" altLang="en-US" sz="2200" b="1" dirty="0">
              <a:solidFill>
                <a:schemeClr val="tx1"/>
              </a:solidFill>
              <a:latin typeface="微软雅黑" panose="020B0503020204020204" pitchFamily="34" charset="-122"/>
              <a:ea typeface="微软雅黑" panose="020B0503020204020204" pitchFamily="34" charset="-122"/>
            </a:rPr>
            <a:t>签发的</a:t>
          </a:r>
          <a:r>
            <a:rPr kumimoji="0" lang="en-US" altLang="zh-CN" sz="2200" dirty="0">
              <a:solidFill>
                <a:schemeClr val="tx1"/>
              </a:solidFill>
              <a:latin typeface="微软雅黑" panose="020B0503020204020204" pitchFamily="34" charset="-122"/>
              <a:ea typeface="微软雅黑" panose="020B0503020204020204" pitchFamily="34" charset="-122"/>
            </a:rPr>
            <a:t>483</a:t>
          </a:r>
          <a:r>
            <a:rPr kumimoji="0" lang="zh-CN" altLang="en-US" sz="2200" dirty="0">
              <a:solidFill>
                <a:schemeClr val="tx1"/>
              </a:solidFill>
              <a:latin typeface="微软雅黑" panose="020B0503020204020204" pitchFamily="34" charset="-122"/>
              <a:ea typeface="微软雅黑" panose="020B0503020204020204" pitchFamily="34" charset="-122"/>
            </a:rPr>
            <a:t>文件，</a:t>
          </a:r>
          <a:r>
            <a:rPr kumimoji="0" lang="en-US" altLang="zh-CN" sz="2200" dirty="0">
              <a:solidFill>
                <a:schemeClr val="tx1"/>
              </a:solidFill>
              <a:latin typeface="微软雅黑" panose="020B0503020204020204" pitchFamily="34" charset="-122"/>
              <a:ea typeface="微软雅黑" panose="020B0503020204020204" pitchFamily="34" charset="-122"/>
            </a:rPr>
            <a:t>EIR</a:t>
          </a:r>
          <a:r>
            <a:rPr kumimoji="0" lang="zh-CN" altLang="en-US" sz="2200" dirty="0">
              <a:solidFill>
                <a:schemeClr val="tx1"/>
              </a:solidFill>
              <a:latin typeface="微软雅黑" panose="020B0503020204020204" pitchFamily="34" charset="-122"/>
              <a:ea typeface="微软雅黑" panose="020B0503020204020204" pitchFamily="34" charset="-122"/>
            </a:rPr>
            <a:t>文件，警告信</a:t>
          </a:r>
          <a:endParaRPr kumimoji="0" lang="zh-CN" altLang="en-US" sz="2200" b="1" dirty="0">
            <a:solidFill>
              <a:schemeClr val="tx1"/>
            </a:solidFill>
            <a:latin typeface="微软雅黑" panose="020B0503020204020204" pitchFamily="34" charset="-122"/>
            <a:ea typeface="微软雅黑" panose="020B0503020204020204" pitchFamily="34" charset="-122"/>
          </a:endParaRPr>
        </a:p>
      </dgm:t>
    </dgm:pt>
    <dgm:pt modelId="{2F0455BB-D53A-468E-A101-71EEE0A3FED4}" type="parTrans" cxnId="{C469BDA7-ACBD-43E3-86BE-C18171D5CF12}">
      <dgm:prSet/>
      <dgm:spPr/>
      <dgm:t>
        <a:bodyPr/>
        <a:lstStyle/>
        <a:p>
          <a:endParaRPr lang="zh-CN" altLang="en-US"/>
        </a:p>
      </dgm:t>
    </dgm:pt>
    <dgm:pt modelId="{2D704295-2505-4EE7-87B6-90620A8CB0CE}" type="sibTrans" cxnId="{C469BDA7-ACBD-43E3-86BE-C18171D5CF12}">
      <dgm:prSet/>
      <dgm:spPr/>
      <dgm:t>
        <a:bodyPr/>
        <a:lstStyle/>
        <a:p>
          <a:endParaRPr lang="zh-CN" altLang="en-US"/>
        </a:p>
      </dgm:t>
    </dgm:pt>
    <dgm:pt modelId="{C9AD76F6-818C-4F4F-BAA9-5F185B4EF264}" type="pres">
      <dgm:prSet presAssocID="{3E97CD89-C488-4D76-8AAB-6AF5F802107F}" presName="Name0" presStyleCnt="0">
        <dgm:presLayoutVars>
          <dgm:dir/>
          <dgm:animLvl val="lvl"/>
          <dgm:resizeHandles val="exact"/>
        </dgm:presLayoutVars>
      </dgm:prSet>
      <dgm:spPr/>
      <dgm:t>
        <a:bodyPr/>
        <a:lstStyle/>
        <a:p>
          <a:endParaRPr lang="zh-CN" altLang="en-US"/>
        </a:p>
      </dgm:t>
    </dgm:pt>
    <dgm:pt modelId="{3929F3DF-8F21-4C9D-9413-39B81464A590}" type="pres">
      <dgm:prSet presAssocID="{2C6D88C2-491C-4271-AFD0-50FB488D0456}" presName="composite" presStyleCnt="0"/>
      <dgm:spPr/>
    </dgm:pt>
    <dgm:pt modelId="{4B90EC21-12E5-45A6-AC27-164225DB55F1}" type="pres">
      <dgm:prSet presAssocID="{2C6D88C2-491C-4271-AFD0-50FB488D0456}" presName="parTx" presStyleLbl="alignNode1" presStyleIdx="0" presStyleCnt="4">
        <dgm:presLayoutVars>
          <dgm:chMax val="0"/>
          <dgm:chPref val="0"/>
          <dgm:bulletEnabled val="1"/>
        </dgm:presLayoutVars>
      </dgm:prSet>
      <dgm:spPr/>
      <dgm:t>
        <a:bodyPr/>
        <a:lstStyle/>
        <a:p>
          <a:endParaRPr lang="zh-CN" altLang="en-US"/>
        </a:p>
      </dgm:t>
    </dgm:pt>
    <dgm:pt modelId="{868C11FD-A684-4E64-A6B7-914E8F7250E5}" type="pres">
      <dgm:prSet presAssocID="{2C6D88C2-491C-4271-AFD0-50FB488D0456}" presName="desTx" presStyleLbl="alignAccFollowNode1" presStyleIdx="0" presStyleCnt="4">
        <dgm:presLayoutVars>
          <dgm:bulletEnabled val="1"/>
        </dgm:presLayoutVars>
      </dgm:prSet>
      <dgm:spPr/>
      <dgm:t>
        <a:bodyPr/>
        <a:lstStyle/>
        <a:p>
          <a:endParaRPr lang="zh-CN" altLang="en-US"/>
        </a:p>
      </dgm:t>
    </dgm:pt>
    <dgm:pt modelId="{29031181-7840-4513-85E8-A00FFFE004E5}" type="pres">
      <dgm:prSet presAssocID="{9B152C06-49E6-4FDC-AA09-159BAF17FFE2}" presName="space" presStyleCnt="0"/>
      <dgm:spPr/>
    </dgm:pt>
    <dgm:pt modelId="{67555975-D954-463E-9123-C12EDC171C9F}" type="pres">
      <dgm:prSet presAssocID="{E52581F4-6E2C-494A-89DE-94F3E170DCB1}" presName="composite" presStyleCnt="0"/>
      <dgm:spPr/>
    </dgm:pt>
    <dgm:pt modelId="{E042C396-6400-4EEF-B48C-C917807BD2CF}" type="pres">
      <dgm:prSet presAssocID="{E52581F4-6E2C-494A-89DE-94F3E170DCB1}" presName="parTx" presStyleLbl="alignNode1" presStyleIdx="1" presStyleCnt="4">
        <dgm:presLayoutVars>
          <dgm:chMax val="0"/>
          <dgm:chPref val="0"/>
          <dgm:bulletEnabled val="1"/>
        </dgm:presLayoutVars>
      </dgm:prSet>
      <dgm:spPr/>
      <dgm:t>
        <a:bodyPr/>
        <a:lstStyle/>
        <a:p>
          <a:endParaRPr lang="zh-CN" altLang="en-US"/>
        </a:p>
      </dgm:t>
    </dgm:pt>
    <dgm:pt modelId="{06204CB1-67A1-47EB-B810-8E90E53A5504}" type="pres">
      <dgm:prSet presAssocID="{E52581F4-6E2C-494A-89DE-94F3E170DCB1}" presName="desTx" presStyleLbl="alignAccFollowNode1" presStyleIdx="1" presStyleCnt="4">
        <dgm:presLayoutVars>
          <dgm:bulletEnabled val="1"/>
        </dgm:presLayoutVars>
      </dgm:prSet>
      <dgm:spPr/>
      <dgm:t>
        <a:bodyPr/>
        <a:lstStyle/>
        <a:p>
          <a:endParaRPr lang="zh-CN" altLang="en-US"/>
        </a:p>
      </dgm:t>
    </dgm:pt>
    <dgm:pt modelId="{CE85C695-20F3-4D98-8213-6E857C5EE734}" type="pres">
      <dgm:prSet presAssocID="{F29FA865-71B6-4F7D-9D0F-D4B719AAD933}" presName="space" presStyleCnt="0"/>
      <dgm:spPr/>
    </dgm:pt>
    <dgm:pt modelId="{B46008B2-EBB5-4A0F-A532-1568A6846EA2}" type="pres">
      <dgm:prSet presAssocID="{C420F38B-5428-48D3-9218-B350A8E56812}" presName="composite" presStyleCnt="0"/>
      <dgm:spPr/>
    </dgm:pt>
    <dgm:pt modelId="{38A779BB-C383-42F9-BF00-B5DE606B6C3B}" type="pres">
      <dgm:prSet presAssocID="{C420F38B-5428-48D3-9218-B350A8E56812}" presName="parTx" presStyleLbl="alignNode1" presStyleIdx="2" presStyleCnt="4">
        <dgm:presLayoutVars>
          <dgm:chMax val="0"/>
          <dgm:chPref val="0"/>
          <dgm:bulletEnabled val="1"/>
        </dgm:presLayoutVars>
      </dgm:prSet>
      <dgm:spPr/>
      <dgm:t>
        <a:bodyPr/>
        <a:lstStyle/>
        <a:p>
          <a:endParaRPr lang="zh-CN" altLang="en-US"/>
        </a:p>
      </dgm:t>
    </dgm:pt>
    <dgm:pt modelId="{D785A9B6-A227-45C0-AA6F-0BF5ABA6306D}" type="pres">
      <dgm:prSet presAssocID="{C420F38B-5428-48D3-9218-B350A8E56812}" presName="desTx" presStyleLbl="alignAccFollowNode1" presStyleIdx="2" presStyleCnt="4">
        <dgm:presLayoutVars>
          <dgm:bulletEnabled val="1"/>
        </dgm:presLayoutVars>
      </dgm:prSet>
      <dgm:spPr/>
      <dgm:t>
        <a:bodyPr/>
        <a:lstStyle/>
        <a:p>
          <a:endParaRPr lang="zh-CN" altLang="en-US"/>
        </a:p>
      </dgm:t>
    </dgm:pt>
    <dgm:pt modelId="{3D45ABCA-5818-4087-8D28-CF56CCAC16E6}" type="pres">
      <dgm:prSet presAssocID="{E3F17A42-8E90-4318-9E3F-9B8CC91215D5}" presName="space" presStyleCnt="0"/>
      <dgm:spPr/>
    </dgm:pt>
    <dgm:pt modelId="{3851A54F-CCD4-49C4-85D0-48F3664FD6B1}" type="pres">
      <dgm:prSet presAssocID="{CC4892FC-EAAB-4898-A4ED-EDA8C014A1F2}" presName="composite" presStyleCnt="0"/>
      <dgm:spPr/>
    </dgm:pt>
    <dgm:pt modelId="{667927D8-2B05-4FCE-B149-1594F9BCAB18}" type="pres">
      <dgm:prSet presAssocID="{CC4892FC-EAAB-4898-A4ED-EDA8C014A1F2}" presName="parTx" presStyleLbl="alignNode1" presStyleIdx="3" presStyleCnt="4">
        <dgm:presLayoutVars>
          <dgm:chMax val="0"/>
          <dgm:chPref val="0"/>
          <dgm:bulletEnabled val="1"/>
        </dgm:presLayoutVars>
      </dgm:prSet>
      <dgm:spPr/>
      <dgm:t>
        <a:bodyPr/>
        <a:lstStyle/>
        <a:p>
          <a:endParaRPr lang="zh-CN" altLang="en-US"/>
        </a:p>
      </dgm:t>
    </dgm:pt>
    <dgm:pt modelId="{0A1DFFDB-6535-4AE6-90C9-E3ACE40D4225}" type="pres">
      <dgm:prSet presAssocID="{CC4892FC-EAAB-4898-A4ED-EDA8C014A1F2}" presName="desTx" presStyleLbl="alignAccFollowNode1" presStyleIdx="3" presStyleCnt="4" custLinFactNeighborY="1240">
        <dgm:presLayoutVars>
          <dgm:bulletEnabled val="1"/>
        </dgm:presLayoutVars>
      </dgm:prSet>
      <dgm:spPr/>
      <dgm:t>
        <a:bodyPr/>
        <a:lstStyle/>
        <a:p>
          <a:endParaRPr lang="zh-CN" altLang="en-US"/>
        </a:p>
      </dgm:t>
    </dgm:pt>
  </dgm:ptLst>
  <dgm:cxnLst>
    <dgm:cxn modelId="{20027A64-29C1-480E-8394-7F340F93EF06}" type="presOf" srcId="{E52581F4-6E2C-494A-89DE-94F3E170DCB1}" destId="{E042C396-6400-4EEF-B48C-C917807BD2CF}" srcOrd="0" destOrd="0" presId="urn:microsoft.com/office/officeart/2005/8/layout/hList1"/>
    <dgm:cxn modelId="{26341B31-1677-4865-A5B9-FA5905F7319E}" srcId="{E52581F4-6E2C-494A-89DE-94F3E170DCB1}" destId="{78F5055E-8FEE-4F77-8F7F-E135ED467AB3}" srcOrd="0" destOrd="0" parTransId="{50A90297-EE1F-48D4-AFD8-CF751C863AFF}" sibTransId="{6BFFFA43-ED92-40F3-858A-CAAE0922AEB0}"/>
    <dgm:cxn modelId="{B1F722D4-E9A6-4E10-8FA3-A883FD17003D}" type="presOf" srcId="{3E97CD89-C488-4D76-8AAB-6AF5F802107F}" destId="{C9AD76F6-818C-4F4F-BAA9-5F185B4EF264}" srcOrd="0" destOrd="0" presId="urn:microsoft.com/office/officeart/2005/8/layout/hList1"/>
    <dgm:cxn modelId="{99C7D662-3F13-42FD-B05E-2F49E80A987B}" srcId="{C420F38B-5428-48D3-9218-B350A8E56812}" destId="{2D9C6AED-615A-45F8-A3F1-8D29FE2BCB85}" srcOrd="0" destOrd="0" parTransId="{3202A3CA-F8B2-4A8D-B30E-19FD7AFC5207}" sibTransId="{24AC3FFD-8A1E-4CC7-AA2D-2805EBEC01B3}"/>
    <dgm:cxn modelId="{9F320F7D-612C-4EA0-A933-EFE9CCC74F9C}" type="presOf" srcId="{2C6D88C2-491C-4271-AFD0-50FB488D0456}" destId="{4B90EC21-12E5-45A6-AC27-164225DB55F1}" srcOrd="0" destOrd="0" presId="urn:microsoft.com/office/officeart/2005/8/layout/hList1"/>
    <dgm:cxn modelId="{79419C5F-D39A-4249-97C3-E464854EE219}" type="presOf" srcId="{2D9C6AED-615A-45F8-A3F1-8D29FE2BCB85}" destId="{D785A9B6-A227-45C0-AA6F-0BF5ABA6306D}" srcOrd="0" destOrd="0" presId="urn:microsoft.com/office/officeart/2005/8/layout/hList1"/>
    <dgm:cxn modelId="{0F35B4E1-BCC3-474F-8037-3589CC6515C0}" type="presOf" srcId="{9B1E13D6-3481-4FAB-904C-F331AE6269C9}" destId="{0A1DFFDB-6535-4AE6-90C9-E3ACE40D4225}" srcOrd="0" destOrd="0" presId="urn:microsoft.com/office/officeart/2005/8/layout/hList1"/>
    <dgm:cxn modelId="{58CEFA16-6F07-4ADD-8DD6-98E5F2A3BAD3}" srcId="{3E97CD89-C488-4D76-8AAB-6AF5F802107F}" destId="{CC4892FC-EAAB-4898-A4ED-EDA8C014A1F2}" srcOrd="3" destOrd="0" parTransId="{B35AF12F-061B-4294-AD61-AAFA21E66261}" sibTransId="{1465BC05-EB58-417F-8A3C-A19A3B368FEC}"/>
    <dgm:cxn modelId="{D6F3B0F0-C846-497F-AE23-47D656ACA2EF}" srcId="{3E97CD89-C488-4D76-8AAB-6AF5F802107F}" destId="{E52581F4-6E2C-494A-89DE-94F3E170DCB1}" srcOrd="1" destOrd="0" parTransId="{818FC8E0-F5CF-4337-969C-6F8F899C2DE8}" sibTransId="{F29FA865-71B6-4F7D-9D0F-D4B719AAD933}"/>
    <dgm:cxn modelId="{6F419DF4-34AD-48A9-AF0C-A7E45D56681F}" srcId="{3E97CD89-C488-4D76-8AAB-6AF5F802107F}" destId="{C420F38B-5428-48D3-9218-B350A8E56812}" srcOrd="2" destOrd="0" parTransId="{4924EEB2-2632-497B-BDCC-FA67286A501B}" sibTransId="{E3F17A42-8E90-4318-9E3F-9B8CC91215D5}"/>
    <dgm:cxn modelId="{C717BD24-7119-4BFB-AFCB-3A6BBA33D478}" type="presOf" srcId="{C420F38B-5428-48D3-9218-B350A8E56812}" destId="{38A779BB-C383-42F9-BF00-B5DE606B6C3B}" srcOrd="0" destOrd="0" presId="urn:microsoft.com/office/officeart/2005/8/layout/hList1"/>
    <dgm:cxn modelId="{2D8E7ED0-B0C2-4A35-8B9A-22BAD3232E5E}" type="presOf" srcId="{CC4892FC-EAAB-4898-A4ED-EDA8C014A1F2}" destId="{667927D8-2B05-4FCE-B149-1594F9BCAB18}" srcOrd="0" destOrd="0" presId="urn:microsoft.com/office/officeart/2005/8/layout/hList1"/>
    <dgm:cxn modelId="{C469BDA7-ACBD-43E3-86BE-C18171D5CF12}" srcId="{CC4892FC-EAAB-4898-A4ED-EDA8C014A1F2}" destId="{9B1E13D6-3481-4FAB-904C-F331AE6269C9}" srcOrd="0" destOrd="0" parTransId="{2F0455BB-D53A-468E-A101-71EEE0A3FED4}" sibTransId="{2D704295-2505-4EE7-87B6-90620A8CB0CE}"/>
    <dgm:cxn modelId="{FF0BE9FF-AA32-4102-A567-E2A0663A4A4B}" type="presOf" srcId="{B8924C5C-6F6A-438A-B16A-D39756BE4248}" destId="{868C11FD-A684-4E64-A6B7-914E8F7250E5}" srcOrd="0" destOrd="0" presId="urn:microsoft.com/office/officeart/2005/8/layout/hList1"/>
    <dgm:cxn modelId="{FB1DC0E6-4A6A-4B86-9F8A-FDC8DC4FE9C8}" srcId="{3E97CD89-C488-4D76-8AAB-6AF5F802107F}" destId="{2C6D88C2-491C-4271-AFD0-50FB488D0456}" srcOrd="0" destOrd="0" parTransId="{46FAD429-5CE7-4D6F-8302-615707420C6C}" sibTransId="{9B152C06-49E6-4FDC-AA09-159BAF17FFE2}"/>
    <dgm:cxn modelId="{8FB31AF0-D88F-4967-AF2A-2EA2F98ED368}" srcId="{2C6D88C2-491C-4271-AFD0-50FB488D0456}" destId="{B8924C5C-6F6A-438A-B16A-D39756BE4248}" srcOrd="0" destOrd="0" parTransId="{7BBFBD1A-9CA4-4E91-AD74-31947FA14F8F}" sibTransId="{698ECC66-FE9F-4A89-A355-649A25EB527E}"/>
    <dgm:cxn modelId="{88A16A4A-B327-46CD-8887-884F632E0D65}" type="presOf" srcId="{78F5055E-8FEE-4F77-8F7F-E135ED467AB3}" destId="{06204CB1-67A1-47EB-B810-8E90E53A5504}" srcOrd="0" destOrd="0" presId="urn:microsoft.com/office/officeart/2005/8/layout/hList1"/>
    <dgm:cxn modelId="{7CAE771B-685F-4A8A-ADDA-3167F0B360CB}" type="presParOf" srcId="{C9AD76F6-818C-4F4F-BAA9-5F185B4EF264}" destId="{3929F3DF-8F21-4C9D-9413-39B81464A590}" srcOrd="0" destOrd="0" presId="urn:microsoft.com/office/officeart/2005/8/layout/hList1"/>
    <dgm:cxn modelId="{E5476A01-2371-421A-B729-C0ECBD89DED3}" type="presParOf" srcId="{3929F3DF-8F21-4C9D-9413-39B81464A590}" destId="{4B90EC21-12E5-45A6-AC27-164225DB55F1}" srcOrd="0" destOrd="0" presId="urn:microsoft.com/office/officeart/2005/8/layout/hList1"/>
    <dgm:cxn modelId="{36864C7A-2D4A-48C5-B606-5BD085468229}" type="presParOf" srcId="{3929F3DF-8F21-4C9D-9413-39B81464A590}" destId="{868C11FD-A684-4E64-A6B7-914E8F7250E5}" srcOrd="1" destOrd="0" presId="urn:microsoft.com/office/officeart/2005/8/layout/hList1"/>
    <dgm:cxn modelId="{A9B412D0-9CB4-430D-8687-B67C5AD3CFFA}" type="presParOf" srcId="{C9AD76F6-818C-4F4F-BAA9-5F185B4EF264}" destId="{29031181-7840-4513-85E8-A00FFFE004E5}" srcOrd="1" destOrd="0" presId="urn:microsoft.com/office/officeart/2005/8/layout/hList1"/>
    <dgm:cxn modelId="{4B05BCF3-8DBF-42A2-ACAF-B2FD4D60F2CB}" type="presParOf" srcId="{C9AD76F6-818C-4F4F-BAA9-5F185B4EF264}" destId="{67555975-D954-463E-9123-C12EDC171C9F}" srcOrd="2" destOrd="0" presId="urn:microsoft.com/office/officeart/2005/8/layout/hList1"/>
    <dgm:cxn modelId="{7E74F850-F857-4527-9696-963A51504E84}" type="presParOf" srcId="{67555975-D954-463E-9123-C12EDC171C9F}" destId="{E042C396-6400-4EEF-B48C-C917807BD2CF}" srcOrd="0" destOrd="0" presId="urn:microsoft.com/office/officeart/2005/8/layout/hList1"/>
    <dgm:cxn modelId="{FCEB6F6D-11AB-4D16-AE8C-838D1CECC760}" type="presParOf" srcId="{67555975-D954-463E-9123-C12EDC171C9F}" destId="{06204CB1-67A1-47EB-B810-8E90E53A5504}" srcOrd="1" destOrd="0" presId="urn:microsoft.com/office/officeart/2005/8/layout/hList1"/>
    <dgm:cxn modelId="{C537D99F-BD42-46C6-918F-668C91077559}" type="presParOf" srcId="{C9AD76F6-818C-4F4F-BAA9-5F185B4EF264}" destId="{CE85C695-20F3-4D98-8213-6E857C5EE734}" srcOrd="3" destOrd="0" presId="urn:microsoft.com/office/officeart/2005/8/layout/hList1"/>
    <dgm:cxn modelId="{06EB1333-C1C9-4A42-9BB7-E28B6B4FBBF9}" type="presParOf" srcId="{C9AD76F6-818C-4F4F-BAA9-5F185B4EF264}" destId="{B46008B2-EBB5-4A0F-A532-1568A6846EA2}" srcOrd="4" destOrd="0" presId="urn:microsoft.com/office/officeart/2005/8/layout/hList1"/>
    <dgm:cxn modelId="{6D9BBBA3-1781-4401-B573-FE1DC0C6E629}" type="presParOf" srcId="{B46008B2-EBB5-4A0F-A532-1568A6846EA2}" destId="{38A779BB-C383-42F9-BF00-B5DE606B6C3B}" srcOrd="0" destOrd="0" presId="urn:microsoft.com/office/officeart/2005/8/layout/hList1"/>
    <dgm:cxn modelId="{CA9641AE-09B7-4D95-865E-C54353C221A2}" type="presParOf" srcId="{B46008B2-EBB5-4A0F-A532-1568A6846EA2}" destId="{D785A9B6-A227-45C0-AA6F-0BF5ABA6306D}" srcOrd="1" destOrd="0" presId="urn:microsoft.com/office/officeart/2005/8/layout/hList1"/>
    <dgm:cxn modelId="{8E693017-8BC2-42BB-8688-C4C2D6D624B4}" type="presParOf" srcId="{C9AD76F6-818C-4F4F-BAA9-5F185B4EF264}" destId="{3D45ABCA-5818-4087-8D28-CF56CCAC16E6}" srcOrd="5" destOrd="0" presId="urn:microsoft.com/office/officeart/2005/8/layout/hList1"/>
    <dgm:cxn modelId="{02DB206E-70E8-447C-A1BF-9E68853B1FD4}" type="presParOf" srcId="{C9AD76F6-818C-4F4F-BAA9-5F185B4EF264}" destId="{3851A54F-CCD4-49C4-85D0-48F3664FD6B1}" srcOrd="6" destOrd="0" presId="urn:microsoft.com/office/officeart/2005/8/layout/hList1"/>
    <dgm:cxn modelId="{2A1D5636-5CBB-4449-8E1D-E12F52930407}" type="presParOf" srcId="{3851A54F-CCD4-49C4-85D0-48F3664FD6B1}" destId="{667927D8-2B05-4FCE-B149-1594F9BCAB18}" srcOrd="0" destOrd="0" presId="urn:microsoft.com/office/officeart/2005/8/layout/hList1"/>
    <dgm:cxn modelId="{AF287E9D-3F2C-48AD-9AC5-A7F229502FEF}" type="presParOf" srcId="{3851A54F-CCD4-49C4-85D0-48F3664FD6B1}" destId="{0A1DFFDB-6535-4AE6-90C9-E3ACE40D422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5682B8A-EE16-42DC-B648-97D10B642F9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8D18DC7-653F-410C-9335-72DE85D2A30E}">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制剂通则增修订内容宣贯</a:t>
          </a:r>
          <a:endParaRPr lang="zh-CN" altLang="en-US" sz="2000" b="1" dirty="0">
            <a:latin typeface="微软雅黑" panose="020B0503020204020204" pitchFamily="34" charset="-122"/>
            <a:ea typeface="微软雅黑" panose="020B0503020204020204" pitchFamily="34" charset="-122"/>
          </a:endParaRPr>
        </a:p>
      </dgm:t>
    </dgm:pt>
    <dgm:pt modelId="{042E1C89-F5F9-4F2C-A9AB-45DBFA329BA4}" type="parTrans" cxnId="{26BFC3EE-EE82-4E0D-931C-F7B0DE269A5D}">
      <dgm:prSet/>
      <dgm:spPr/>
      <dgm:t>
        <a:bodyPr/>
        <a:lstStyle/>
        <a:p>
          <a:endParaRPr lang="zh-CN" altLang="en-US" sz="2000"/>
        </a:p>
      </dgm:t>
    </dgm:pt>
    <dgm:pt modelId="{237ACBDD-034F-4AD1-91A5-A5089B11F165}" type="sibTrans" cxnId="{26BFC3EE-EE82-4E0D-931C-F7B0DE269A5D}">
      <dgm:prSet/>
      <dgm:spPr/>
      <dgm:t>
        <a:bodyPr/>
        <a:lstStyle/>
        <a:p>
          <a:endParaRPr lang="zh-CN" altLang="en-US" sz="2000"/>
        </a:p>
      </dgm:t>
    </dgm:pt>
    <dgm:pt modelId="{D7D49AFD-F93C-4977-A1EA-ED546A0196FA}">
      <dgm:prSet phldrT="[文本]" custT="1"/>
      <dgm:spPr/>
      <dgm:t>
        <a:bodyPr/>
        <a:lstStyle/>
        <a:p>
          <a:pPr>
            <a:lnSpc>
              <a:spcPct val="125000"/>
            </a:lnSpc>
            <a:spcAft>
              <a:spcPts val="0"/>
            </a:spcAft>
          </a:pPr>
          <a:r>
            <a:rPr lang="zh-CN" altLang="en-US" sz="1800" dirty="0" smtClean="0">
              <a:latin typeface="微软雅黑" panose="020B0503020204020204" pitchFamily="34" charset="-122"/>
              <a:ea typeface="微软雅黑" panose="020B0503020204020204" pitchFamily="34" charset="-122"/>
            </a:rPr>
            <a:t>通用性技术要求研究：技术通则，必须要遵照执行的基本要求；指导原则，非法定要求，比</a:t>
          </a:r>
          <a:r>
            <a:rPr lang="en-US" altLang="en-US" sz="1800" dirty="0" smtClean="0">
              <a:latin typeface="+mj-ea"/>
              <a:ea typeface="+mj-ea"/>
            </a:rPr>
            <a:t>CDE</a:t>
          </a:r>
          <a:r>
            <a:rPr lang="zh-CN" altLang="en-US" sz="1800" dirty="0" smtClean="0">
              <a:latin typeface="微软雅黑" panose="020B0503020204020204" pitchFamily="34" charset="-122"/>
              <a:ea typeface="微软雅黑" panose="020B0503020204020204" pitchFamily="34" charset="-122"/>
            </a:rPr>
            <a:t>的要成熟完善，推荐执行，也可按品种的特点、特性参考执行。 提示稳定性考察的考察条件改变。</a:t>
          </a:r>
          <a:endParaRPr lang="zh-CN" altLang="en-US" sz="1800" dirty="0">
            <a:latin typeface="微软雅黑" panose="020B0503020204020204" pitchFamily="34" charset="-122"/>
            <a:ea typeface="微软雅黑" panose="020B0503020204020204" pitchFamily="34" charset="-122"/>
          </a:endParaRPr>
        </a:p>
      </dgm:t>
    </dgm:pt>
    <dgm:pt modelId="{2C46EDA5-A3B9-4069-99E4-EA1A234F2FA9}" type="parTrans" cxnId="{5BB73A35-2524-45C3-BD32-04251001B2F6}">
      <dgm:prSet/>
      <dgm:spPr/>
      <dgm:t>
        <a:bodyPr/>
        <a:lstStyle/>
        <a:p>
          <a:endParaRPr lang="zh-CN" altLang="en-US" sz="2000"/>
        </a:p>
      </dgm:t>
    </dgm:pt>
    <dgm:pt modelId="{8CEAD859-7241-4B9B-80ED-C15F145A1A93}" type="sibTrans" cxnId="{5BB73A35-2524-45C3-BD32-04251001B2F6}">
      <dgm:prSet/>
      <dgm:spPr/>
      <dgm:t>
        <a:bodyPr/>
        <a:lstStyle/>
        <a:p>
          <a:endParaRPr lang="zh-CN" altLang="en-US" sz="2000"/>
        </a:p>
      </dgm:t>
    </dgm:pt>
    <dgm:pt modelId="{A14AAFFE-8363-42F1-88A8-EB03A87A8DA4}">
      <dgm:prSet phldrT="[文本]" custT="1"/>
      <dgm:spPr/>
      <dgm:t>
        <a:bodyPr/>
        <a:lstStyle/>
        <a:p>
          <a:pPr>
            <a:lnSpc>
              <a:spcPct val="125000"/>
            </a:lnSpc>
            <a:spcAft>
              <a:spcPts val="0"/>
            </a:spcAft>
          </a:pPr>
          <a:r>
            <a:rPr lang="zh-CN" altLang="en-US" sz="1800" dirty="0" smtClean="0">
              <a:latin typeface="微软雅黑" panose="020B0503020204020204" pitchFamily="34" charset="-122"/>
              <a:ea typeface="微软雅黑" panose="020B0503020204020204" pitchFamily="34" charset="-122"/>
            </a:rPr>
            <a:t>稳定性：明确了稳定性的相关论述，如定义、内容、必要性等。提示企业若有充分数据支持，建议延长有效期，国家支持。反例：拜耳因为稳定性好，延长有效期，涨价；国家没批准，资源结构更可持续了，不能涨价。</a:t>
          </a:r>
        </a:p>
      </dgm:t>
    </dgm:pt>
    <dgm:pt modelId="{FB2C3F9B-78C0-4504-BA7C-F6725C413441}" type="parTrans" cxnId="{A321E311-C054-46E7-B1D0-30B6A14DFB5D}">
      <dgm:prSet/>
      <dgm:spPr/>
      <dgm:t>
        <a:bodyPr/>
        <a:lstStyle/>
        <a:p>
          <a:endParaRPr lang="zh-CN" altLang="en-US" sz="2000"/>
        </a:p>
      </dgm:t>
    </dgm:pt>
    <dgm:pt modelId="{67706DE5-2DDC-443D-A4B0-73607F35BD5D}" type="sibTrans" cxnId="{A321E311-C054-46E7-B1D0-30B6A14DFB5D}">
      <dgm:prSet/>
      <dgm:spPr/>
      <dgm:t>
        <a:bodyPr/>
        <a:lstStyle/>
        <a:p>
          <a:endParaRPr lang="zh-CN" altLang="en-US" sz="2000"/>
        </a:p>
      </dgm:t>
    </dgm:pt>
    <dgm:pt modelId="{E6DD3DFE-F48C-46D5-A5A1-C2F9DB7A11A3}">
      <dgm:prSet phldrT="[文本]" custT="1"/>
      <dgm:spPr/>
      <dgm:t>
        <a:bodyPr/>
        <a:lstStyle/>
        <a:p>
          <a:pPr>
            <a:lnSpc>
              <a:spcPct val="125000"/>
            </a:lnSpc>
            <a:spcAft>
              <a:spcPts val="0"/>
            </a:spcAft>
          </a:pPr>
          <a:r>
            <a:rPr lang="zh-CN" altLang="en-US" sz="1800" dirty="0" smtClean="0">
              <a:latin typeface="微软雅黑" panose="020B0503020204020204" pitchFamily="34" charset="-122"/>
              <a:ea typeface="微软雅黑" panose="020B0503020204020204" pitchFamily="34" charset="-122"/>
            </a:rPr>
            <a:t>剂量单位均匀度：给药过程的一致性要求整个生产批次或多个批次的药品要精确的控制每个剂量单位的药物含量变化。两个指标来证明 含量均匀度、重量（装量）差异。企业要考虑药物颗粒或液滴大小、渗入技术、赋形剂特性等特征，以确保剂量单位均匀度。</a:t>
          </a:r>
        </a:p>
      </dgm:t>
    </dgm:pt>
    <dgm:pt modelId="{58A83134-CB6C-47A2-8A55-4B82FA0B3567}" type="parTrans" cxnId="{71C95494-33DB-4FAD-A94C-44BCA53F4DC6}">
      <dgm:prSet/>
      <dgm:spPr/>
      <dgm:t>
        <a:bodyPr/>
        <a:lstStyle/>
        <a:p>
          <a:endParaRPr lang="zh-CN" altLang="en-US" sz="2000"/>
        </a:p>
      </dgm:t>
    </dgm:pt>
    <dgm:pt modelId="{8137C63F-79EF-491C-9415-D4C062BE5168}" type="sibTrans" cxnId="{71C95494-33DB-4FAD-A94C-44BCA53F4DC6}">
      <dgm:prSet/>
      <dgm:spPr/>
      <dgm:t>
        <a:bodyPr/>
        <a:lstStyle/>
        <a:p>
          <a:endParaRPr lang="zh-CN" altLang="en-US" sz="2000"/>
        </a:p>
      </dgm:t>
    </dgm:pt>
    <dgm:pt modelId="{77F98557-F27E-42FC-9E0D-7722D12AB4DC}">
      <dgm:prSet phldrT="[文本]" custT="1"/>
      <dgm:spPr/>
      <dgm:t>
        <a:bodyPr/>
        <a:lstStyle/>
        <a:p>
          <a:pPr>
            <a:lnSpc>
              <a:spcPct val="125000"/>
            </a:lnSpc>
            <a:spcAft>
              <a:spcPts val="0"/>
            </a:spcAft>
          </a:pPr>
          <a:r>
            <a:rPr lang="zh-CN" altLang="en-US" sz="1800" dirty="0" smtClean="0">
              <a:latin typeface="微软雅黑" panose="020B0503020204020204" pitchFamily="34" charset="-122"/>
              <a:ea typeface="微软雅黑" panose="020B0503020204020204" pitchFamily="34" charset="-122"/>
            </a:rPr>
            <a:t>增加有效性的论述，包括必要性、关键因素等。提示，不要随意变更原辅料。明确根据</a:t>
          </a:r>
          <a:r>
            <a:rPr lang="en-US" altLang="en-US" sz="1800" dirty="0" smtClean="0">
              <a:latin typeface="+mj-ea"/>
              <a:ea typeface="+mj-ea"/>
            </a:rPr>
            <a:t>CDE</a:t>
          </a:r>
          <a:r>
            <a:rPr lang="zh-CN" altLang="en-US" sz="1800" dirty="0" smtClean="0">
              <a:latin typeface="微软雅黑" panose="020B0503020204020204" pitchFamily="34" charset="-122"/>
              <a:ea typeface="微软雅黑" panose="020B0503020204020204" pitchFamily="34" charset="-122"/>
            </a:rPr>
            <a:t>原则，变更辅料或其他重大变更，可能或涉及除药学指标的申报，还需要生物学指标的数据申报（</a:t>
          </a:r>
          <a:r>
            <a:rPr lang="en-US" altLang="en-US" sz="1800" dirty="0" smtClean="0">
              <a:latin typeface="+mj-ea"/>
              <a:ea typeface="+mj-ea"/>
            </a:rPr>
            <a:t>BE</a:t>
          </a:r>
          <a:r>
            <a:rPr lang="zh-CN" altLang="en-US" sz="1800" dirty="0" smtClean="0">
              <a:latin typeface="微软雅黑" panose="020B0503020204020204" pitchFamily="34" charset="-122"/>
              <a:ea typeface="微软雅黑" panose="020B0503020204020204" pitchFamily="34" charset="-122"/>
            </a:rPr>
            <a:t>实验）。</a:t>
          </a:r>
        </a:p>
      </dgm:t>
    </dgm:pt>
    <dgm:pt modelId="{779DA52D-4B00-4070-B85C-C7110711A861}" type="parTrans" cxnId="{E9A6C0F4-5B68-4CFA-90C1-99C1D69E3885}">
      <dgm:prSet/>
      <dgm:spPr/>
      <dgm:t>
        <a:bodyPr/>
        <a:lstStyle/>
        <a:p>
          <a:endParaRPr lang="zh-CN" altLang="en-US" sz="2000"/>
        </a:p>
      </dgm:t>
    </dgm:pt>
    <dgm:pt modelId="{C30F1B1D-FA74-4AEC-8DB0-3446B9C83089}" type="sibTrans" cxnId="{E9A6C0F4-5B68-4CFA-90C1-99C1D69E3885}">
      <dgm:prSet/>
      <dgm:spPr/>
      <dgm:t>
        <a:bodyPr/>
        <a:lstStyle/>
        <a:p>
          <a:endParaRPr lang="zh-CN" altLang="en-US" sz="2000"/>
        </a:p>
      </dgm:t>
    </dgm:pt>
    <dgm:pt modelId="{97E3A1E0-8C18-4E9C-BB5D-A6C7144D66A2}" type="pres">
      <dgm:prSet presAssocID="{15682B8A-EE16-42DC-B648-97D10B642F9A}" presName="linear" presStyleCnt="0">
        <dgm:presLayoutVars>
          <dgm:animLvl val="lvl"/>
          <dgm:resizeHandles val="exact"/>
        </dgm:presLayoutVars>
      </dgm:prSet>
      <dgm:spPr/>
      <dgm:t>
        <a:bodyPr/>
        <a:lstStyle/>
        <a:p>
          <a:endParaRPr lang="zh-CN" altLang="en-US"/>
        </a:p>
      </dgm:t>
    </dgm:pt>
    <dgm:pt modelId="{F7951EC3-2BF9-47F9-845A-B8CE2189939C}" type="pres">
      <dgm:prSet presAssocID="{38D18DC7-653F-410C-9335-72DE85D2A30E}" presName="parentText" presStyleLbl="node1" presStyleIdx="0" presStyleCnt="1">
        <dgm:presLayoutVars>
          <dgm:chMax val="0"/>
          <dgm:bulletEnabled val="1"/>
        </dgm:presLayoutVars>
      </dgm:prSet>
      <dgm:spPr/>
      <dgm:t>
        <a:bodyPr/>
        <a:lstStyle/>
        <a:p>
          <a:endParaRPr lang="zh-CN" altLang="en-US"/>
        </a:p>
      </dgm:t>
    </dgm:pt>
    <dgm:pt modelId="{B13B3BEF-A2EB-4B35-8EDB-9A6C0FC51F9B}" type="pres">
      <dgm:prSet presAssocID="{38D18DC7-653F-410C-9335-72DE85D2A30E}" presName="childText" presStyleLbl="revTx" presStyleIdx="0" presStyleCnt="1">
        <dgm:presLayoutVars>
          <dgm:bulletEnabled val="1"/>
        </dgm:presLayoutVars>
      </dgm:prSet>
      <dgm:spPr/>
      <dgm:t>
        <a:bodyPr/>
        <a:lstStyle/>
        <a:p>
          <a:endParaRPr lang="zh-CN" altLang="en-US"/>
        </a:p>
      </dgm:t>
    </dgm:pt>
  </dgm:ptLst>
  <dgm:cxnLst>
    <dgm:cxn modelId="{E9A6C0F4-5B68-4CFA-90C1-99C1D69E3885}" srcId="{38D18DC7-653F-410C-9335-72DE85D2A30E}" destId="{77F98557-F27E-42FC-9E0D-7722D12AB4DC}" srcOrd="3" destOrd="0" parTransId="{779DA52D-4B00-4070-B85C-C7110711A861}" sibTransId="{C30F1B1D-FA74-4AEC-8DB0-3446B9C83089}"/>
    <dgm:cxn modelId="{7FBFE6A6-EC47-4769-8127-A61547B0CD0C}" type="presOf" srcId="{77F98557-F27E-42FC-9E0D-7722D12AB4DC}" destId="{B13B3BEF-A2EB-4B35-8EDB-9A6C0FC51F9B}" srcOrd="0" destOrd="3" presId="urn:microsoft.com/office/officeart/2005/8/layout/vList2"/>
    <dgm:cxn modelId="{A321E311-C054-46E7-B1D0-30B6A14DFB5D}" srcId="{38D18DC7-653F-410C-9335-72DE85D2A30E}" destId="{A14AAFFE-8363-42F1-88A8-EB03A87A8DA4}" srcOrd="1" destOrd="0" parTransId="{FB2C3F9B-78C0-4504-BA7C-F6725C413441}" sibTransId="{67706DE5-2DDC-443D-A4B0-73607F35BD5D}"/>
    <dgm:cxn modelId="{5BB73A35-2524-45C3-BD32-04251001B2F6}" srcId="{38D18DC7-653F-410C-9335-72DE85D2A30E}" destId="{D7D49AFD-F93C-4977-A1EA-ED546A0196FA}" srcOrd="0" destOrd="0" parTransId="{2C46EDA5-A3B9-4069-99E4-EA1A234F2FA9}" sibTransId="{8CEAD859-7241-4B9B-80ED-C15F145A1A93}"/>
    <dgm:cxn modelId="{03670D6C-75F2-4CC7-B5B8-A6F2236763B0}" type="presOf" srcId="{A14AAFFE-8363-42F1-88A8-EB03A87A8DA4}" destId="{B13B3BEF-A2EB-4B35-8EDB-9A6C0FC51F9B}" srcOrd="0" destOrd="1" presId="urn:microsoft.com/office/officeart/2005/8/layout/vList2"/>
    <dgm:cxn modelId="{26BFC3EE-EE82-4E0D-931C-F7B0DE269A5D}" srcId="{15682B8A-EE16-42DC-B648-97D10B642F9A}" destId="{38D18DC7-653F-410C-9335-72DE85D2A30E}" srcOrd="0" destOrd="0" parTransId="{042E1C89-F5F9-4F2C-A9AB-45DBFA329BA4}" sibTransId="{237ACBDD-034F-4AD1-91A5-A5089B11F165}"/>
    <dgm:cxn modelId="{A538B13D-F3A0-4161-96A2-A6CBB4FEDEA6}" type="presOf" srcId="{D7D49AFD-F93C-4977-A1EA-ED546A0196FA}" destId="{B13B3BEF-A2EB-4B35-8EDB-9A6C0FC51F9B}" srcOrd="0" destOrd="0" presId="urn:microsoft.com/office/officeart/2005/8/layout/vList2"/>
    <dgm:cxn modelId="{9B907F2E-3F0B-41B3-8513-7DD18E10350F}" type="presOf" srcId="{15682B8A-EE16-42DC-B648-97D10B642F9A}" destId="{97E3A1E0-8C18-4E9C-BB5D-A6C7144D66A2}" srcOrd="0" destOrd="0" presId="urn:microsoft.com/office/officeart/2005/8/layout/vList2"/>
    <dgm:cxn modelId="{71C95494-33DB-4FAD-A94C-44BCA53F4DC6}" srcId="{38D18DC7-653F-410C-9335-72DE85D2A30E}" destId="{E6DD3DFE-F48C-46D5-A5A1-C2F9DB7A11A3}" srcOrd="2" destOrd="0" parTransId="{58A83134-CB6C-47A2-8A55-4B82FA0B3567}" sibTransId="{8137C63F-79EF-491C-9415-D4C062BE5168}"/>
    <dgm:cxn modelId="{AD081D6B-5651-40B5-83B8-4A49D53E97E2}" type="presOf" srcId="{E6DD3DFE-F48C-46D5-A5A1-C2F9DB7A11A3}" destId="{B13B3BEF-A2EB-4B35-8EDB-9A6C0FC51F9B}" srcOrd="0" destOrd="2" presId="urn:microsoft.com/office/officeart/2005/8/layout/vList2"/>
    <dgm:cxn modelId="{EAC869D2-B606-4E03-A8F9-09DD30DB4364}" type="presOf" srcId="{38D18DC7-653F-410C-9335-72DE85D2A30E}" destId="{F7951EC3-2BF9-47F9-845A-B8CE2189939C}" srcOrd="0" destOrd="0" presId="urn:microsoft.com/office/officeart/2005/8/layout/vList2"/>
    <dgm:cxn modelId="{14E58892-9160-4DA1-A74D-82650FCE8A54}" type="presParOf" srcId="{97E3A1E0-8C18-4E9C-BB5D-A6C7144D66A2}" destId="{F7951EC3-2BF9-47F9-845A-B8CE2189939C}" srcOrd="0" destOrd="0" presId="urn:microsoft.com/office/officeart/2005/8/layout/vList2"/>
    <dgm:cxn modelId="{DC4BF6DC-A089-4FB4-A7D3-3F55A8B3C605}" type="presParOf" srcId="{97E3A1E0-8C18-4E9C-BB5D-A6C7144D66A2}" destId="{B13B3BEF-A2EB-4B35-8EDB-9A6C0FC51F9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3D558C-077D-45F7-8579-F5CFFD2A865E}"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AB4981FF-46EB-44D4-87CA-1A75664B37D5}">
      <dgm:prSet phldrT="[文本]" custT="1"/>
      <dgm:spPr/>
      <dgm:t>
        <a:bodyPr/>
        <a:lstStyle/>
        <a:p>
          <a:r>
            <a:rPr lang="zh-CN" altLang="en-US" sz="1800" dirty="0"/>
            <a:t>定义</a:t>
          </a:r>
        </a:p>
      </dgm:t>
    </dgm:pt>
    <dgm:pt modelId="{D5A7FC19-53D5-4567-A4B3-19AD4A0C09DC}" type="parTrans" cxnId="{E66489CD-D01F-4387-9B48-862597417F0D}">
      <dgm:prSet/>
      <dgm:spPr/>
      <dgm:t>
        <a:bodyPr/>
        <a:lstStyle/>
        <a:p>
          <a:endParaRPr lang="zh-CN" altLang="en-US" sz="1800"/>
        </a:p>
      </dgm:t>
    </dgm:pt>
    <dgm:pt modelId="{8843BB33-1ACF-4DA8-93B9-E48D7968ABB6}" type="sibTrans" cxnId="{E66489CD-D01F-4387-9B48-862597417F0D}">
      <dgm:prSet/>
      <dgm:spPr/>
      <dgm:t>
        <a:bodyPr/>
        <a:lstStyle/>
        <a:p>
          <a:endParaRPr lang="zh-CN" altLang="en-US" sz="1800"/>
        </a:p>
      </dgm:t>
    </dgm:pt>
    <dgm:pt modelId="{1B188B2C-EBA5-4DB3-91E0-17BE9E74F979}">
      <dgm:prSet phldrT="[文本]" custT="1"/>
      <dgm:spPr/>
      <dgm:t>
        <a:bodyPr/>
        <a:lstStyle/>
        <a:p>
          <a:r>
            <a:rPr lang="en-US" altLang="zh-CN" sz="2000" dirty="0">
              <a:latin typeface="微软雅黑" panose="020B0503020204020204" pitchFamily="34" charset="-122"/>
              <a:ea typeface="微软雅黑" panose="020B0503020204020204" pitchFamily="34" charset="-122"/>
            </a:rPr>
            <a:t>WHO</a:t>
          </a: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2001</a:t>
          </a:r>
          <a:r>
            <a:rPr lang="zh-CN" altLang="en-US" sz="2000" dirty="0">
              <a:latin typeface="微软雅黑" panose="020B0503020204020204" pitchFamily="34" charset="-122"/>
              <a:ea typeface="微软雅黑" panose="020B0503020204020204" pitchFamily="34" charset="-122"/>
            </a:rPr>
            <a:t>年建立了药品预认证制度：</a:t>
          </a:r>
          <a:r>
            <a:rPr lang="en-US" altLang="zh-CN" sz="2000" dirty="0">
              <a:latin typeface="微软雅黑" panose="020B0503020204020204" pitchFamily="34" charset="-122"/>
              <a:ea typeface="微软雅黑" panose="020B0503020204020204" pitchFamily="34" charset="-122"/>
            </a:rPr>
            <a:t>Prequalification Team: medicines (</a:t>
          </a:r>
          <a:r>
            <a:rPr lang="en-US" altLang="zh-CN" sz="2000" dirty="0" err="1">
              <a:latin typeface="微软雅黑" panose="020B0503020204020204" pitchFamily="34" charset="-122"/>
              <a:ea typeface="微软雅黑" panose="020B0503020204020204" pitchFamily="34" charset="-122"/>
            </a:rPr>
            <a:t>PQTm</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，现已更名为</a:t>
          </a:r>
          <a:r>
            <a:rPr lang="en-US" altLang="zh-CN" sz="2000" dirty="0">
              <a:latin typeface="微软雅黑" panose="020B0503020204020204" pitchFamily="34" charset="-122"/>
              <a:ea typeface="微软雅黑" panose="020B0503020204020204" pitchFamily="34" charset="-122"/>
            </a:rPr>
            <a:t>Prequalification of Medicines </a:t>
          </a:r>
          <a:r>
            <a:rPr lang="en-US" altLang="zh-CN" sz="2000" dirty="0" err="1">
              <a:latin typeface="微软雅黑" panose="020B0503020204020204" pitchFamily="34" charset="-122"/>
              <a:ea typeface="微软雅黑" panose="020B0503020204020204" pitchFamily="34" charset="-122"/>
            </a:rPr>
            <a:t>Programme</a:t>
          </a:r>
          <a:r>
            <a:rPr lang="zh-CN" altLang="en-US" sz="2000" dirty="0">
              <a:latin typeface="微软雅黑" panose="020B0503020204020204" pitchFamily="34" charset="-122"/>
              <a:ea typeface="微软雅黑" panose="020B0503020204020204" pitchFamily="34" charset="-122"/>
            </a:rPr>
            <a:t>，拉开了</a:t>
          </a:r>
          <a:r>
            <a:rPr lang="en-US" altLang="zh-CN" sz="2000" dirty="0">
              <a:latin typeface="微软雅黑" panose="020B0503020204020204" pitchFamily="34" charset="-122"/>
              <a:ea typeface="微软雅黑" panose="020B0503020204020204" pitchFamily="34" charset="-122"/>
            </a:rPr>
            <a:t>WHO</a:t>
          </a:r>
          <a:r>
            <a:rPr lang="zh-CN" altLang="en-US" sz="2000" dirty="0">
              <a:latin typeface="微软雅黑" panose="020B0503020204020204" pitchFamily="34" charset="-122"/>
              <a:ea typeface="微软雅黑" panose="020B0503020204020204" pitchFamily="34" charset="-122"/>
            </a:rPr>
            <a:t>独立审评审批药品的序幕。</a:t>
          </a:r>
        </a:p>
      </dgm:t>
    </dgm:pt>
    <dgm:pt modelId="{771864D3-B04B-40D7-9A27-CD328AF2C0A2}" type="parTrans" cxnId="{C38A8A6E-5B51-472B-B049-EE34141AAD6A}">
      <dgm:prSet/>
      <dgm:spPr/>
      <dgm:t>
        <a:bodyPr/>
        <a:lstStyle/>
        <a:p>
          <a:endParaRPr lang="zh-CN" altLang="en-US" sz="1800"/>
        </a:p>
      </dgm:t>
    </dgm:pt>
    <dgm:pt modelId="{134329CE-72B7-4E5C-8F4E-CE372BB1D5A9}" type="sibTrans" cxnId="{C38A8A6E-5B51-472B-B049-EE34141AAD6A}">
      <dgm:prSet/>
      <dgm:spPr/>
      <dgm:t>
        <a:bodyPr/>
        <a:lstStyle/>
        <a:p>
          <a:endParaRPr lang="zh-CN" altLang="en-US" sz="1800"/>
        </a:p>
      </dgm:t>
    </dgm:pt>
    <dgm:pt modelId="{95CB9D3A-EBEF-4612-AE02-B939118CE6FA}">
      <dgm:prSet phldrT="[文本]" custT="1"/>
      <dgm:spPr>
        <a:ln>
          <a:solidFill>
            <a:schemeClr val="accent3">
              <a:lumMod val="20000"/>
              <a:lumOff val="80000"/>
            </a:schemeClr>
          </a:solidFill>
        </a:ln>
      </dgm:spPr>
      <dgm:t>
        <a:bodyPr/>
        <a:lstStyle/>
        <a:p>
          <a:r>
            <a:rPr lang="zh-CN" altLang="en-US" sz="1800" dirty="0"/>
            <a:t>范围</a:t>
          </a:r>
        </a:p>
      </dgm:t>
    </dgm:pt>
    <dgm:pt modelId="{14CBC1BD-014A-4BDF-850A-076BF8CE979E}" type="parTrans" cxnId="{08F568D8-132F-469F-A32B-DD4AA24CAA9B}">
      <dgm:prSet/>
      <dgm:spPr/>
      <dgm:t>
        <a:bodyPr/>
        <a:lstStyle/>
        <a:p>
          <a:endParaRPr lang="zh-CN" altLang="en-US" sz="1800"/>
        </a:p>
      </dgm:t>
    </dgm:pt>
    <dgm:pt modelId="{7FD4A422-8922-472E-BF59-7BB86C8F4C0F}" type="sibTrans" cxnId="{08F568D8-132F-469F-A32B-DD4AA24CAA9B}">
      <dgm:prSet/>
      <dgm:spPr/>
      <dgm:t>
        <a:bodyPr/>
        <a:lstStyle/>
        <a:p>
          <a:endParaRPr lang="zh-CN" altLang="en-US" sz="1800"/>
        </a:p>
      </dgm:t>
    </dgm:pt>
    <dgm:pt modelId="{18FA5F20-54BB-4279-B579-B78875399FF2}">
      <dgm:prSet phldrT="[文本]" custT="1"/>
      <dgm:spPr/>
      <dgm:t>
        <a:bodyPr/>
        <a:lstStyle/>
        <a:p>
          <a:r>
            <a:rPr lang="zh-CN" altLang="en-US" sz="2000" dirty="0">
              <a:latin typeface="微软雅黑" panose="020B0503020204020204" pitchFamily="34" charset="-122"/>
              <a:ea typeface="微软雅黑" panose="020B0503020204020204" pitchFamily="34" charset="-122"/>
            </a:rPr>
            <a:t>认证范围包括制剂、原料药和独立质检实验室。</a:t>
          </a:r>
        </a:p>
      </dgm:t>
    </dgm:pt>
    <dgm:pt modelId="{7B798A35-33AF-4F2D-96C6-63C183F2214F}" type="parTrans" cxnId="{0AA2A611-BF33-4A1C-8499-071109BD36DB}">
      <dgm:prSet/>
      <dgm:spPr/>
      <dgm:t>
        <a:bodyPr/>
        <a:lstStyle/>
        <a:p>
          <a:endParaRPr lang="zh-CN" altLang="en-US" sz="1800"/>
        </a:p>
      </dgm:t>
    </dgm:pt>
    <dgm:pt modelId="{A38CDE03-ABF8-4563-B958-665949636F07}" type="sibTrans" cxnId="{0AA2A611-BF33-4A1C-8499-071109BD36DB}">
      <dgm:prSet/>
      <dgm:spPr/>
      <dgm:t>
        <a:bodyPr/>
        <a:lstStyle/>
        <a:p>
          <a:endParaRPr lang="zh-CN" altLang="en-US" sz="1800"/>
        </a:p>
      </dgm:t>
    </dgm:pt>
    <dgm:pt modelId="{6FF9C7BD-C5C5-4472-9A8A-E95DD071FF0A}">
      <dgm:prSet phldrT="[文本]" custT="1"/>
      <dgm:spPr/>
      <dgm:t>
        <a:bodyPr/>
        <a:lstStyle/>
        <a:p>
          <a:r>
            <a:rPr lang="zh-CN" altLang="en-US" sz="1800" dirty="0"/>
            <a:t>对象</a:t>
          </a:r>
        </a:p>
      </dgm:t>
    </dgm:pt>
    <dgm:pt modelId="{8B00E56C-C75E-4D08-B441-BC07D608921E}" type="parTrans" cxnId="{A2E9CA47-53EE-46CC-8D41-2CE2AAB90E6B}">
      <dgm:prSet/>
      <dgm:spPr/>
      <dgm:t>
        <a:bodyPr/>
        <a:lstStyle/>
        <a:p>
          <a:endParaRPr lang="zh-CN" altLang="en-US" sz="1800"/>
        </a:p>
      </dgm:t>
    </dgm:pt>
    <dgm:pt modelId="{11DCB431-25DA-4810-A7AA-797756E0E230}" type="sibTrans" cxnId="{A2E9CA47-53EE-46CC-8D41-2CE2AAB90E6B}">
      <dgm:prSet/>
      <dgm:spPr/>
      <dgm:t>
        <a:bodyPr/>
        <a:lstStyle/>
        <a:p>
          <a:endParaRPr lang="zh-CN" altLang="en-US" sz="1800"/>
        </a:p>
      </dgm:t>
    </dgm:pt>
    <dgm:pt modelId="{28FD6D74-A6D7-4C69-AFD7-27A4E7932D80}">
      <dgm:prSet phldrT="[文本]" custT="1"/>
      <dgm:spPr/>
      <dgm:t>
        <a:bodyPr/>
        <a:lstStyle/>
        <a:p>
          <a:r>
            <a:rPr lang="zh-CN" altLang="en-US" sz="2000" dirty="0">
              <a:latin typeface="微软雅黑" panose="020B0503020204020204" pitchFamily="34" charset="-122"/>
              <a:ea typeface="微软雅黑" panose="020B0503020204020204" pitchFamily="34" charset="-122"/>
            </a:rPr>
            <a:t>并不是所有药品都可以申请</a:t>
          </a:r>
          <a:r>
            <a:rPr lang="en-US" altLang="zh-CN" sz="2000" dirty="0">
              <a:latin typeface="微软雅黑" panose="020B0503020204020204" pitchFamily="34" charset="-122"/>
              <a:ea typeface="微软雅黑" panose="020B0503020204020204" pitchFamily="34" charset="-122"/>
            </a:rPr>
            <a:t>WHO</a:t>
          </a:r>
          <a:r>
            <a:rPr lang="zh-CN" altLang="en-US" sz="2000" dirty="0">
              <a:latin typeface="微软雅黑" panose="020B0503020204020204" pitchFamily="34" charset="-122"/>
              <a:ea typeface="微软雅黑" panose="020B0503020204020204" pitchFamily="34" charset="-122"/>
            </a:rPr>
            <a:t>预认证，仅针对流感、肝炎、疟疾、结核病、生殖健康、儿童营养、腹泻和其他易忽略的热带疾病等领域的基本用药</a:t>
          </a:r>
          <a:r>
            <a:rPr lang="zh-CN" altLang="en-US" sz="1800" dirty="0">
              <a:latin typeface="微软雅黑" panose="020B0503020204020204" pitchFamily="34" charset="-122"/>
              <a:ea typeface="微软雅黑" panose="020B0503020204020204" pitchFamily="34" charset="-122"/>
            </a:rPr>
            <a:t>。</a:t>
          </a:r>
        </a:p>
      </dgm:t>
    </dgm:pt>
    <dgm:pt modelId="{9E9824EF-852E-4D9A-B89E-659C8BE37E77}" type="parTrans" cxnId="{922E2D72-F459-4D73-8AC2-410CE0B00A9E}">
      <dgm:prSet/>
      <dgm:spPr/>
      <dgm:t>
        <a:bodyPr/>
        <a:lstStyle/>
        <a:p>
          <a:endParaRPr lang="zh-CN" altLang="en-US" sz="1800"/>
        </a:p>
      </dgm:t>
    </dgm:pt>
    <dgm:pt modelId="{73DAE386-B611-40A6-B934-D13BDDAF8DEC}" type="sibTrans" cxnId="{922E2D72-F459-4D73-8AC2-410CE0B00A9E}">
      <dgm:prSet/>
      <dgm:spPr/>
      <dgm:t>
        <a:bodyPr/>
        <a:lstStyle/>
        <a:p>
          <a:endParaRPr lang="zh-CN" altLang="en-US" sz="1800"/>
        </a:p>
      </dgm:t>
    </dgm:pt>
    <dgm:pt modelId="{15E9D1E6-8D4C-4600-B53E-5DB131885EB4}" type="pres">
      <dgm:prSet presAssocID="{0C3D558C-077D-45F7-8579-F5CFFD2A865E}" presName="linearFlow" presStyleCnt="0">
        <dgm:presLayoutVars>
          <dgm:dir/>
          <dgm:animLvl val="lvl"/>
          <dgm:resizeHandles val="exact"/>
        </dgm:presLayoutVars>
      </dgm:prSet>
      <dgm:spPr/>
      <dgm:t>
        <a:bodyPr/>
        <a:lstStyle/>
        <a:p>
          <a:endParaRPr lang="zh-CN" altLang="en-US"/>
        </a:p>
      </dgm:t>
    </dgm:pt>
    <dgm:pt modelId="{988F7EF9-5BAE-4890-B64A-C2C44FBDFA3B}" type="pres">
      <dgm:prSet presAssocID="{AB4981FF-46EB-44D4-87CA-1A75664B37D5}" presName="composite" presStyleCnt="0"/>
      <dgm:spPr/>
    </dgm:pt>
    <dgm:pt modelId="{9FE544EB-13D4-4A29-BBA8-EB9B3023776B}" type="pres">
      <dgm:prSet presAssocID="{AB4981FF-46EB-44D4-87CA-1A75664B37D5}" presName="parentText" presStyleLbl="alignNode1" presStyleIdx="0" presStyleCnt="3">
        <dgm:presLayoutVars>
          <dgm:chMax val="1"/>
          <dgm:bulletEnabled val="1"/>
        </dgm:presLayoutVars>
      </dgm:prSet>
      <dgm:spPr/>
      <dgm:t>
        <a:bodyPr/>
        <a:lstStyle/>
        <a:p>
          <a:endParaRPr lang="zh-CN" altLang="en-US"/>
        </a:p>
      </dgm:t>
    </dgm:pt>
    <dgm:pt modelId="{503B7303-5247-412C-8E89-6D7D011A953D}" type="pres">
      <dgm:prSet presAssocID="{AB4981FF-46EB-44D4-87CA-1A75664B37D5}" presName="descendantText" presStyleLbl="alignAcc1" presStyleIdx="0" presStyleCnt="3" custScaleY="149109" custLinFactY="-86710" custLinFactNeighborX="813" custLinFactNeighborY="-100000">
        <dgm:presLayoutVars>
          <dgm:bulletEnabled val="1"/>
        </dgm:presLayoutVars>
      </dgm:prSet>
      <dgm:spPr/>
      <dgm:t>
        <a:bodyPr/>
        <a:lstStyle/>
        <a:p>
          <a:endParaRPr lang="zh-CN" altLang="en-US"/>
        </a:p>
      </dgm:t>
    </dgm:pt>
    <dgm:pt modelId="{7253C2B9-7EE7-4706-B5C1-425CFCCAA77B}" type="pres">
      <dgm:prSet presAssocID="{8843BB33-1ACF-4DA8-93B9-E48D7968ABB6}" presName="sp" presStyleCnt="0"/>
      <dgm:spPr/>
    </dgm:pt>
    <dgm:pt modelId="{3BBCD1AA-D51A-419F-B0BA-365E36C5C044}" type="pres">
      <dgm:prSet presAssocID="{95CB9D3A-EBEF-4612-AE02-B939118CE6FA}" presName="composite" presStyleCnt="0"/>
      <dgm:spPr/>
    </dgm:pt>
    <dgm:pt modelId="{6CEFCF23-A6AD-4CD8-9041-207F9376D7FD}" type="pres">
      <dgm:prSet presAssocID="{95CB9D3A-EBEF-4612-AE02-B939118CE6FA}" presName="parentText" presStyleLbl="alignNode1" presStyleIdx="1" presStyleCnt="3" custLinFactNeighborY="9331">
        <dgm:presLayoutVars>
          <dgm:chMax val="1"/>
          <dgm:bulletEnabled val="1"/>
        </dgm:presLayoutVars>
      </dgm:prSet>
      <dgm:spPr/>
      <dgm:t>
        <a:bodyPr/>
        <a:lstStyle/>
        <a:p>
          <a:endParaRPr lang="zh-CN" altLang="en-US"/>
        </a:p>
      </dgm:t>
    </dgm:pt>
    <dgm:pt modelId="{393326EE-C615-4725-9808-E87503384397}" type="pres">
      <dgm:prSet presAssocID="{95CB9D3A-EBEF-4612-AE02-B939118CE6FA}" presName="descendantText" presStyleLbl="alignAcc1" presStyleIdx="1" presStyleCnt="3" custLinFactNeighborY="12441">
        <dgm:presLayoutVars>
          <dgm:bulletEnabled val="1"/>
        </dgm:presLayoutVars>
      </dgm:prSet>
      <dgm:spPr/>
      <dgm:t>
        <a:bodyPr/>
        <a:lstStyle/>
        <a:p>
          <a:endParaRPr lang="zh-CN" altLang="en-US"/>
        </a:p>
      </dgm:t>
    </dgm:pt>
    <dgm:pt modelId="{E4A8B45A-F68C-4D1C-B659-4AD2AD392301}" type="pres">
      <dgm:prSet presAssocID="{7FD4A422-8922-472E-BF59-7BB86C8F4C0F}" presName="sp" presStyleCnt="0"/>
      <dgm:spPr/>
    </dgm:pt>
    <dgm:pt modelId="{B78035C2-C210-46B2-B8CD-627C9E93CBE9}" type="pres">
      <dgm:prSet presAssocID="{6FF9C7BD-C5C5-4472-9A8A-E95DD071FF0A}" presName="composite" presStyleCnt="0"/>
      <dgm:spPr/>
    </dgm:pt>
    <dgm:pt modelId="{82FE001A-064F-4418-870D-C4E520DE9F2D}" type="pres">
      <dgm:prSet presAssocID="{6FF9C7BD-C5C5-4472-9A8A-E95DD071FF0A}" presName="parentText" presStyleLbl="alignNode1" presStyleIdx="2" presStyleCnt="3" custLinFactNeighborY="5461">
        <dgm:presLayoutVars>
          <dgm:chMax val="1"/>
          <dgm:bulletEnabled val="1"/>
        </dgm:presLayoutVars>
      </dgm:prSet>
      <dgm:spPr/>
      <dgm:t>
        <a:bodyPr/>
        <a:lstStyle/>
        <a:p>
          <a:endParaRPr lang="zh-CN" altLang="en-US"/>
        </a:p>
      </dgm:t>
    </dgm:pt>
    <dgm:pt modelId="{45606064-B618-411F-B74F-8876367EDEFF}" type="pres">
      <dgm:prSet presAssocID="{6FF9C7BD-C5C5-4472-9A8A-E95DD071FF0A}" presName="descendantText" presStyleLbl="alignAcc1" presStyleIdx="2" presStyleCnt="3" custScaleY="134476" custLinFactNeighborY="-2831">
        <dgm:presLayoutVars>
          <dgm:bulletEnabled val="1"/>
        </dgm:presLayoutVars>
      </dgm:prSet>
      <dgm:spPr/>
      <dgm:t>
        <a:bodyPr/>
        <a:lstStyle/>
        <a:p>
          <a:endParaRPr lang="zh-CN" altLang="en-US"/>
        </a:p>
      </dgm:t>
    </dgm:pt>
  </dgm:ptLst>
  <dgm:cxnLst>
    <dgm:cxn modelId="{9EC317AB-308A-4123-9D3E-8DCEB531531A}" type="presOf" srcId="{18FA5F20-54BB-4279-B579-B78875399FF2}" destId="{393326EE-C615-4725-9808-E87503384397}" srcOrd="0" destOrd="0" presId="urn:microsoft.com/office/officeart/2005/8/layout/chevron2"/>
    <dgm:cxn modelId="{A22D5114-E2A1-41A6-8F3D-AEEA1182314B}" type="presOf" srcId="{1B188B2C-EBA5-4DB3-91E0-17BE9E74F979}" destId="{503B7303-5247-412C-8E89-6D7D011A953D}" srcOrd="0" destOrd="0" presId="urn:microsoft.com/office/officeart/2005/8/layout/chevron2"/>
    <dgm:cxn modelId="{0AA2A611-BF33-4A1C-8499-071109BD36DB}" srcId="{95CB9D3A-EBEF-4612-AE02-B939118CE6FA}" destId="{18FA5F20-54BB-4279-B579-B78875399FF2}" srcOrd="0" destOrd="0" parTransId="{7B798A35-33AF-4F2D-96C6-63C183F2214F}" sibTransId="{A38CDE03-ABF8-4563-B958-665949636F07}"/>
    <dgm:cxn modelId="{F48FF0F6-BD5F-4E36-8F9A-4D4168BAD4F7}" type="presOf" srcId="{28FD6D74-A6D7-4C69-AFD7-27A4E7932D80}" destId="{45606064-B618-411F-B74F-8876367EDEFF}" srcOrd="0" destOrd="0" presId="urn:microsoft.com/office/officeart/2005/8/layout/chevron2"/>
    <dgm:cxn modelId="{C38A8A6E-5B51-472B-B049-EE34141AAD6A}" srcId="{AB4981FF-46EB-44D4-87CA-1A75664B37D5}" destId="{1B188B2C-EBA5-4DB3-91E0-17BE9E74F979}" srcOrd="0" destOrd="0" parTransId="{771864D3-B04B-40D7-9A27-CD328AF2C0A2}" sibTransId="{134329CE-72B7-4E5C-8F4E-CE372BB1D5A9}"/>
    <dgm:cxn modelId="{55E98FC7-DC19-456D-9097-49E4763B6975}" type="presOf" srcId="{6FF9C7BD-C5C5-4472-9A8A-E95DD071FF0A}" destId="{82FE001A-064F-4418-870D-C4E520DE9F2D}" srcOrd="0" destOrd="0" presId="urn:microsoft.com/office/officeart/2005/8/layout/chevron2"/>
    <dgm:cxn modelId="{22A7BFE9-D4A5-4AFD-92BB-83ECE42D28DC}" type="presOf" srcId="{0C3D558C-077D-45F7-8579-F5CFFD2A865E}" destId="{15E9D1E6-8D4C-4600-B53E-5DB131885EB4}" srcOrd="0" destOrd="0" presId="urn:microsoft.com/office/officeart/2005/8/layout/chevron2"/>
    <dgm:cxn modelId="{922E2D72-F459-4D73-8AC2-410CE0B00A9E}" srcId="{6FF9C7BD-C5C5-4472-9A8A-E95DD071FF0A}" destId="{28FD6D74-A6D7-4C69-AFD7-27A4E7932D80}" srcOrd="0" destOrd="0" parTransId="{9E9824EF-852E-4D9A-B89E-659C8BE37E77}" sibTransId="{73DAE386-B611-40A6-B934-D13BDDAF8DEC}"/>
    <dgm:cxn modelId="{08F568D8-132F-469F-A32B-DD4AA24CAA9B}" srcId="{0C3D558C-077D-45F7-8579-F5CFFD2A865E}" destId="{95CB9D3A-EBEF-4612-AE02-B939118CE6FA}" srcOrd="1" destOrd="0" parTransId="{14CBC1BD-014A-4BDF-850A-076BF8CE979E}" sibTransId="{7FD4A422-8922-472E-BF59-7BB86C8F4C0F}"/>
    <dgm:cxn modelId="{E66489CD-D01F-4387-9B48-862597417F0D}" srcId="{0C3D558C-077D-45F7-8579-F5CFFD2A865E}" destId="{AB4981FF-46EB-44D4-87CA-1A75664B37D5}" srcOrd="0" destOrd="0" parTransId="{D5A7FC19-53D5-4567-A4B3-19AD4A0C09DC}" sibTransId="{8843BB33-1ACF-4DA8-93B9-E48D7968ABB6}"/>
    <dgm:cxn modelId="{5AF5E7BD-1B04-477B-AAAC-2F268F9AC3A3}" type="presOf" srcId="{95CB9D3A-EBEF-4612-AE02-B939118CE6FA}" destId="{6CEFCF23-A6AD-4CD8-9041-207F9376D7FD}" srcOrd="0" destOrd="0" presId="urn:microsoft.com/office/officeart/2005/8/layout/chevron2"/>
    <dgm:cxn modelId="{A2E9CA47-53EE-46CC-8D41-2CE2AAB90E6B}" srcId="{0C3D558C-077D-45F7-8579-F5CFFD2A865E}" destId="{6FF9C7BD-C5C5-4472-9A8A-E95DD071FF0A}" srcOrd="2" destOrd="0" parTransId="{8B00E56C-C75E-4D08-B441-BC07D608921E}" sibTransId="{11DCB431-25DA-4810-A7AA-797756E0E230}"/>
    <dgm:cxn modelId="{E928111C-0CB3-44CA-B87F-64C915F47576}" type="presOf" srcId="{AB4981FF-46EB-44D4-87CA-1A75664B37D5}" destId="{9FE544EB-13D4-4A29-BBA8-EB9B3023776B}" srcOrd="0" destOrd="0" presId="urn:microsoft.com/office/officeart/2005/8/layout/chevron2"/>
    <dgm:cxn modelId="{C6BDA148-918A-40A8-908D-AE35683A04AD}" type="presParOf" srcId="{15E9D1E6-8D4C-4600-B53E-5DB131885EB4}" destId="{988F7EF9-5BAE-4890-B64A-C2C44FBDFA3B}" srcOrd="0" destOrd="0" presId="urn:microsoft.com/office/officeart/2005/8/layout/chevron2"/>
    <dgm:cxn modelId="{9DADC0E3-964F-4F9D-861E-F0CAC99646B0}" type="presParOf" srcId="{988F7EF9-5BAE-4890-B64A-C2C44FBDFA3B}" destId="{9FE544EB-13D4-4A29-BBA8-EB9B3023776B}" srcOrd="0" destOrd="0" presId="urn:microsoft.com/office/officeart/2005/8/layout/chevron2"/>
    <dgm:cxn modelId="{F7DC8360-7104-41F6-AD6C-8A0EB61363AA}" type="presParOf" srcId="{988F7EF9-5BAE-4890-B64A-C2C44FBDFA3B}" destId="{503B7303-5247-412C-8E89-6D7D011A953D}" srcOrd="1" destOrd="0" presId="urn:microsoft.com/office/officeart/2005/8/layout/chevron2"/>
    <dgm:cxn modelId="{7E613682-87E9-4211-9AB0-1D18C2C7135C}" type="presParOf" srcId="{15E9D1E6-8D4C-4600-B53E-5DB131885EB4}" destId="{7253C2B9-7EE7-4706-B5C1-425CFCCAA77B}" srcOrd="1" destOrd="0" presId="urn:microsoft.com/office/officeart/2005/8/layout/chevron2"/>
    <dgm:cxn modelId="{CE3A9A86-98C4-44A0-AE7A-CF267CDBCE9F}" type="presParOf" srcId="{15E9D1E6-8D4C-4600-B53E-5DB131885EB4}" destId="{3BBCD1AA-D51A-419F-B0BA-365E36C5C044}" srcOrd="2" destOrd="0" presId="urn:microsoft.com/office/officeart/2005/8/layout/chevron2"/>
    <dgm:cxn modelId="{9B6EDD3E-4289-42A1-BCA5-CE52946358D9}" type="presParOf" srcId="{3BBCD1AA-D51A-419F-B0BA-365E36C5C044}" destId="{6CEFCF23-A6AD-4CD8-9041-207F9376D7FD}" srcOrd="0" destOrd="0" presId="urn:microsoft.com/office/officeart/2005/8/layout/chevron2"/>
    <dgm:cxn modelId="{4265D94F-58E5-4C58-8FED-64D1C82069E7}" type="presParOf" srcId="{3BBCD1AA-D51A-419F-B0BA-365E36C5C044}" destId="{393326EE-C615-4725-9808-E87503384397}" srcOrd="1" destOrd="0" presId="urn:microsoft.com/office/officeart/2005/8/layout/chevron2"/>
    <dgm:cxn modelId="{67A51367-C907-4C7D-86E5-F82383D825AF}" type="presParOf" srcId="{15E9D1E6-8D4C-4600-B53E-5DB131885EB4}" destId="{E4A8B45A-F68C-4D1C-B659-4AD2AD392301}" srcOrd="3" destOrd="0" presId="urn:microsoft.com/office/officeart/2005/8/layout/chevron2"/>
    <dgm:cxn modelId="{D885DA6E-50F8-4947-8C9A-39E838C489AF}" type="presParOf" srcId="{15E9D1E6-8D4C-4600-B53E-5DB131885EB4}" destId="{B78035C2-C210-46B2-B8CD-627C9E93CBE9}" srcOrd="4" destOrd="0" presId="urn:microsoft.com/office/officeart/2005/8/layout/chevron2"/>
    <dgm:cxn modelId="{6F0571ED-6B0C-4650-BBD5-3EA6D724407D}" type="presParOf" srcId="{B78035C2-C210-46B2-B8CD-627C9E93CBE9}" destId="{82FE001A-064F-4418-870D-C4E520DE9F2D}" srcOrd="0" destOrd="0" presId="urn:microsoft.com/office/officeart/2005/8/layout/chevron2"/>
    <dgm:cxn modelId="{3CE1C890-7679-4814-B61B-9B04D6A76C3E}" type="presParOf" srcId="{B78035C2-C210-46B2-B8CD-627C9E93CBE9}" destId="{45606064-B618-411F-B74F-8876367EDEFF}" srcOrd="1" destOrd="0" presId="urn:microsoft.com/office/officeart/2005/8/layout/chevron2"/>
  </dgm:cxnLst>
  <dgm:bg>
    <a:solidFill>
      <a:schemeClr val="accent1">
        <a:lumMod val="20000"/>
        <a:lumOff val="80000"/>
      </a:schemeClr>
    </a:solidFill>
    <a:effectLst>
      <a:softEdge rad="12700"/>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F30B8C2-8F24-4BA3-95A2-3355EB013E3F}" type="doc">
      <dgm:prSet loTypeId="urn:microsoft.com/office/officeart/2005/8/layout/matrix1" loCatId="matrix" qsTypeId="urn:microsoft.com/office/officeart/2005/8/quickstyle/simple1" qsCatId="simple" csTypeId="urn:microsoft.com/office/officeart/2005/8/colors/colorful3" csCatId="colorful" phldr="1"/>
      <dgm:spPr/>
      <dgm:t>
        <a:bodyPr/>
        <a:lstStyle/>
        <a:p>
          <a:endParaRPr lang="zh-CN" altLang="en-US"/>
        </a:p>
      </dgm:t>
    </dgm:pt>
    <dgm:pt modelId="{9C4F7407-F235-4F5E-B007-3EF457A76A60}">
      <dgm:prSet phldrT="[文本]"/>
      <dgm:spPr/>
      <dgm:t>
        <a:bodyPr/>
        <a:lstStyle/>
        <a:p>
          <a:r>
            <a:rPr lang="en-US" altLang="zh-CN" dirty="0"/>
            <a:t>PIC/S</a:t>
          </a:r>
          <a:r>
            <a:rPr lang="zh-CN" altLang="en-US" dirty="0"/>
            <a:t>指南</a:t>
          </a:r>
        </a:p>
      </dgm:t>
    </dgm:pt>
    <dgm:pt modelId="{85085BF9-C327-4771-A84C-349CA766ECBD}" type="parTrans" cxnId="{E9537D0B-9694-4D9C-92B2-2B84B3A922FE}">
      <dgm:prSet/>
      <dgm:spPr/>
      <dgm:t>
        <a:bodyPr/>
        <a:lstStyle/>
        <a:p>
          <a:endParaRPr lang="zh-CN" altLang="en-US"/>
        </a:p>
      </dgm:t>
    </dgm:pt>
    <dgm:pt modelId="{FF8C5FD7-31C6-48A5-BB1C-7245D2D988A0}" type="sibTrans" cxnId="{E9537D0B-9694-4D9C-92B2-2B84B3A922FE}">
      <dgm:prSet/>
      <dgm:spPr/>
      <dgm:t>
        <a:bodyPr/>
        <a:lstStyle/>
        <a:p>
          <a:endParaRPr lang="zh-CN" altLang="en-US"/>
        </a:p>
      </dgm:t>
    </dgm:pt>
    <dgm:pt modelId="{C94F5698-65FA-412E-BD25-AEAEE9C6B137}">
      <dgm:prSet phldrT="[文本]"/>
      <dgm:spPr/>
      <dgm:t>
        <a:bodyPr/>
        <a:lstStyle/>
        <a:p>
          <a:r>
            <a:rPr lang="en-US" altLang="en-US" dirty="0"/>
            <a:t>for Industry</a:t>
          </a:r>
          <a:endParaRPr lang="zh-CN" altLang="en-US" dirty="0"/>
        </a:p>
      </dgm:t>
    </dgm:pt>
    <dgm:pt modelId="{9FB651E6-120F-4A16-84FB-77D984453162}" type="parTrans" cxnId="{7BBA1EA4-599A-4A41-B983-80FDB0E6C7BB}">
      <dgm:prSet/>
      <dgm:spPr/>
      <dgm:t>
        <a:bodyPr/>
        <a:lstStyle/>
        <a:p>
          <a:endParaRPr lang="zh-CN" altLang="en-US"/>
        </a:p>
      </dgm:t>
    </dgm:pt>
    <dgm:pt modelId="{D156F8CF-A0BA-4F82-9CE9-991785672885}" type="sibTrans" cxnId="{7BBA1EA4-599A-4A41-B983-80FDB0E6C7BB}">
      <dgm:prSet/>
      <dgm:spPr/>
      <dgm:t>
        <a:bodyPr/>
        <a:lstStyle/>
        <a:p>
          <a:endParaRPr lang="zh-CN" altLang="en-US"/>
        </a:p>
      </dgm:t>
    </dgm:pt>
    <dgm:pt modelId="{EEADA088-AF6E-44BB-BA47-263E3B747982}">
      <dgm:prSet phldrT="[文本]"/>
      <dgm:spPr/>
      <dgm:t>
        <a:bodyPr/>
        <a:lstStyle/>
        <a:p>
          <a:r>
            <a:rPr lang="en-US" altLang="en-US" dirty="0"/>
            <a:t>for Inspectorates</a:t>
          </a:r>
          <a:endParaRPr lang="zh-CN" altLang="en-US" dirty="0"/>
        </a:p>
      </dgm:t>
    </dgm:pt>
    <dgm:pt modelId="{F0BAD27B-15B1-47F3-9B6D-6907FA109438}" type="parTrans" cxnId="{5222B92B-9375-48F8-9BA2-A10F4E05C562}">
      <dgm:prSet/>
      <dgm:spPr/>
      <dgm:t>
        <a:bodyPr/>
        <a:lstStyle/>
        <a:p>
          <a:endParaRPr lang="zh-CN" altLang="en-US"/>
        </a:p>
      </dgm:t>
    </dgm:pt>
    <dgm:pt modelId="{23AECCCD-1DD2-4CDB-8609-D693B0627B35}" type="sibTrans" cxnId="{5222B92B-9375-48F8-9BA2-A10F4E05C562}">
      <dgm:prSet/>
      <dgm:spPr/>
      <dgm:t>
        <a:bodyPr/>
        <a:lstStyle/>
        <a:p>
          <a:endParaRPr lang="zh-CN" altLang="en-US"/>
        </a:p>
      </dgm:t>
    </dgm:pt>
    <dgm:pt modelId="{3FE22C04-95D9-43A7-A984-9A4E4EFB8B86}">
      <dgm:prSet phldrT="[文本]"/>
      <dgm:spPr/>
      <dgm:t>
        <a:bodyPr/>
        <a:lstStyle/>
        <a:p>
          <a:r>
            <a:rPr lang="en-US" altLang="en-US" dirty="0"/>
            <a:t>for Inspectors</a:t>
          </a:r>
          <a:r>
            <a:rPr lang="en-US" altLang="zh-CN" dirty="0"/>
            <a:t>—</a:t>
          </a:r>
          <a:r>
            <a:rPr lang="zh-CN" altLang="en-US" dirty="0"/>
            <a:t>指南文件</a:t>
          </a:r>
        </a:p>
      </dgm:t>
    </dgm:pt>
    <dgm:pt modelId="{A0DC7FF9-2B65-4593-BD6B-E84F2F558C77}" type="parTrans" cxnId="{0E54C8AF-9A54-4BCC-99EB-9C3B2DC3A151}">
      <dgm:prSet/>
      <dgm:spPr/>
      <dgm:t>
        <a:bodyPr/>
        <a:lstStyle/>
        <a:p>
          <a:endParaRPr lang="zh-CN" altLang="en-US"/>
        </a:p>
      </dgm:t>
    </dgm:pt>
    <dgm:pt modelId="{31713005-EC51-4BFB-9838-A8B4CEF1A34A}" type="sibTrans" cxnId="{0E54C8AF-9A54-4BCC-99EB-9C3B2DC3A151}">
      <dgm:prSet/>
      <dgm:spPr/>
      <dgm:t>
        <a:bodyPr/>
        <a:lstStyle/>
        <a:p>
          <a:endParaRPr lang="zh-CN" altLang="en-US"/>
        </a:p>
      </dgm:t>
    </dgm:pt>
    <dgm:pt modelId="{D04A011C-2BF4-4896-A9C4-4D1658D5DA77}">
      <dgm:prSet phldrT="[文本]"/>
      <dgm:spPr/>
      <dgm:t>
        <a:bodyPr/>
        <a:lstStyle/>
        <a:p>
          <a:r>
            <a:rPr lang="en-US" altLang="en-US" dirty="0"/>
            <a:t>for Inspectors</a:t>
          </a:r>
          <a:r>
            <a:rPr lang="en-US" altLang="zh-CN" dirty="0"/>
            <a:t>—</a:t>
          </a:r>
          <a:r>
            <a:rPr lang="zh-CN" altLang="en-US" dirty="0"/>
            <a:t>备忘录</a:t>
          </a:r>
        </a:p>
      </dgm:t>
    </dgm:pt>
    <dgm:pt modelId="{A0E26E18-B87D-4E35-A872-6CE38DAC6F1E}" type="parTrans" cxnId="{634F9D4F-B18E-4E8E-9CB9-18BFC103E41D}">
      <dgm:prSet/>
      <dgm:spPr/>
      <dgm:t>
        <a:bodyPr/>
        <a:lstStyle/>
        <a:p>
          <a:endParaRPr lang="zh-CN" altLang="en-US"/>
        </a:p>
      </dgm:t>
    </dgm:pt>
    <dgm:pt modelId="{18F72673-8A5B-424B-9A1D-4BF3CCA15FCB}" type="sibTrans" cxnId="{634F9D4F-B18E-4E8E-9CB9-18BFC103E41D}">
      <dgm:prSet/>
      <dgm:spPr/>
      <dgm:t>
        <a:bodyPr/>
        <a:lstStyle/>
        <a:p>
          <a:endParaRPr lang="zh-CN" altLang="en-US"/>
        </a:p>
      </dgm:t>
    </dgm:pt>
    <dgm:pt modelId="{041A904E-39E8-4FCE-916F-A27E232D9640}">
      <dgm:prSet/>
      <dgm:spPr/>
      <dgm:t>
        <a:bodyPr/>
        <a:lstStyle/>
        <a:p>
          <a:endParaRPr lang="zh-CN" altLang="en-US"/>
        </a:p>
      </dgm:t>
    </dgm:pt>
    <dgm:pt modelId="{19B73971-108D-4528-B177-7981D56CE814}" type="parTrans" cxnId="{B96C7755-C157-426E-9F51-07C02671F03D}">
      <dgm:prSet/>
      <dgm:spPr/>
      <dgm:t>
        <a:bodyPr/>
        <a:lstStyle/>
        <a:p>
          <a:endParaRPr lang="zh-CN" altLang="en-US"/>
        </a:p>
      </dgm:t>
    </dgm:pt>
    <dgm:pt modelId="{ED15A152-4699-40A4-A7AB-48F50A6E8999}" type="sibTrans" cxnId="{B96C7755-C157-426E-9F51-07C02671F03D}">
      <dgm:prSet/>
      <dgm:spPr/>
      <dgm:t>
        <a:bodyPr/>
        <a:lstStyle/>
        <a:p>
          <a:endParaRPr lang="zh-CN" altLang="en-US"/>
        </a:p>
      </dgm:t>
    </dgm:pt>
    <dgm:pt modelId="{EA6A5ED8-623E-46E4-B773-8DBE8126B091}" type="pres">
      <dgm:prSet presAssocID="{EF30B8C2-8F24-4BA3-95A2-3355EB013E3F}" presName="diagram" presStyleCnt="0">
        <dgm:presLayoutVars>
          <dgm:chMax val="1"/>
          <dgm:dir/>
          <dgm:animLvl val="ctr"/>
          <dgm:resizeHandles val="exact"/>
        </dgm:presLayoutVars>
      </dgm:prSet>
      <dgm:spPr/>
      <dgm:t>
        <a:bodyPr/>
        <a:lstStyle/>
        <a:p>
          <a:endParaRPr lang="zh-CN" altLang="en-US"/>
        </a:p>
      </dgm:t>
    </dgm:pt>
    <dgm:pt modelId="{B82CAA86-3C7F-4D78-99A3-ABA0C8EBFFAA}" type="pres">
      <dgm:prSet presAssocID="{EF30B8C2-8F24-4BA3-95A2-3355EB013E3F}" presName="matrix" presStyleCnt="0"/>
      <dgm:spPr/>
    </dgm:pt>
    <dgm:pt modelId="{192A659B-EFF8-4C2E-BDB0-A2262B94BC7A}" type="pres">
      <dgm:prSet presAssocID="{EF30B8C2-8F24-4BA3-95A2-3355EB013E3F}" presName="tile1" presStyleLbl="node1" presStyleIdx="0" presStyleCnt="4"/>
      <dgm:spPr/>
      <dgm:t>
        <a:bodyPr/>
        <a:lstStyle/>
        <a:p>
          <a:endParaRPr lang="zh-CN" altLang="en-US"/>
        </a:p>
      </dgm:t>
    </dgm:pt>
    <dgm:pt modelId="{45FDC660-DD8D-40B2-8F17-436C341A8AC8}" type="pres">
      <dgm:prSet presAssocID="{EF30B8C2-8F24-4BA3-95A2-3355EB013E3F}" presName="tile1text" presStyleLbl="node1" presStyleIdx="0" presStyleCnt="4">
        <dgm:presLayoutVars>
          <dgm:chMax val="0"/>
          <dgm:chPref val="0"/>
          <dgm:bulletEnabled val="1"/>
        </dgm:presLayoutVars>
      </dgm:prSet>
      <dgm:spPr/>
      <dgm:t>
        <a:bodyPr/>
        <a:lstStyle/>
        <a:p>
          <a:endParaRPr lang="zh-CN" altLang="en-US"/>
        </a:p>
      </dgm:t>
    </dgm:pt>
    <dgm:pt modelId="{B9BB1C96-82F7-4FD9-8605-0A6B1A173200}" type="pres">
      <dgm:prSet presAssocID="{EF30B8C2-8F24-4BA3-95A2-3355EB013E3F}" presName="tile2" presStyleLbl="node1" presStyleIdx="1" presStyleCnt="4"/>
      <dgm:spPr/>
      <dgm:t>
        <a:bodyPr/>
        <a:lstStyle/>
        <a:p>
          <a:endParaRPr lang="zh-CN" altLang="en-US"/>
        </a:p>
      </dgm:t>
    </dgm:pt>
    <dgm:pt modelId="{AF1ECE1A-2787-4519-AAFB-160B8477DBC5}" type="pres">
      <dgm:prSet presAssocID="{EF30B8C2-8F24-4BA3-95A2-3355EB013E3F}" presName="tile2text" presStyleLbl="node1" presStyleIdx="1" presStyleCnt="4">
        <dgm:presLayoutVars>
          <dgm:chMax val="0"/>
          <dgm:chPref val="0"/>
          <dgm:bulletEnabled val="1"/>
        </dgm:presLayoutVars>
      </dgm:prSet>
      <dgm:spPr/>
      <dgm:t>
        <a:bodyPr/>
        <a:lstStyle/>
        <a:p>
          <a:endParaRPr lang="zh-CN" altLang="en-US"/>
        </a:p>
      </dgm:t>
    </dgm:pt>
    <dgm:pt modelId="{726C5CC0-DECF-4ABA-BD8F-354DE11548CF}" type="pres">
      <dgm:prSet presAssocID="{EF30B8C2-8F24-4BA3-95A2-3355EB013E3F}" presName="tile3" presStyleLbl="node1" presStyleIdx="2" presStyleCnt="4"/>
      <dgm:spPr/>
      <dgm:t>
        <a:bodyPr/>
        <a:lstStyle/>
        <a:p>
          <a:endParaRPr lang="zh-CN" altLang="en-US"/>
        </a:p>
      </dgm:t>
    </dgm:pt>
    <dgm:pt modelId="{DA1D5DC8-F66A-401F-B017-E3CA803CE45F}" type="pres">
      <dgm:prSet presAssocID="{EF30B8C2-8F24-4BA3-95A2-3355EB013E3F}" presName="tile3text" presStyleLbl="node1" presStyleIdx="2" presStyleCnt="4">
        <dgm:presLayoutVars>
          <dgm:chMax val="0"/>
          <dgm:chPref val="0"/>
          <dgm:bulletEnabled val="1"/>
        </dgm:presLayoutVars>
      </dgm:prSet>
      <dgm:spPr/>
      <dgm:t>
        <a:bodyPr/>
        <a:lstStyle/>
        <a:p>
          <a:endParaRPr lang="zh-CN" altLang="en-US"/>
        </a:p>
      </dgm:t>
    </dgm:pt>
    <dgm:pt modelId="{5D04C165-0F23-4F75-97AB-EF123914D954}" type="pres">
      <dgm:prSet presAssocID="{EF30B8C2-8F24-4BA3-95A2-3355EB013E3F}" presName="tile4" presStyleLbl="node1" presStyleIdx="3" presStyleCnt="4"/>
      <dgm:spPr/>
      <dgm:t>
        <a:bodyPr/>
        <a:lstStyle/>
        <a:p>
          <a:endParaRPr lang="zh-CN" altLang="en-US"/>
        </a:p>
      </dgm:t>
    </dgm:pt>
    <dgm:pt modelId="{B5D86C64-1601-4DD8-9347-8C3EEB8B52A9}" type="pres">
      <dgm:prSet presAssocID="{EF30B8C2-8F24-4BA3-95A2-3355EB013E3F}" presName="tile4text" presStyleLbl="node1" presStyleIdx="3" presStyleCnt="4">
        <dgm:presLayoutVars>
          <dgm:chMax val="0"/>
          <dgm:chPref val="0"/>
          <dgm:bulletEnabled val="1"/>
        </dgm:presLayoutVars>
      </dgm:prSet>
      <dgm:spPr/>
      <dgm:t>
        <a:bodyPr/>
        <a:lstStyle/>
        <a:p>
          <a:endParaRPr lang="zh-CN" altLang="en-US"/>
        </a:p>
      </dgm:t>
    </dgm:pt>
    <dgm:pt modelId="{20AAFEA8-C20C-4096-9BA1-26B912638835}" type="pres">
      <dgm:prSet presAssocID="{EF30B8C2-8F24-4BA3-95A2-3355EB013E3F}" presName="centerTile" presStyleLbl="fgShp" presStyleIdx="0" presStyleCnt="1">
        <dgm:presLayoutVars>
          <dgm:chMax val="0"/>
          <dgm:chPref val="0"/>
        </dgm:presLayoutVars>
      </dgm:prSet>
      <dgm:spPr/>
      <dgm:t>
        <a:bodyPr/>
        <a:lstStyle/>
        <a:p>
          <a:endParaRPr lang="zh-CN" altLang="en-US"/>
        </a:p>
      </dgm:t>
    </dgm:pt>
  </dgm:ptLst>
  <dgm:cxnLst>
    <dgm:cxn modelId="{90F7294A-2A9B-44BF-9DA3-B70AD77D28C7}" type="presOf" srcId="{9C4F7407-F235-4F5E-B007-3EF457A76A60}" destId="{20AAFEA8-C20C-4096-9BA1-26B912638835}" srcOrd="0" destOrd="0" presId="urn:microsoft.com/office/officeart/2005/8/layout/matrix1"/>
    <dgm:cxn modelId="{B96C7755-C157-426E-9F51-07C02671F03D}" srcId="{9C4F7407-F235-4F5E-B007-3EF457A76A60}" destId="{041A904E-39E8-4FCE-916F-A27E232D9640}" srcOrd="4" destOrd="0" parTransId="{19B73971-108D-4528-B177-7981D56CE814}" sibTransId="{ED15A152-4699-40A4-A7AB-48F50A6E8999}"/>
    <dgm:cxn modelId="{FADBC40F-3791-4955-B593-0DB8939F87C3}" type="presOf" srcId="{3FE22C04-95D9-43A7-A984-9A4E4EFB8B86}" destId="{DA1D5DC8-F66A-401F-B017-E3CA803CE45F}" srcOrd="1" destOrd="0" presId="urn:microsoft.com/office/officeart/2005/8/layout/matrix1"/>
    <dgm:cxn modelId="{2259ED5E-CC27-49C0-8AA6-B4B3494469AD}" type="presOf" srcId="{D04A011C-2BF4-4896-A9C4-4D1658D5DA77}" destId="{5D04C165-0F23-4F75-97AB-EF123914D954}" srcOrd="0" destOrd="0" presId="urn:microsoft.com/office/officeart/2005/8/layout/matrix1"/>
    <dgm:cxn modelId="{DDDBEDD4-F61C-42ED-8C17-6C0B4B226696}" type="presOf" srcId="{C94F5698-65FA-412E-BD25-AEAEE9C6B137}" destId="{192A659B-EFF8-4C2E-BDB0-A2262B94BC7A}" srcOrd="0" destOrd="0" presId="urn:microsoft.com/office/officeart/2005/8/layout/matrix1"/>
    <dgm:cxn modelId="{5222B92B-9375-48F8-9BA2-A10F4E05C562}" srcId="{9C4F7407-F235-4F5E-B007-3EF457A76A60}" destId="{EEADA088-AF6E-44BB-BA47-263E3B747982}" srcOrd="1" destOrd="0" parTransId="{F0BAD27B-15B1-47F3-9B6D-6907FA109438}" sibTransId="{23AECCCD-1DD2-4CDB-8609-D693B0627B35}"/>
    <dgm:cxn modelId="{AB46CF64-CD52-4E7C-A3FF-885B9BE607ED}" type="presOf" srcId="{EEADA088-AF6E-44BB-BA47-263E3B747982}" destId="{B9BB1C96-82F7-4FD9-8605-0A6B1A173200}" srcOrd="0" destOrd="0" presId="urn:microsoft.com/office/officeart/2005/8/layout/matrix1"/>
    <dgm:cxn modelId="{BB53C26B-5F77-42CA-8B42-15A9DDACC363}" type="presOf" srcId="{D04A011C-2BF4-4896-A9C4-4D1658D5DA77}" destId="{B5D86C64-1601-4DD8-9347-8C3EEB8B52A9}" srcOrd="1" destOrd="0" presId="urn:microsoft.com/office/officeart/2005/8/layout/matrix1"/>
    <dgm:cxn modelId="{634F9D4F-B18E-4E8E-9CB9-18BFC103E41D}" srcId="{9C4F7407-F235-4F5E-B007-3EF457A76A60}" destId="{D04A011C-2BF4-4896-A9C4-4D1658D5DA77}" srcOrd="3" destOrd="0" parTransId="{A0E26E18-B87D-4E35-A872-6CE38DAC6F1E}" sibTransId="{18F72673-8A5B-424B-9A1D-4BF3CCA15FCB}"/>
    <dgm:cxn modelId="{8D100E02-16D3-45CE-94D0-F95D2287B8FF}" type="presOf" srcId="{EF30B8C2-8F24-4BA3-95A2-3355EB013E3F}" destId="{EA6A5ED8-623E-46E4-B773-8DBE8126B091}" srcOrd="0" destOrd="0" presId="urn:microsoft.com/office/officeart/2005/8/layout/matrix1"/>
    <dgm:cxn modelId="{0CDBB47D-F688-49EF-8A71-0EDE5E1F4496}" type="presOf" srcId="{C94F5698-65FA-412E-BD25-AEAEE9C6B137}" destId="{45FDC660-DD8D-40B2-8F17-436C341A8AC8}" srcOrd="1" destOrd="0" presId="urn:microsoft.com/office/officeart/2005/8/layout/matrix1"/>
    <dgm:cxn modelId="{E9537D0B-9694-4D9C-92B2-2B84B3A922FE}" srcId="{EF30B8C2-8F24-4BA3-95A2-3355EB013E3F}" destId="{9C4F7407-F235-4F5E-B007-3EF457A76A60}" srcOrd="0" destOrd="0" parTransId="{85085BF9-C327-4771-A84C-349CA766ECBD}" sibTransId="{FF8C5FD7-31C6-48A5-BB1C-7245D2D988A0}"/>
    <dgm:cxn modelId="{63EB4C7D-9857-4D42-984F-B07EC5BC70F6}" type="presOf" srcId="{3FE22C04-95D9-43A7-A984-9A4E4EFB8B86}" destId="{726C5CC0-DECF-4ABA-BD8F-354DE11548CF}" srcOrd="0" destOrd="0" presId="urn:microsoft.com/office/officeart/2005/8/layout/matrix1"/>
    <dgm:cxn modelId="{7BBA1EA4-599A-4A41-B983-80FDB0E6C7BB}" srcId="{9C4F7407-F235-4F5E-B007-3EF457A76A60}" destId="{C94F5698-65FA-412E-BD25-AEAEE9C6B137}" srcOrd="0" destOrd="0" parTransId="{9FB651E6-120F-4A16-84FB-77D984453162}" sibTransId="{D156F8CF-A0BA-4F82-9CE9-991785672885}"/>
    <dgm:cxn modelId="{5CFA9CAF-EC0E-4334-AA0B-1E1F819F2E8A}" type="presOf" srcId="{EEADA088-AF6E-44BB-BA47-263E3B747982}" destId="{AF1ECE1A-2787-4519-AAFB-160B8477DBC5}" srcOrd="1" destOrd="0" presId="urn:microsoft.com/office/officeart/2005/8/layout/matrix1"/>
    <dgm:cxn modelId="{0E54C8AF-9A54-4BCC-99EB-9C3B2DC3A151}" srcId="{9C4F7407-F235-4F5E-B007-3EF457A76A60}" destId="{3FE22C04-95D9-43A7-A984-9A4E4EFB8B86}" srcOrd="2" destOrd="0" parTransId="{A0DC7FF9-2B65-4593-BD6B-E84F2F558C77}" sibTransId="{31713005-EC51-4BFB-9838-A8B4CEF1A34A}"/>
    <dgm:cxn modelId="{1A4AAB7D-0324-4CE5-B2D4-F869DED1169B}" type="presParOf" srcId="{EA6A5ED8-623E-46E4-B773-8DBE8126B091}" destId="{B82CAA86-3C7F-4D78-99A3-ABA0C8EBFFAA}" srcOrd="0" destOrd="0" presId="urn:microsoft.com/office/officeart/2005/8/layout/matrix1"/>
    <dgm:cxn modelId="{6ACCF44C-AFFA-4ED5-80FB-39A8C81F68D7}" type="presParOf" srcId="{B82CAA86-3C7F-4D78-99A3-ABA0C8EBFFAA}" destId="{192A659B-EFF8-4C2E-BDB0-A2262B94BC7A}" srcOrd="0" destOrd="0" presId="urn:microsoft.com/office/officeart/2005/8/layout/matrix1"/>
    <dgm:cxn modelId="{BBB1EA91-19A0-4D3B-9FCF-D8542875CA79}" type="presParOf" srcId="{B82CAA86-3C7F-4D78-99A3-ABA0C8EBFFAA}" destId="{45FDC660-DD8D-40B2-8F17-436C341A8AC8}" srcOrd="1" destOrd="0" presId="urn:microsoft.com/office/officeart/2005/8/layout/matrix1"/>
    <dgm:cxn modelId="{30E991B1-5498-436A-8486-DFCF42F609E8}" type="presParOf" srcId="{B82CAA86-3C7F-4D78-99A3-ABA0C8EBFFAA}" destId="{B9BB1C96-82F7-4FD9-8605-0A6B1A173200}" srcOrd="2" destOrd="0" presId="urn:microsoft.com/office/officeart/2005/8/layout/matrix1"/>
    <dgm:cxn modelId="{13E46E5A-37C5-4F66-B801-C5F3396450D7}" type="presParOf" srcId="{B82CAA86-3C7F-4D78-99A3-ABA0C8EBFFAA}" destId="{AF1ECE1A-2787-4519-AAFB-160B8477DBC5}" srcOrd="3" destOrd="0" presId="urn:microsoft.com/office/officeart/2005/8/layout/matrix1"/>
    <dgm:cxn modelId="{BF8FA6BB-3FB9-4C7F-B89D-83EDFD6ADB38}" type="presParOf" srcId="{B82CAA86-3C7F-4D78-99A3-ABA0C8EBFFAA}" destId="{726C5CC0-DECF-4ABA-BD8F-354DE11548CF}" srcOrd="4" destOrd="0" presId="urn:microsoft.com/office/officeart/2005/8/layout/matrix1"/>
    <dgm:cxn modelId="{7B424E33-E030-413C-80FB-42FD61C2A099}" type="presParOf" srcId="{B82CAA86-3C7F-4D78-99A3-ABA0C8EBFFAA}" destId="{DA1D5DC8-F66A-401F-B017-E3CA803CE45F}" srcOrd="5" destOrd="0" presId="urn:microsoft.com/office/officeart/2005/8/layout/matrix1"/>
    <dgm:cxn modelId="{B935A738-E7BB-4CEC-A569-E885D2DBD53F}" type="presParOf" srcId="{B82CAA86-3C7F-4D78-99A3-ABA0C8EBFFAA}" destId="{5D04C165-0F23-4F75-97AB-EF123914D954}" srcOrd="6" destOrd="0" presId="urn:microsoft.com/office/officeart/2005/8/layout/matrix1"/>
    <dgm:cxn modelId="{A5436B06-6B69-473D-B99C-4378CC0F75C5}" type="presParOf" srcId="{B82CAA86-3C7F-4D78-99A3-ABA0C8EBFFAA}" destId="{B5D86C64-1601-4DD8-9347-8C3EEB8B52A9}" srcOrd="7" destOrd="0" presId="urn:microsoft.com/office/officeart/2005/8/layout/matrix1"/>
    <dgm:cxn modelId="{16CE066B-A79D-4C7C-8F9B-D745BB635B73}" type="presParOf" srcId="{EA6A5ED8-623E-46E4-B773-8DBE8126B091}" destId="{20AAFEA8-C20C-4096-9BA1-26B912638835}"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7579F10-B8B0-4E0D-B469-77A673E1C520}" type="doc">
      <dgm:prSet loTypeId="urn:microsoft.com/office/officeart/2005/8/layout/chevron1" loCatId="process" qsTypeId="urn:microsoft.com/office/officeart/2005/8/quickstyle/simple1" qsCatId="simple" csTypeId="urn:microsoft.com/office/officeart/2005/8/colors/colorful3" csCatId="colorful" phldr="1"/>
      <dgm:spPr/>
    </dgm:pt>
    <dgm:pt modelId="{8764A81C-68FB-48AD-8ED1-A5BEF6C5899A}">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混合分析系统</a:t>
          </a:r>
          <a:endParaRPr lang="zh-CN" altLang="en-US" sz="2000" b="1" dirty="0">
            <a:latin typeface="微软雅黑" panose="020B0503020204020204" pitchFamily="34" charset="-122"/>
            <a:ea typeface="微软雅黑" panose="020B0503020204020204" pitchFamily="34" charset="-122"/>
          </a:endParaRPr>
        </a:p>
      </dgm:t>
    </dgm:pt>
    <dgm:pt modelId="{4DFF3ACC-08FA-43DD-AA8D-A3BAC72B03E8}" type="parTrans" cxnId="{0286A65B-485A-41F0-8941-250F6E726A8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67F049A-6821-4155-A2A7-85B94A6CE65A}" type="sibTrans" cxnId="{0286A65B-485A-41F0-8941-250F6E726A82}">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3DF57CD-1D8D-4402-9DC8-6DD2DF2741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实验室计算机化系统</a:t>
          </a:r>
          <a:endParaRPr lang="zh-CN" altLang="en-US" sz="2000" b="1" dirty="0">
            <a:latin typeface="微软雅黑" panose="020B0503020204020204" pitchFamily="34" charset="-122"/>
            <a:ea typeface="微软雅黑" panose="020B0503020204020204" pitchFamily="34" charset="-122"/>
          </a:endParaRPr>
        </a:p>
      </dgm:t>
    </dgm:pt>
    <dgm:pt modelId="{1F4F6993-D966-4A6E-A405-10CBBEB38D40}" type="parTrans" cxnId="{25A6A3B6-6E19-4B5A-86EA-0C4DBC4035A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731F62-913A-483D-895F-A5FCFF361BCF}" type="sibTrans" cxnId="{25A6A3B6-6E19-4B5A-86EA-0C4DBC4035A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502D24D-3953-4D12-8B48-6D3BB4F5A84C}">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实验室数据管理系统</a:t>
          </a:r>
          <a:endParaRPr lang="zh-CN" altLang="en-US" sz="2000" b="1" dirty="0">
            <a:latin typeface="微软雅黑" panose="020B0503020204020204" pitchFamily="34" charset="-122"/>
            <a:ea typeface="微软雅黑" panose="020B0503020204020204" pitchFamily="34" charset="-122"/>
          </a:endParaRPr>
        </a:p>
      </dgm:t>
    </dgm:pt>
    <dgm:pt modelId="{8A69722E-91BF-4D02-924F-DC8E47CE1E9C}" type="parTrans" cxnId="{2D80AFE2-A5BD-4481-91D0-50D3A4BE049F}">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C561B94-8753-4EDF-95D4-9292E7C15B1B}" type="sibTrans" cxnId="{2D80AFE2-A5BD-4481-91D0-50D3A4BE049F}">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0BA89C7-88D6-4CB7-817A-DEC1EE9522B6}" type="pres">
      <dgm:prSet presAssocID="{D7579F10-B8B0-4E0D-B469-77A673E1C520}" presName="Name0" presStyleCnt="0">
        <dgm:presLayoutVars>
          <dgm:dir/>
          <dgm:animLvl val="lvl"/>
          <dgm:resizeHandles val="exact"/>
        </dgm:presLayoutVars>
      </dgm:prSet>
      <dgm:spPr/>
    </dgm:pt>
    <dgm:pt modelId="{9C750C58-6BA2-44DC-B6DA-B6C1BBF27BE0}" type="pres">
      <dgm:prSet presAssocID="{8764A81C-68FB-48AD-8ED1-A5BEF6C5899A}" presName="parTxOnly" presStyleLbl="node1" presStyleIdx="0" presStyleCnt="3">
        <dgm:presLayoutVars>
          <dgm:chMax val="0"/>
          <dgm:chPref val="0"/>
          <dgm:bulletEnabled val="1"/>
        </dgm:presLayoutVars>
      </dgm:prSet>
      <dgm:spPr/>
      <dgm:t>
        <a:bodyPr/>
        <a:lstStyle/>
        <a:p>
          <a:endParaRPr lang="zh-CN" altLang="en-US"/>
        </a:p>
      </dgm:t>
    </dgm:pt>
    <dgm:pt modelId="{9DB431CE-D01D-4BF3-B8F0-BB188FEA6D0E}" type="pres">
      <dgm:prSet presAssocID="{C67F049A-6821-4155-A2A7-85B94A6CE65A}" presName="parTxOnlySpace" presStyleCnt="0"/>
      <dgm:spPr/>
    </dgm:pt>
    <dgm:pt modelId="{35F8C86A-E99E-4BBF-BC33-742D1004421D}" type="pres">
      <dgm:prSet presAssocID="{E3DF57CD-1D8D-4402-9DC8-6DD2DF2741DF}" presName="parTxOnly" presStyleLbl="node1" presStyleIdx="1" presStyleCnt="3">
        <dgm:presLayoutVars>
          <dgm:chMax val="0"/>
          <dgm:chPref val="0"/>
          <dgm:bulletEnabled val="1"/>
        </dgm:presLayoutVars>
      </dgm:prSet>
      <dgm:spPr/>
      <dgm:t>
        <a:bodyPr/>
        <a:lstStyle/>
        <a:p>
          <a:endParaRPr lang="zh-CN" altLang="en-US"/>
        </a:p>
      </dgm:t>
    </dgm:pt>
    <dgm:pt modelId="{5EEC9AB2-1E47-4E81-BB07-705C29006C55}" type="pres">
      <dgm:prSet presAssocID="{98731F62-913A-483D-895F-A5FCFF361BCF}" presName="parTxOnlySpace" presStyleCnt="0"/>
      <dgm:spPr/>
    </dgm:pt>
    <dgm:pt modelId="{56F28565-E8E9-4C2A-B690-C9E0DBC29343}" type="pres">
      <dgm:prSet presAssocID="{4502D24D-3953-4D12-8B48-6D3BB4F5A84C}" presName="parTxOnly" presStyleLbl="node1" presStyleIdx="2" presStyleCnt="3">
        <dgm:presLayoutVars>
          <dgm:chMax val="0"/>
          <dgm:chPref val="0"/>
          <dgm:bulletEnabled val="1"/>
        </dgm:presLayoutVars>
      </dgm:prSet>
      <dgm:spPr/>
      <dgm:t>
        <a:bodyPr/>
        <a:lstStyle/>
        <a:p>
          <a:endParaRPr lang="zh-CN" altLang="en-US"/>
        </a:p>
      </dgm:t>
    </dgm:pt>
  </dgm:ptLst>
  <dgm:cxnLst>
    <dgm:cxn modelId="{2D80AFE2-A5BD-4481-91D0-50D3A4BE049F}" srcId="{D7579F10-B8B0-4E0D-B469-77A673E1C520}" destId="{4502D24D-3953-4D12-8B48-6D3BB4F5A84C}" srcOrd="2" destOrd="0" parTransId="{8A69722E-91BF-4D02-924F-DC8E47CE1E9C}" sibTransId="{CC561B94-8753-4EDF-95D4-9292E7C15B1B}"/>
    <dgm:cxn modelId="{74AD3FEA-3283-433E-90AA-2847C7BB21F9}" type="presOf" srcId="{E3DF57CD-1D8D-4402-9DC8-6DD2DF2741DF}" destId="{35F8C86A-E99E-4BBF-BC33-742D1004421D}" srcOrd="0" destOrd="0" presId="urn:microsoft.com/office/officeart/2005/8/layout/chevron1"/>
    <dgm:cxn modelId="{0286A65B-485A-41F0-8941-250F6E726A82}" srcId="{D7579F10-B8B0-4E0D-B469-77A673E1C520}" destId="{8764A81C-68FB-48AD-8ED1-A5BEF6C5899A}" srcOrd="0" destOrd="0" parTransId="{4DFF3ACC-08FA-43DD-AA8D-A3BAC72B03E8}" sibTransId="{C67F049A-6821-4155-A2A7-85B94A6CE65A}"/>
    <dgm:cxn modelId="{5A6AD9DC-1993-4B70-8B1B-2AA288CBD1CD}" type="presOf" srcId="{8764A81C-68FB-48AD-8ED1-A5BEF6C5899A}" destId="{9C750C58-6BA2-44DC-B6DA-B6C1BBF27BE0}" srcOrd="0" destOrd="0" presId="urn:microsoft.com/office/officeart/2005/8/layout/chevron1"/>
    <dgm:cxn modelId="{C014E33D-4DB1-4799-8FE0-26E31A23E6A8}" type="presOf" srcId="{D7579F10-B8B0-4E0D-B469-77A673E1C520}" destId="{F0BA89C7-88D6-4CB7-817A-DEC1EE9522B6}" srcOrd="0" destOrd="0" presId="urn:microsoft.com/office/officeart/2005/8/layout/chevron1"/>
    <dgm:cxn modelId="{353EA129-6B50-4AC0-BAA3-187FB02023C9}" type="presOf" srcId="{4502D24D-3953-4D12-8B48-6D3BB4F5A84C}" destId="{56F28565-E8E9-4C2A-B690-C9E0DBC29343}" srcOrd="0" destOrd="0" presId="urn:microsoft.com/office/officeart/2005/8/layout/chevron1"/>
    <dgm:cxn modelId="{25A6A3B6-6E19-4B5A-86EA-0C4DBC4035AD}" srcId="{D7579F10-B8B0-4E0D-B469-77A673E1C520}" destId="{E3DF57CD-1D8D-4402-9DC8-6DD2DF2741DF}" srcOrd="1" destOrd="0" parTransId="{1F4F6993-D966-4A6E-A405-10CBBEB38D40}" sibTransId="{98731F62-913A-483D-895F-A5FCFF361BCF}"/>
    <dgm:cxn modelId="{7B802372-12F4-4132-8743-1729F8B64F6C}" type="presParOf" srcId="{F0BA89C7-88D6-4CB7-817A-DEC1EE9522B6}" destId="{9C750C58-6BA2-44DC-B6DA-B6C1BBF27BE0}" srcOrd="0" destOrd="0" presId="urn:microsoft.com/office/officeart/2005/8/layout/chevron1"/>
    <dgm:cxn modelId="{1F4D1414-262B-44EE-911E-862639D53427}" type="presParOf" srcId="{F0BA89C7-88D6-4CB7-817A-DEC1EE9522B6}" destId="{9DB431CE-D01D-4BF3-B8F0-BB188FEA6D0E}" srcOrd="1" destOrd="0" presId="urn:microsoft.com/office/officeart/2005/8/layout/chevron1"/>
    <dgm:cxn modelId="{742A8928-F1E1-4B95-A36D-C3D92A86E75B}" type="presParOf" srcId="{F0BA89C7-88D6-4CB7-817A-DEC1EE9522B6}" destId="{35F8C86A-E99E-4BBF-BC33-742D1004421D}" srcOrd="2" destOrd="0" presId="urn:microsoft.com/office/officeart/2005/8/layout/chevron1"/>
    <dgm:cxn modelId="{E8B25778-7C9E-4D86-9839-B0DF0B1652BE}" type="presParOf" srcId="{F0BA89C7-88D6-4CB7-817A-DEC1EE9522B6}" destId="{5EEC9AB2-1E47-4E81-BB07-705C29006C55}" srcOrd="3" destOrd="0" presId="urn:microsoft.com/office/officeart/2005/8/layout/chevron1"/>
    <dgm:cxn modelId="{E4FB00EF-7ADF-4814-93A8-C0E61D38BBA9}" type="presParOf" srcId="{F0BA89C7-88D6-4CB7-817A-DEC1EE9522B6}" destId="{56F28565-E8E9-4C2A-B690-C9E0DBC2934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7579F10-B8B0-4E0D-B469-77A673E1C520}" type="doc">
      <dgm:prSet loTypeId="urn:microsoft.com/office/officeart/2005/8/layout/chevron1" loCatId="process" qsTypeId="urn:microsoft.com/office/officeart/2005/8/quickstyle/simple1" qsCatId="simple" csTypeId="urn:microsoft.com/office/officeart/2005/8/colors/colorful3" csCatId="colorful" phldr="1"/>
      <dgm:spPr/>
    </dgm:pt>
    <dgm:pt modelId="{8764A81C-68FB-48AD-8ED1-A5BEF6C5899A}">
      <dgm:prSet phldrT="[文本]"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zh-CN" altLang="en-US" sz="2000" dirty="0" smtClean="0"/>
            <a:t>简单</a:t>
          </a:r>
          <a:r>
            <a:rPr lang="en-US" altLang="zh-CN" sz="2000" dirty="0" smtClean="0"/>
            <a:t>→</a:t>
          </a:r>
          <a:r>
            <a:rPr lang="zh-CN" altLang="en-US" sz="2000" dirty="0" smtClean="0"/>
            <a:t>复杂</a:t>
          </a:r>
          <a:endParaRPr lang="zh-CN" altLang="en-US" sz="2000" dirty="0"/>
        </a:p>
      </dgm:t>
    </dgm:pt>
    <dgm:pt modelId="{4DFF3ACC-08FA-43DD-AA8D-A3BAC72B03E8}" type="parTrans" cxnId="{0286A65B-485A-41F0-8941-250F6E726A82}">
      <dgm:prSet/>
      <dgm:spPr/>
      <dgm:t>
        <a:bodyPr/>
        <a:lstStyle/>
        <a:p>
          <a:endParaRPr lang="zh-CN" altLang="en-US" sz="1600"/>
        </a:p>
      </dgm:t>
    </dgm:pt>
    <dgm:pt modelId="{C67F049A-6821-4155-A2A7-85B94A6CE65A}" type="sibTrans" cxnId="{0286A65B-485A-41F0-8941-250F6E726A82}">
      <dgm:prSet/>
      <dgm:spPr/>
      <dgm:t>
        <a:bodyPr/>
        <a:lstStyle/>
        <a:p>
          <a:endParaRPr lang="zh-CN" altLang="en-US" sz="1600"/>
        </a:p>
      </dgm:t>
    </dgm:pt>
    <dgm:pt modelId="{F0BA89C7-88D6-4CB7-817A-DEC1EE9522B6}" type="pres">
      <dgm:prSet presAssocID="{D7579F10-B8B0-4E0D-B469-77A673E1C520}" presName="Name0" presStyleCnt="0">
        <dgm:presLayoutVars>
          <dgm:dir/>
          <dgm:animLvl val="lvl"/>
          <dgm:resizeHandles val="exact"/>
        </dgm:presLayoutVars>
      </dgm:prSet>
      <dgm:spPr/>
    </dgm:pt>
    <dgm:pt modelId="{9C750C58-6BA2-44DC-B6DA-B6C1BBF27BE0}" type="pres">
      <dgm:prSet presAssocID="{8764A81C-68FB-48AD-8ED1-A5BEF6C5899A}" presName="parTxOnly" presStyleLbl="node1" presStyleIdx="0" presStyleCnt="1">
        <dgm:presLayoutVars>
          <dgm:chMax val="0"/>
          <dgm:chPref val="0"/>
          <dgm:bulletEnabled val="1"/>
        </dgm:presLayoutVars>
      </dgm:prSet>
      <dgm:spPr/>
      <dgm:t>
        <a:bodyPr/>
        <a:lstStyle/>
        <a:p>
          <a:endParaRPr lang="zh-CN" altLang="en-US"/>
        </a:p>
      </dgm:t>
    </dgm:pt>
  </dgm:ptLst>
  <dgm:cxnLst>
    <dgm:cxn modelId="{0286A65B-485A-41F0-8941-250F6E726A82}" srcId="{D7579F10-B8B0-4E0D-B469-77A673E1C520}" destId="{8764A81C-68FB-48AD-8ED1-A5BEF6C5899A}" srcOrd="0" destOrd="0" parTransId="{4DFF3ACC-08FA-43DD-AA8D-A3BAC72B03E8}" sibTransId="{C67F049A-6821-4155-A2A7-85B94A6CE65A}"/>
    <dgm:cxn modelId="{C014E33D-4DB1-4799-8FE0-26E31A23E6A8}" type="presOf" srcId="{D7579F10-B8B0-4E0D-B469-77A673E1C520}" destId="{F0BA89C7-88D6-4CB7-817A-DEC1EE9522B6}" srcOrd="0" destOrd="0" presId="urn:microsoft.com/office/officeart/2005/8/layout/chevron1"/>
    <dgm:cxn modelId="{5A6AD9DC-1993-4B70-8B1B-2AA288CBD1CD}" type="presOf" srcId="{8764A81C-68FB-48AD-8ED1-A5BEF6C5899A}" destId="{9C750C58-6BA2-44DC-B6DA-B6C1BBF27BE0}" srcOrd="0" destOrd="0" presId="urn:microsoft.com/office/officeart/2005/8/layout/chevron1"/>
    <dgm:cxn modelId="{7B802372-12F4-4132-8743-1729F8B64F6C}" type="presParOf" srcId="{F0BA89C7-88D6-4CB7-817A-DEC1EE9522B6}" destId="{9C750C58-6BA2-44DC-B6DA-B6C1BBF27BE0}" srcOrd="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B3A2BA-F128-42D4-B925-A97F4F679D1A}" type="doc">
      <dgm:prSet loTypeId="urn:microsoft.com/office/officeart/2005/8/layout/hList3" loCatId="list" qsTypeId="urn:microsoft.com/office/officeart/2005/8/quickstyle/3d1" qsCatId="3D" csTypeId="urn:microsoft.com/office/officeart/2005/8/colors/accent1_1" csCatId="accent1" phldr="1"/>
      <dgm:spPr/>
      <dgm:t>
        <a:bodyPr/>
        <a:lstStyle/>
        <a:p>
          <a:endParaRPr lang="zh-CN" altLang="en-US"/>
        </a:p>
      </dgm:t>
    </dgm:pt>
    <dgm:pt modelId="{D1AC19B7-9DA1-484D-B947-1E7CC627E7AF}">
      <dgm:prSet phldrT="[文本]"/>
      <dgm:spPr/>
      <dgm:t>
        <a:bodyPr/>
        <a:lstStyle/>
        <a:p>
          <a:r>
            <a:rPr lang="zh-CN" altLang="en-US" dirty="0"/>
            <a:t>现行</a:t>
          </a:r>
          <a:r>
            <a:rPr lang="en-US" altLang="zh-CN" dirty="0"/>
            <a:t>CFR</a:t>
          </a:r>
          <a:endParaRPr lang="zh-CN" altLang="en-US" dirty="0"/>
        </a:p>
      </dgm:t>
    </dgm:pt>
    <dgm:pt modelId="{CDB68126-0817-4D28-AAB6-F96186CE0E93}" type="parTrans" cxnId="{73882813-A196-4483-A65D-C7E000380B85}">
      <dgm:prSet/>
      <dgm:spPr/>
      <dgm:t>
        <a:bodyPr/>
        <a:lstStyle/>
        <a:p>
          <a:endParaRPr lang="zh-CN" altLang="en-US"/>
        </a:p>
      </dgm:t>
    </dgm:pt>
    <dgm:pt modelId="{2B1BA191-6C23-4E10-BC9E-B4A0F187C1F0}" type="sibTrans" cxnId="{73882813-A196-4483-A65D-C7E000380B85}">
      <dgm:prSet/>
      <dgm:spPr/>
      <dgm:t>
        <a:bodyPr/>
        <a:lstStyle/>
        <a:p>
          <a:endParaRPr lang="zh-CN" altLang="en-US"/>
        </a:p>
      </dgm:t>
    </dgm:pt>
    <dgm:pt modelId="{E24AF823-58CA-48C4-B4D5-356292237B3F}">
      <dgm:prSet phldrT="[文本]" custT="1"/>
      <dgm:spPr/>
      <dgm:t>
        <a:bodyPr/>
        <a:lstStyle/>
        <a:p>
          <a:pPr marL="72000" algn="l"/>
          <a:r>
            <a:rPr lang="en-US" altLang="zh-CN" sz="1200" dirty="0">
              <a:latin typeface="微软雅黑" panose="020B0503020204020204" pitchFamily="34" charset="-122"/>
              <a:ea typeface="微软雅黑" panose="020B0503020204020204" pitchFamily="34" charset="-122"/>
            </a:rPr>
            <a:t>CFR 21 Part 11 Electronic Records; Electronic Signatures</a:t>
          </a:r>
        </a:p>
        <a:p>
          <a:pPr marL="72000" algn="l"/>
          <a:r>
            <a:rPr lang="en-US" altLang="zh-CN" sz="1200" dirty="0">
              <a:latin typeface="微软雅黑" panose="020B0503020204020204" pitchFamily="34" charset="-122"/>
              <a:ea typeface="微软雅黑" panose="020B0503020204020204" pitchFamily="34" charset="-122"/>
            </a:rPr>
            <a:t>CFR 21 Part 210 Current Good Manufacturing Practice in Manufacturing, Processing, Packing, or Holding of Drugs; General </a:t>
          </a:r>
        </a:p>
        <a:p>
          <a:pPr marL="72000" algn="l"/>
          <a:r>
            <a:rPr lang="en-US" altLang="zh-CN" sz="1200" dirty="0">
              <a:latin typeface="微软雅黑" panose="020B0503020204020204" pitchFamily="34" charset="-122"/>
              <a:ea typeface="微软雅黑" panose="020B0503020204020204" pitchFamily="34" charset="-122"/>
            </a:rPr>
            <a:t>CFR 21 Part 211  Current Good Manufacturing Practice for Finished Pharmaceuticals</a:t>
          </a:r>
        </a:p>
        <a:p>
          <a:pPr marL="72000" algn="l"/>
          <a:r>
            <a:rPr lang="en-US" altLang="zh-CN" sz="1200" dirty="0">
              <a:latin typeface="微软雅黑" panose="020B0503020204020204" pitchFamily="34" charset="-122"/>
              <a:ea typeface="微软雅黑" panose="020B0503020204020204" pitchFamily="34" charset="-122"/>
            </a:rPr>
            <a:t>CFR 21 Part 600 Biological Products: General</a:t>
          </a:r>
        </a:p>
        <a:p>
          <a:pPr marL="72000" algn="l"/>
          <a:r>
            <a:rPr lang="en-US" altLang="zh-CN" sz="1200" dirty="0">
              <a:latin typeface="微软雅黑" panose="020B0503020204020204" pitchFamily="34" charset="-122"/>
              <a:ea typeface="微软雅黑" panose="020B0503020204020204" pitchFamily="34" charset="-122"/>
            </a:rPr>
            <a:t>CFR 21 Part 606 Current Good Manufacturing Practice for Blood and Blood Components</a:t>
          </a:r>
        </a:p>
        <a:p>
          <a:pPr marL="72000" algn="l"/>
          <a:r>
            <a:rPr lang="en-US" altLang="zh-CN" sz="1200" dirty="0">
              <a:latin typeface="微软雅黑" panose="020B0503020204020204" pitchFamily="34" charset="-122"/>
              <a:ea typeface="微软雅黑" panose="020B0503020204020204" pitchFamily="34" charset="-122"/>
            </a:rPr>
            <a:t>CFR 21 Part 610 General Biological Products Standards</a:t>
          </a:r>
          <a:endParaRPr lang="zh-CN" altLang="en-US" sz="1200" dirty="0"/>
        </a:p>
      </dgm:t>
    </dgm:pt>
    <dgm:pt modelId="{8C669E17-E209-428A-8069-0C3E383A398F}" type="parTrans" cxnId="{D80C4D10-36B6-442F-BE0B-50E649468732}">
      <dgm:prSet/>
      <dgm:spPr/>
      <dgm:t>
        <a:bodyPr/>
        <a:lstStyle/>
        <a:p>
          <a:endParaRPr lang="zh-CN" altLang="en-US"/>
        </a:p>
      </dgm:t>
    </dgm:pt>
    <dgm:pt modelId="{DAFA1209-9FFF-4470-BC45-058ED8F68396}" type="sibTrans" cxnId="{D80C4D10-36B6-442F-BE0B-50E649468732}">
      <dgm:prSet/>
      <dgm:spPr/>
      <dgm:t>
        <a:bodyPr/>
        <a:lstStyle/>
        <a:p>
          <a:endParaRPr lang="zh-CN" altLang="en-US"/>
        </a:p>
      </dgm:t>
    </dgm:pt>
    <dgm:pt modelId="{D0412F75-72BA-4C27-9EDE-06EDC3B4F4FC}">
      <dgm:prSet phldrT="[文本]" custT="1"/>
      <dgm:spPr/>
      <dgm:t>
        <a:bodyPr/>
        <a:lstStyle/>
        <a:p>
          <a:pPr algn="l"/>
          <a:r>
            <a:rPr lang="en-US" altLang="zh-CN" sz="1400" dirty="0">
              <a:solidFill>
                <a:schemeClr val="tx1"/>
              </a:solidFill>
              <a:effectLst/>
              <a:latin typeface="微软雅黑" panose="020B0503020204020204" pitchFamily="34" charset="-122"/>
              <a:ea typeface="微软雅黑" panose="020B0503020204020204" pitchFamily="34" charset="-122"/>
              <a:cs typeface="+mn-cs"/>
            </a:rPr>
            <a:t>CFR</a:t>
          </a:r>
          <a:r>
            <a:rPr lang="zh-CN" altLang="zh-CN" sz="1400" dirty="0">
              <a:solidFill>
                <a:schemeClr val="tx1"/>
              </a:solidFill>
              <a:effectLst/>
              <a:latin typeface="微软雅黑" panose="020B0503020204020204" pitchFamily="34" charset="-122"/>
              <a:ea typeface="微软雅黑" panose="020B0503020204020204" pitchFamily="34" charset="-122"/>
              <a:cs typeface="+mn-cs"/>
            </a:rPr>
            <a:t>的每一篇</a:t>
          </a:r>
          <a:r>
            <a:rPr lang="en-US" altLang="zh-CN" sz="1400" dirty="0">
              <a:solidFill>
                <a:schemeClr val="tx1"/>
              </a:solidFill>
              <a:effectLst/>
              <a:latin typeface="微软雅黑" panose="020B0503020204020204" pitchFamily="34" charset="-122"/>
              <a:ea typeface="微软雅黑" panose="020B0503020204020204" pitchFamily="34" charset="-122"/>
              <a:cs typeface="+mn-cs"/>
            </a:rPr>
            <a:t>(Title)</a:t>
          </a:r>
          <a:r>
            <a:rPr lang="zh-CN" altLang="zh-CN" sz="1400" dirty="0">
              <a:solidFill>
                <a:schemeClr val="tx1"/>
              </a:solidFill>
              <a:effectLst/>
              <a:latin typeface="微软雅黑" panose="020B0503020204020204" pitchFamily="34" charset="-122"/>
              <a:ea typeface="微软雅黑" panose="020B0503020204020204" pitchFamily="34" charset="-122"/>
              <a:cs typeface="+mn-cs"/>
            </a:rPr>
            <a:t>每年都要修订一次，第</a:t>
          </a:r>
          <a:r>
            <a:rPr lang="en-US" altLang="zh-CN" sz="1400" dirty="0">
              <a:solidFill>
                <a:schemeClr val="tx1"/>
              </a:solidFill>
              <a:effectLst/>
              <a:latin typeface="微软雅黑" panose="020B0503020204020204" pitchFamily="34" charset="-122"/>
              <a:ea typeface="微软雅黑" panose="020B0503020204020204" pitchFamily="34" charset="-122"/>
              <a:cs typeface="+mn-cs"/>
            </a:rPr>
            <a:t>21</a:t>
          </a:r>
          <a:r>
            <a:rPr lang="zh-CN" altLang="zh-CN" sz="1400" dirty="0">
              <a:solidFill>
                <a:schemeClr val="tx1"/>
              </a:solidFill>
              <a:effectLst/>
              <a:latin typeface="微软雅黑" panose="020B0503020204020204" pitchFamily="34" charset="-122"/>
              <a:ea typeface="微软雅黑" panose="020B0503020204020204" pitchFamily="34" charset="-122"/>
              <a:cs typeface="+mn-cs"/>
            </a:rPr>
            <a:t>篇</a:t>
          </a:r>
          <a:r>
            <a:rPr lang="en-US" altLang="zh-CN" sz="1400" dirty="0">
              <a:solidFill>
                <a:schemeClr val="tx1"/>
              </a:solidFill>
              <a:effectLst/>
              <a:latin typeface="微软雅黑" panose="020B0503020204020204" pitchFamily="34" charset="-122"/>
              <a:ea typeface="微软雅黑" panose="020B0503020204020204" pitchFamily="34" charset="-122"/>
              <a:cs typeface="+mn-cs"/>
            </a:rPr>
            <a:t>“</a:t>
          </a:r>
          <a:r>
            <a:rPr lang="zh-CN" altLang="zh-CN" sz="1400" dirty="0">
              <a:solidFill>
                <a:schemeClr val="tx1"/>
              </a:solidFill>
              <a:effectLst/>
              <a:latin typeface="微软雅黑" panose="020B0503020204020204" pitchFamily="34" charset="-122"/>
              <a:ea typeface="微软雅黑" panose="020B0503020204020204" pitchFamily="34" charset="-122"/>
              <a:cs typeface="+mn-cs"/>
            </a:rPr>
            <a:t>食品与药品</a:t>
          </a:r>
          <a:r>
            <a:rPr lang="en-US" altLang="zh-CN" sz="1400" dirty="0">
              <a:solidFill>
                <a:schemeClr val="tx1"/>
              </a:solidFill>
              <a:effectLst/>
              <a:latin typeface="微软雅黑" panose="020B0503020204020204" pitchFamily="34" charset="-122"/>
              <a:ea typeface="微软雅黑" panose="020B0503020204020204" pitchFamily="34" charset="-122"/>
              <a:cs typeface="+mn-cs"/>
            </a:rPr>
            <a:t>”</a:t>
          </a:r>
          <a:r>
            <a:rPr lang="zh-CN" altLang="zh-CN" sz="14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400" dirty="0">
              <a:solidFill>
                <a:schemeClr val="tx1"/>
              </a:solidFill>
              <a:effectLst/>
              <a:latin typeface="微软雅黑" panose="020B0503020204020204" pitchFamily="34" charset="-122"/>
              <a:ea typeface="微软雅黑" panose="020B0503020204020204" pitchFamily="34" charset="-122"/>
              <a:cs typeface="+mn-cs"/>
            </a:rPr>
            <a:t>Title 21―Food and Drugs</a:t>
          </a:r>
          <a:r>
            <a:rPr lang="zh-CN" altLang="zh-CN" sz="1400" dirty="0">
              <a:solidFill>
                <a:schemeClr val="tx1"/>
              </a:solidFill>
              <a:effectLst/>
              <a:latin typeface="微软雅黑" panose="020B0503020204020204" pitchFamily="34" charset="-122"/>
              <a:ea typeface="微软雅黑" panose="020B0503020204020204" pitchFamily="34" charset="-122"/>
              <a:cs typeface="+mn-cs"/>
            </a:rPr>
            <a:t>）</a:t>
          </a:r>
          <a:r>
            <a:rPr lang="zh-CN" altLang="zh-CN" sz="1400" b="1" dirty="0">
              <a:solidFill>
                <a:schemeClr val="tx1"/>
              </a:solidFill>
              <a:effectLst/>
              <a:latin typeface="微软雅黑" panose="020B0503020204020204" pitchFamily="34" charset="-122"/>
              <a:ea typeface="微软雅黑" panose="020B0503020204020204" pitchFamily="34" charset="-122"/>
              <a:cs typeface="+mn-cs"/>
            </a:rPr>
            <a:t>每年</a:t>
          </a:r>
          <a:r>
            <a:rPr lang="en-US" altLang="zh-CN" sz="1400" b="1" dirty="0">
              <a:solidFill>
                <a:schemeClr val="tx1"/>
              </a:solidFill>
              <a:effectLst/>
              <a:latin typeface="微软雅黑" panose="020B0503020204020204" pitchFamily="34" charset="-122"/>
              <a:ea typeface="微软雅黑" panose="020B0503020204020204" pitchFamily="34" charset="-122"/>
              <a:cs typeface="+mn-cs"/>
            </a:rPr>
            <a:t>4</a:t>
          </a:r>
          <a:r>
            <a:rPr lang="zh-CN" altLang="zh-CN" sz="1400" b="1" dirty="0">
              <a:solidFill>
                <a:schemeClr val="tx1"/>
              </a:solidFill>
              <a:effectLst/>
              <a:latin typeface="微软雅黑" panose="020B0503020204020204" pitchFamily="34" charset="-122"/>
              <a:ea typeface="微软雅黑" panose="020B0503020204020204" pitchFamily="34" charset="-122"/>
              <a:cs typeface="+mn-cs"/>
            </a:rPr>
            <a:t>月</a:t>
          </a:r>
          <a:r>
            <a:rPr lang="en-US" altLang="zh-CN" sz="1400" b="1" dirty="0">
              <a:solidFill>
                <a:schemeClr val="tx1"/>
              </a:solidFill>
              <a:effectLst/>
              <a:latin typeface="微软雅黑" panose="020B0503020204020204" pitchFamily="34" charset="-122"/>
              <a:ea typeface="微软雅黑" panose="020B0503020204020204" pitchFamily="34" charset="-122"/>
              <a:cs typeface="+mn-cs"/>
            </a:rPr>
            <a:t>1</a:t>
          </a:r>
          <a:r>
            <a:rPr lang="zh-CN" altLang="zh-CN" sz="1400" b="1" dirty="0">
              <a:solidFill>
                <a:schemeClr val="tx1"/>
              </a:solidFill>
              <a:effectLst/>
              <a:latin typeface="微软雅黑" panose="020B0503020204020204" pitchFamily="34" charset="-122"/>
              <a:ea typeface="微软雅黑" panose="020B0503020204020204" pitchFamily="34" charset="-122"/>
              <a:cs typeface="+mn-cs"/>
            </a:rPr>
            <a:t>日左右</a:t>
          </a:r>
          <a:r>
            <a:rPr lang="zh-CN" altLang="zh-CN" sz="1400" dirty="0">
              <a:solidFill>
                <a:schemeClr val="tx1"/>
              </a:solidFill>
              <a:effectLst/>
              <a:latin typeface="微软雅黑" panose="020B0503020204020204" pitchFamily="34" charset="-122"/>
              <a:ea typeface="微软雅黑" panose="020B0503020204020204" pitchFamily="34" charset="-122"/>
              <a:cs typeface="+mn-cs"/>
            </a:rPr>
            <a:t>修订完成并发布。</a:t>
          </a:r>
          <a:endParaRPr lang="en-US" altLang="zh-CN" sz="1400" dirty="0">
            <a:solidFill>
              <a:schemeClr val="tx1"/>
            </a:solidFill>
            <a:effectLst/>
            <a:latin typeface="微软雅黑" panose="020B0503020204020204" pitchFamily="34" charset="-122"/>
            <a:ea typeface="微软雅黑" panose="020B0503020204020204" pitchFamily="34" charset="-122"/>
            <a:cs typeface="+mn-cs"/>
          </a:endParaRPr>
        </a:p>
        <a:p>
          <a:pPr algn="l"/>
          <a:endParaRPr lang="en-US" altLang="zh-CN" sz="1400" dirty="0">
            <a:solidFill>
              <a:schemeClr val="tx1"/>
            </a:solidFill>
            <a:effectLst/>
            <a:latin typeface="微软雅黑" panose="020B0503020204020204" pitchFamily="34" charset="-122"/>
            <a:ea typeface="微软雅黑" panose="020B0503020204020204" pitchFamily="34" charset="-122"/>
            <a:cs typeface="+mn-cs"/>
          </a:endParaRPr>
        </a:p>
        <a:p>
          <a:pPr algn="l"/>
          <a:r>
            <a:rPr lang="en-US" altLang="zh-CN" sz="1400" dirty="0" err="1">
              <a:solidFill>
                <a:schemeClr val="tx1"/>
              </a:solidFill>
              <a:effectLst/>
              <a:latin typeface="微软雅黑" panose="020B0503020204020204" pitchFamily="34" charset="-122"/>
              <a:ea typeface="微软雅黑" panose="020B0503020204020204" pitchFamily="34" charset="-122"/>
              <a:cs typeface="+mn-cs"/>
            </a:rPr>
            <a:t>Eg</a:t>
          </a:r>
          <a:r>
            <a:rPr lang="zh-CN" altLang="en-US" sz="1400" dirty="0">
              <a:solidFill>
                <a:schemeClr val="tx1"/>
              </a:solidFill>
              <a:effectLst/>
              <a:latin typeface="微软雅黑" panose="020B0503020204020204" pitchFamily="34" charset="-122"/>
              <a:ea typeface="微软雅黑" panose="020B0503020204020204" pitchFamily="34" charset="-122"/>
              <a:cs typeface="+mn-cs"/>
            </a:rPr>
            <a:t>：现行版</a:t>
          </a:r>
          <a:r>
            <a:rPr lang="en-US" altLang="zh-CN" sz="1400" dirty="0">
              <a:solidFill>
                <a:schemeClr val="tx1"/>
              </a:solidFill>
              <a:effectLst/>
              <a:latin typeface="微软雅黑" panose="020B0503020204020204" pitchFamily="34" charset="-122"/>
              <a:ea typeface="微软雅黑" panose="020B0503020204020204" pitchFamily="34" charset="-122"/>
              <a:cs typeface="+mn-cs"/>
            </a:rPr>
            <a:t>CFR211</a:t>
          </a:r>
          <a:r>
            <a:rPr lang="zh-CN" altLang="en-US" sz="1400" dirty="0">
              <a:solidFill>
                <a:schemeClr val="tx1"/>
              </a:solidFill>
              <a:effectLst/>
              <a:latin typeface="微软雅黑" panose="020B0503020204020204" pitchFamily="34" charset="-122"/>
              <a:ea typeface="微软雅黑" panose="020B0503020204020204" pitchFamily="34" charset="-122"/>
              <a:cs typeface="+mn-cs"/>
            </a:rPr>
            <a:t>查询</a:t>
          </a:r>
          <a:r>
            <a:rPr lang="en-US" altLang="zh-CN" sz="1400" dirty="0">
              <a:solidFill>
                <a:schemeClr val="tx1"/>
              </a:solidFill>
              <a:effectLst/>
              <a:latin typeface="微软雅黑" panose="020B0503020204020204" pitchFamily="34" charset="-122"/>
              <a:ea typeface="微软雅黑" panose="020B0503020204020204" pitchFamily="34" charset="-122"/>
              <a:cs typeface="+mn-cs"/>
            </a:rPr>
            <a:t>https://www.accessdata.fda.gov/scripts/cdrh/cfdocs/cfcfr/CFRSearch.cfm</a:t>
          </a:r>
          <a:endParaRPr lang="zh-CN" altLang="en-US" sz="1400" dirty="0">
            <a:latin typeface="微软雅黑" panose="020B0503020204020204" pitchFamily="34" charset="-122"/>
            <a:ea typeface="微软雅黑" panose="020B0503020204020204" pitchFamily="34" charset="-122"/>
          </a:endParaRPr>
        </a:p>
      </dgm:t>
    </dgm:pt>
    <dgm:pt modelId="{B37BC88E-9C5B-490F-B299-FC3BD2B3FECC}" type="parTrans" cxnId="{16DB3D56-FBB8-4DBD-AA0E-231049CD867F}">
      <dgm:prSet/>
      <dgm:spPr/>
      <dgm:t>
        <a:bodyPr/>
        <a:lstStyle/>
        <a:p>
          <a:endParaRPr lang="zh-CN" altLang="en-US"/>
        </a:p>
      </dgm:t>
    </dgm:pt>
    <dgm:pt modelId="{23BFCB89-ECD9-4735-9090-6DD8A07D13C1}" type="sibTrans" cxnId="{16DB3D56-FBB8-4DBD-AA0E-231049CD867F}">
      <dgm:prSet/>
      <dgm:spPr/>
      <dgm:t>
        <a:bodyPr/>
        <a:lstStyle/>
        <a:p>
          <a:endParaRPr lang="zh-CN" altLang="en-US"/>
        </a:p>
      </dgm:t>
    </dgm:pt>
    <dgm:pt modelId="{E4BEAAE6-DB50-4B4C-B9F0-5DAC19123564}" type="pres">
      <dgm:prSet presAssocID="{A1B3A2BA-F128-42D4-B925-A97F4F679D1A}" presName="composite" presStyleCnt="0">
        <dgm:presLayoutVars>
          <dgm:chMax val="1"/>
          <dgm:dir/>
          <dgm:resizeHandles val="exact"/>
        </dgm:presLayoutVars>
      </dgm:prSet>
      <dgm:spPr/>
      <dgm:t>
        <a:bodyPr/>
        <a:lstStyle/>
        <a:p>
          <a:endParaRPr lang="zh-CN" altLang="en-US"/>
        </a:p>
      </dgm:t>
    </dgm:pt>
    <dgm:pt modelId="{2FD3BE4C-A682-4F97-82A0-1AFCE9FA908F}" type="pres">
      <dgm:prSet presAssocID="{D1AC19B7-9DA1-484D-B947-1E7CC627E7AF}" presName="roof" presStyleLbl="dkBgShp" presStyleIdx="0" presStyleCnt="2" custScaleY="44884"/>
      <dgm:spPr/>
      <dgm:t>
        <a:bodyPr/>
        <a:lstStyle/>
        <a:p>
          <a:endParaRPr lang="zh-CN" altLang="en-US"/>
        </a:p>
      </dgm:t>
    </dgm:pt>
    <dgm:pt modelId="{C3D743F1-4B23-40B5-BEEE-CB0E9A92ACD5}" type="pres">
      <dgm:prSet presAssocID="{D1AC19B7-9DA1-484D-B947-1E7CC627E7AF}" presName="pillars" presStyleCnt="0"/>
      <dgm:spPr/>
    </dgm:pt>
    <dgm:pt modelId="{948159BA-BD68-4952-A900-AB92DCE92CF0}" type="pres">
      <dgm:prSet presAssocID="{D1AC19B7-9DA1-484D-B947-1E7CC627E7AF}" presName="pillar1" presStyleLbl="node1" presStyleIdx="0" presStyleCnt="2" custScaleY="110722" custLinFactNeighborX="-395" custLinFactNeighborY="-5931">
        <dgm:presLayoutVars>
          <dgm:bulletEnabled val="1"/>
        </dgm:presLayoutVars>
      </dgm:prSet>
      <dgm:spPr/>
      <dgm:t>
        <a:bodyPr/>
        <a:lstStyle/>
        <a:p>
          <a:endParaRPr lang="zh-CN" altLang="en-US"/>
        </a:p>
      </dgm:t>
    </dgm:pt>
    <dgm:pt modelId="{207D23C1-1D31-497F-8E0A-6EA0914DBCA8}" type="pres">
      <dgm:prSet presAssocID="{D0412F75-72BA-4C27-9EDE-06EDC3B4F4FC}" presName="pillarX" presStyleLbl="node1" presStyleIdx="1" presStyleCnt="2" custScaleY="115403" custLinFactNeighborY="-5275">
        <dgm:presLayoutVars>
          <dgm:bulletEnabled val="1"/>
        </dgm:presLayoutVars>
      </dgm:prSet>
      <dgm:spPr/>
      <dgm:t>
        <a:bodyPr/>
        <a:lstStyle/>
        <a:p>
          <a:endParaRPr lang="zh-CN" altLang="en-US"/>
        </a:p>
      </dgm:t>
    </dgm:pt>
    <dgm:pt modelId="{5541AB15-A4D3-4462-B2B3-6ED7C6233311}" type="pres">
      <dgm:prSet presAssocID="{D1AC19B7-9DA1-484D-B947-1E7CC627E7AF}" presName="base" presStyleLbl="dkBgShp" presStyleIdx="1" presStyleCnt="2"/>
      <dgm:spPr/>
    </dgm:pt>
  </dgm:ptLst>
  <dgm:cxnLst>
    <dgm:cxn modelId="{4F073CE3-64CB-4DF1-A519-F107DC89CAAF}" type="presOf" srcId="{A1B3A2BA-F128-42D4-B925-A97F4F679D1A}" destId="{E4BEAAE6-DB50-4B4C-B9F0-5DAC19123564}" srcOrd="0" destOrd="0" presId="urn:microsoft.com/office/officeart/2005/8/layout/hList3"/>
    <dgm:cxn modelId="{47D63D23-D722-4F5B-898A-28EF23B5E0D0}" type="presOf" srcId="{D0412F75-72BA-4C27-9EDE-06EDC3B4F4FC}" destId="{207D23C1-1D31-497F-8E0A-6EA0914DBCA8}" srcOrd="0" destOrd="0" presId="urn:microsoft.com/office/officeart/2005/8/layout/hList3"/>
    <dgm:cxn modelId="{A4EC95D4-ADBC-4ED0-A6FC-3F592D28FAF2}" type="presOf" srcId="{D1AC19B7-9DA1-484D-B947-1E7CC627E7AF}" destId="{2FD3BE4C-A682-4F97-82A0-1AFCE9FA908F}" srcOrd="0" destOrd="0" presId="urn:microsoft.com/office/officeart/2005/8/layout/hList3"/>
    <dgm:cxn modelId="{0824A7E3-2F40-4AD4-828B-97683F05CBF7}" type="presOf" srcId="{E24AF823-58CA-48C4-B4D5-356292237B3F}" destId="{948159BA-BD68-4952-A900-AB92DCE92CF0}" srcOrd="0" destOrd="0" presId="urn:microsoft.com/office/officeart/2005/8/layout/hList3"/>
    <dgm:cxn modelId="{D80C4D10-36B6-442F-BE0B-50E649468732}" srcId="{D1AC19B7-9DA1-484D-B947-1E7CC627E7AF}" destId="{E24AF823-58CA-48C4-B4D5-356292237B3F}" srcOrd="0" destOrd="0" parTransId="{8C669E17-E209-428A-8069-0C3E383A398F}" sibTransId="{DAFA1209-9FFF-4470-BC45-058ED8F68396}"/>
    <dgm:cxn modelId="{73882813-A196-4483-A65D-C7E000380B85}" srcId="{A1B3A2BA-F128-42D4-B925-A97F4F679D1A}" destId="{D1AC19B7-9DA1-484D-B947-1E7CC627E7AF}" srcOrd="0" destOrd="0" parTransId="{CDB68126-0817-4D28-AAB6-F96186CE0E93}" sibTransId="{2B1BA191-6C23-4E10-BC9E-B4A0F187C1F0}"/>
    <dgm:cxn modelId="{16DB3D56-FBB8-4DBD-AA0E-231049CD867F}" srcId="{D1AC19B7-9DA1-484D-B947-1E7CC627E7AF}" destId="{D0412F75-72BA-4C27-9EDE-06EDC3B4F4FC}" srcOrd="1" destOrd="0" parTransId="{B37BC88E-9C5B-490F-B299-FC3BD2B3FECC}" sibTransId="{23BFCB89-ECD9-4735-9090-6DD8A07D13C1}"/>
    <dgm:cxn modelId="{D3EFB324-9082-4233-8EE9-2D23DBD56272}" type="presParOf" srcId="{E4BEAAE6-DB50-4B4C-B9F0-5DAC19123564}" destId="{2FD3BE4C-A682-4F97-82A0-1AFCE9FA908F}" srcOrd="0" destOrd="0" presId="urn:microsoft.com/office/officeart/2005/8/layout/hList3"/>
    <dgm:cxn modelId="{5C04B912-5A57-4018-8082-234120797EA0}" type="presParOf" srcId="{E4BEAAE6-DB50-4B4C-B9F0-5DAC19123564}" destId="{C3D743F1-4B23-40B5-BEEE-CB0E9A92ACD5}" srcOrd="1" destOrd="0" presId="urn:microsoft.com/office/officeart/2005/8/layout/hList3"/>
    <dgm:cxn modelId="{9C05819C-0580-40FE-A622-20AC21EAAF52}" type="presParOf" srcId="{C3D743F1-4B23-40B5-BEEE-CB0E9A92ACD5}" destId="{948159BA-BD68-4952-A900-AB92DCE92CF0}" srcOrd="0" destOrd="0" presId="urn:microsoft.com/office/officeart/2005/8/layout/hList3"/>
    <dgm:cxn modelId="{FAFE06F3-C6FC-4C37-A0DF-D1BC593DCD9A}" type="presParOf" srcId="{C3D743F1-4B23-40B5-BEEE-CB0E9A92ACD5}" destId="{207D23C1-1D31-497F-8E0A-6EA0914DBCA8}" srcOrd="1" destOrd="0" presId="urn:microsoft.com/office/officeart/2005/8/layout/hList3"/>
    <dgm:cxn modelId="{9DDE1DF5-43C9-4C8D-B6E0-27592992E02C}" type="presParOf" srcId="{E4BEAAE6-DB50-4B4C-B9F0-5DAC19123564}" destId="{5541AB15-A4D3-4462-B2B3-6ED7C6233311}"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433585-AE22-4661-B4A0-5BC112728EA4}"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zh-CN" altLang="en-US"/>
        </a:p>
      </dgm:t>
    </dgm:pt>
    <dgm:pt modelId="{8518088D-D68D-4F18-80DC-5C69A74FB4E9}">
      <dgm:prSet phldrT="[文本]"/>
      <dgm:spPr/>
      <dgm:t>
        <a:bodyPr/>
        <a:lstStyle/>
        <a:p>
          <a:r>
            <a:rPr lang="zh-CN" altLang="en-US" b="0" dirty="0">
              <a:solidFill>
                <a:schemeClr val="tx1"/>
              </a:solidFill>
              <a:latin typeface="微软雅黑" panose="020B0503020204020204" pitchFamily="34" charset="-122"/>
              <a:ea typeface="微软雅黑" panose="020B0503020204020204" pitchFamily="34" charset="-122"/>
            </a:rPr>
            <a:t>认证检查机构</a:t>
          </a:r>
        </a:p>
      </dgm:t>
    </dgm:pt>
    <dgm:pt modelId="{BCE92441-7AD2-46C8-A9CA-E39C0A36692A}" type="parTrans" cxnId="{031BA169-4EEE-4B0F-B909-5334859F9118}">
      <dgm:prSet/>
      <dgm:spPr/>
      <dgm:t>
        <a:bodyPr/>
        <a:lstStyle/>
        <a:p>
          <a:endParaRPr lang="zh-CN" altLang="en-US">
            <a:latin typeface="微软雅黑" panose="020B0503020204020204" pitchFamily="34" charset="-122"/>
            <a:ea typeface="微软雅黑" panose="020B0503020204020204" pitchFamily="34" charset="-122"/>
          </a:endParaRPr>
        </a:p>
      </dgm:t>
    </dgm:pt>
    <dgm:pt modelId="{EA8E88B4-63B6-484C-96DF-CF620A52C97C}" type="sibTrans" cxnId="{031BA169-4EEE-4B0F-B909-5334859F9118}">
      <dgm:prSet/>
      <dgm:spPr/>
      <dgm:t>
        <a:bodyPr/>
        <a:lstStyle/>
        <a:p>
          <a:endParaRPr lang="zh-CN" altLang="en-US">
            <a:latin typeface="微软雅黑" panose="020B0503020204020204" pitchFamily="34" charset="-122"/>
            <a:ea typeface="微软雅黑" panose="020B0503020204020204" pitchFamily="34" charset="-122"/>
          </a:endParaRPr>
        </a:p>
      </dgm:t>
    </dgm:pt>
    <dgm:pt modelId="{22B1529A-0184-40FF-ADC1-29C724DA433E}">
      <dgm:prSet phldrT="[文本]"/>
      <dgm:spPr/>
      <dgm:t>
        <a:bodyPr/>
        <a:lstStyle/>
        <a:p>
          <a:r>
            <a:rPr lang="zh-CN" altLang="en-US" dirty="0">
              <a:latin typeface="微软雅黑" panose="020B0503020204020204" pitchFamily="34" charset="-122"/>
              <a:ea typeface="微软雅黑" panose="020B0503020204020204" pitchFamily="34" charset="-122"/>
            </a:rPr>
            <a:t>国家、省均设立认证检查机构</a:t>
          </a:r>
        </a:p>
      </dgm:t>
    </dgm:pt>
    <dgm:pt modelId="{926C8579-FD58-4E86-9486-103651604DC9}" type="parTrans" cxnId="{EF35B749-EB9E-42A0-A68B-E6D61A4C6969}">
      <dgm:prSet/>
      <dgm:spPr/>
      <dgm:t>
        <a:bodyPr/>
        <a:lstStyle/>
        <a:p>
          <a:endParaRPr lang="zh-CN" altLang="en-US">
            <a:latin typeface="微软雅黑" panose="020B0503020204020204" pitchFamily="34" charset="-122"/>
            <a:ea typeface="微软雅黑" panose="020B0503020204020204" pitchFamily="34" charset="-122"/>
          </a:endParaRPr>
        </a:p>
      </dgm:t>
    </dgm:pt>
    <dgm:pt modelId="{3751B13A-C853-433C-BF49-E6271886CD47}" type="sibTrans" cxnId="{EF35B749-EB9E-42A0-A68B-E6D61A4C6969}">
      <dgm:prSet/>
      <dgm:spPr/>
      <dgm:t>
        <a:bodyPr/>
        <a:lstStyle/>
        <a:p>
          <a:endParaRPr lang="zh-CN" altLang="en-US">
            <a:latin typeface="微软雅黑" panose="020B0503020204020204" pitchFamily="34" charset="-122"/>
            <a:ea typeface="微软雅黑" panose="020B0503020204020204" pitchFamily="34" charset="-122"/>
          </a:endParaRPr>
        </a:p>
      </dgm:t>
    </dgm:pt>
    <dgm:pt modelId="{B8D7D7BB-B448-4523-897C-4F3E8BAC5EFB}">
      <dgm:prSet phldrT="[文本]"/>
      <dgm:spPr/>
      <dgm:t>
        <a:bodyPr/>
        <a:lstStyle/>
        <a:p>
          <a:r>
            <a:rPr lang="zh-CN" altLang="en-US" dirty="0">
              <a:latin typeface="微软雅黑" panose="020B0503020204020204" pitchFamily="34" charset="-122"/>
              <a:ea typeface="微软雅黑" panose="020B0503020204020204" pitchFamily="34" charset="-122"/>
            </a:rPr>
            <a:t>检验机构</a:t>
          </a:r>
        </a:p>
      </dgm:t>
    </dgm:pt>
    <dgm:pt modelId="{2DF3997B-92CA-4092-9BEE-6634586B42BB}" type="parTrans" cxnId="{A4E2EB12-8E77-42C6-9CF0-C461E39FC331}">
      <dgm:prSet/>
      <dgm:spPr/>
      <dgm:t>
        <a:bodyPr/>
        <a:lstStyle/>
        <a:p>
          <a:endParaRPr lang="zh-CN" altLang="en-US">
            <a:latin typeface="微软雅黑" panose="020B0503020204020204" pitchFamily="34" charset="-122"/>
            <a:ea typeface="微软雅黑" panose="020B0503020204020204" pitchFamily="34" charset="-122"/>
          </a:endParaRPr>
        </a:p>
      </dgm:t>
    </dgm:pt>
    <dgm:pt modelId="{C981A951-37C4-4AFD-8299-2598A2F602E5}" type="sibTrans" cxnId="{A4E2EB12-8E77-42C6-9CF0-C461E39FC331}">
      <dgm:prSet/>
      <dgm:spPr/>
      <dgm:t>
        <a:bodyPr/>
        <a:lstStyle/>
        <a:p>
          <a:endParaRPr lang="zh-CN" altLang="en-US">
            <a:latin typeface="微软雅黑" panose="020B0503020204020204" pitchFamily="34" charset="-122"/>
            <a:ea typeface="微软雅黑" panose="020B0503020204020204" pitchFamily="34" charset="-122"/>
          </a:endParaRPr>
        </a:p>
      </dgm:t>
    </dgm:pt>
    <dgm:pt modelId="{F9B8A95F-30AC-4FB5-98F8-C3A2F53A1948}">
      <dgm:prSet phldrT="[文本]"/>
      <dgm:spPr/>
      <dgm:t>
        <a:bodyPr/>
        <a:lstStyle/>
        <a:p>
          <a:r>
            <a:rPr lang="zh-CN" altLang="en-US" dirty="0">
              <a:latin typeface="微软雅黑" panose="020B0503020204020204" pitchFamily="34" charset="-122"/>
              <a:ea typeface="微软雅黑" panose="020B0503020204020204" pitchFamily="34" charset="-122"/>
            </a:rPr>
            <a:t>国家、省、市三级均设有药品检验机构，部分县设有药品检验机构</a:t>
          </a:r>
        </a:p>
      </dgm:t>
    </dgm:pt>
    <dgm:pt modelId="{2E6ED945-DDCF-4E6E-A599-373FCEBE1CE5}" type="parTrans" cxnId="{7589DDDC-7DFC-4B85-88EF-5136FDA74382}">
      <dgm:prSet/>
      <dgm:spPr/>
      <dgm:t>
        <a:bodyPr/>
        <a:lstStyle/>
        <a:p>
          <a:endParaRPr lang="zh-CN" altLang="en-US">
            <a:latin typeface="微软雅黑" panose="020B0503020204020204" pitchFamily="34" charset="-122"/>
            <a:ea typeface="微软雅黑" panose="020B0503020204020204" pitchFamily="34" charset="-122"/>
          </a:endParaRPr>
        </a:p>
      </dgm:t>
    </dgm:pt>
    <dgm:pt modelId="{33BD910C-680B-4A26-8C34-4A69BE2F912C}" type="sibTrans" cxnId="{7589DDDC-7DFC-4B85-88EF-5136FDA74382}">
      <dgm:prSet/>
      <dgm:spPr/>
      <dgm:t>
        <a:bodyPr/>
        <a:lstStyle/>
        <a:p>
          <a:endParaRPr lang="zh-CN" altLang="en-US">
            <a:latin typeface="微软雅黑" panose="020B0503020204020204" pitchFamily="34" charset="-122"/>
            <a:ea typeface="微软雅黑" panose="020B0503020204020204" pitchFamily="34" charset="-122"/>
          </a:endParaRPr>
        </a:p>
      </dgm:t>
    </dgm:pt>
    <dgm:pt modelId="{8800776E-6F4D-4F65-8F11-ECAC85F046C2}">
      <dgm:prSet phldrT="[文本]"/>
      <dgm:spPr/>
      <dgm:t>
        <a:bodyPr/>
        <a:lstStyle/>
        <a:p>
          <a:r>
            <a:rPr lang="zh-CN" altLang="en-US" dirty="0">
              <a:latin typeface="微软雅黑" panose="020B0503020204020204" pitchFamily="34" charset="-122"/>
              <a:ea typeface="微软雅黑" panose="020B0503020204020204" pitchFamily="34" charset="-122"/>
            </a:rPr>
            <a:t>不良反应监测机构</a:t>
          </a:r>
        </a:p>
      </dgm:t>
    </dgm:pt>
    <dgm:pt modelId="{85304CF0-F1AE-4A18-AB86-4BFD8FDC5CE6}" type="parTrans" cxnId="{A690AD83-0B26-4AC7-AD8D-2DC669AAB3B3}">
      <dgm:prSet/>
      <dgm:spPr/>
      <dgm:t>
        <a:bodyPr/>
        <a:lstStyle/>
        <a:p>
          <a:endParaRPr lang="zh-CN" altLang="en-US">
            <a:latin typeface="微软雅黑" panose="020B0503020204020204" pitchFamily="34" charset="-122"/>
            <a:ea typeface="微软雅黑" panose="020B0503020204020204" pitchFamily="34" charset="-122"/>
          </a:endParaRPr>
        </a:p>
      </dgm:t>
    </dgm:pt>
    <dgm:pt modelId="{AE95BB50-1209-45E2-89B1-A34BCEE00427}" type="sibTrans" cxnId="{A690AD83-0B26-4AC7-AD8D-2DC669AAB3B3}">
      <dgm:prSet/>
      <dgm:spPr/>
      <dgm:t>
        <a:bodyPr/>
        <a:lstStyle/>
        <a:p>
          <a:endParaRPr lang="zh-CN" altLang="en-US">
            <a:latin typeface="微软雅黑" panose="020B0503020204020204" pitchFamily="34" charset="-122"/>
            <a:ea typeface="微软雅黑" panose="020B0503020204020204" pitchFamily="34" charset="-122"/>
          </a:endParaRPr>
        </a:p>
      </dgm:t>
    </dgm:pt>
    <dgm:pt modelId="{B0C4E727-1D05-4EFE-B2FE-30A17518DF0F}">
      <dgm:prSet phldrT="[文本]"/>
      <dgm:spPr/>
      <dgm:t>
        <a:bodyPr/>
        <a:lstStyle/>
        <a:p>
          <a:r>
            <a:rPr lang="zh-CN" altLang="en-US" dirty="0">
              <a:latin typeface="微软雅黑" panose="020B0503020204020204" pitchFamily="34" charset="-122"/>
              <a:ea typeface="微软雅黑" panose="020B0503020204020204" pitchFamily="34" charset="-122"/>
            </a:rPr>
            <a:t>国家、省、市三级均设有不良反应监测机构</a:t>
          </a:r>
        </a:p>
      </dgm:t>
    </dgm:pt>
    <dgm:pt modelId="{0A8EA5A0-FE0A-46D0-AA14-E6111CE18133}" type="parTrans" cxnId="{EDFB11EF-AD00-4187-82EE-35AD8222AD94}">
      <dgm:prSet/>
      <dgm:spPr/>
      <dgm:t>
        <a:bodyPr/>
        <a:lstStyle/>
        <a:p>
          <a:endParaRPr lang="zh-CN" altLang="en-US"/>
        </a:p>
      </dgm:t>
    </dgm:pt>
    <dgm:pt modelId="{2E007D1C-5DAF-4146-A2D1-7EAB4F4868D5}" type="sibTrans" cxnId="{EDFB11EF-AD00-4187-82EE-35AD8222AD94}">
      <dgm:prSet/>
      <dgm:spPr/>
      <dgm:t>
        <a:bodyPr/>
        <a:lstStyle/>
        <a:p>
          <a:endParaRPr lang="zh-CN" altLang="en-US"/>
        </a:p>
      </dgm:t>
    </dgm:pt>
    <dgm:pt modelId="{341C9706-C516-44F0-8D3A-5C7EFBE74349}">
      <dgm:prSet/>
      <dgm:spPr/>
      <dgm:t>
        <a:bodyPr/>
        <a:lstStyle/>
        <a:p>
          <a:r>
            <a:rPr lang="zh-CN" altLang="en-US" dirty="0">
              <a:latin typeface="微软雅黑" panose="020B0503020204020204" pitchFamily="34" charset="-122"/>
              <a:ea typeface="微软雅黑" panose="020B0503020204020204" pitchFamily="34" charset="-122"/>
            </a:rPr>
            <a:t>形成国家级药品检查员队伍</a:t>
          </a:r>
          <a:endParaRPr lang="en-US" altLang="zh-CN" dirty="0">
            <a:latin typeface="微软雅黑" panose="020B0503020204020204" pitchFamily="34" charset="-122"/>
            <a:ea typeface="微软雅黑" panose="020B0503020204020204" pitchFamily="34" charset="-122"/>
          </a:endParaRPr>
        </a:p>
      </dgm:t>
    </dgm:pt>
    <dgm:pt modelId="{D10C7FDC-4CCD-4E40-B6F6-A75F147D598D}" type="parTrans" cxnId="{3C202974-61AA-4F16-B239-B619B7FF4D40}">
      <dgm:prSet/>
      <dgm:spPr/>
      <dgm:t>
        <a:bodyPr/>
        <a:lstStyle/>
        <a:p>
          <a:endParaRPr lang="zh-CN" altLang="en-US"/>
        </a:p>
      </dgm:t>
    </dgm:pt>
    <dgm:pt modelId="{3CEFEB63-71E5-438C-9252-3CF00857D668}" type="sibTrans" cxnId="{3C202974-61AA-4F16-B239-B619B7FF4D40}">
      <dgm:prSet/>
      <dgm:spPr/>
      <dgm:t>
        <a:bodyPr/>
        <a:lstStyle/>
        <a:p>
          <a:endParaRPr lang="zh-CN" altLang="en-US"/>
        </a:p>
      </dgm:t>
    </dgm:pt>
    <dgm:pt modelId="{04E498B0-1AF6-4A08-B8F4-36034F36DC0A}" type="pres">
      <dgm:prSet presAssocID="{5E433585-AE22-4661-B4A0-5BC112728EA4}" presName="Name0" presStyleCnt="0">
        <dgm:presLayoutVars>
          <dgm:dir/>
          <dgm:animLvl val="lvl"/>
          <dgm:resizeHandles val="exact"/>
        </dgm:presLayoutVars>
      </dgm:prSet>
      <dgm:spPr/>
      <dgm:t>
        <a:bodyPr/>
        <a:lstStyle/>
        <a:p>
          <a:endParaRPr lang="zh-CN" altLang="en-US"/>
        </a:p>
      </dgm:t>
    </dgm:pt>
    <dgm:pt modelId="{0D4FE2D9-8367-43EC-89F2-01276E546BBE}" type="pres">
      <dgm:prSet presAssocID="{8518088D-D68D-4F18-80DC-5C69A74FB4E9}" presName="composite" presStyleCnt="0"/>
      <dgm:spPr/>
    </dgm:pt>
    <dgm:pt modelId="{8BBFDBCA-F8CE-4300-BD21-86E46DCC491F}" type="pres">
      <dgm:prSet presAssocID="{8518088D-D68D-4F18-80DC-5C69A74FB4E9}" presName="parTx" presStyleLbl="alignNode1" presStyleIdx="0" presStyleCnt="3">
        <dgm:presLayoutVars>
          <dgm:chMax val="0"/>
          <dgm:chPref val="0"/>
          <dgm:bulletEnabled val="1"/>
        </dgm:presLayoutVars>
      </dgm:prSet>
      <dgm:spPr/>
      <dgm:t>
        <a:bodyPr/>
        <a:lstStyle/>
        <a:p>
          <a:endParaRPr lang="zh-CN" altLang="en-US"/>
        </a:p>
      </dgm:t>
    </dgm:pt>
    <dgm:pt modelId="{B09B0907-4648-4BAE-BA57-9D3B7C69030A}" type="pres">
      <dgm:prSet presAssocID="{8518088D-D68D-4F18-80DC-5C69A74FB4E9}" presName="desTx" presStyleLbl="alignAccFollowNode1" presStyleIdx="0" presStyleCnt="3">
        <dgm:presLayoutVars>
          <dgm:bulletEnabled val="1"/>
        </dgm:presLayoutVars>
      </dgm:prSet>
      <dgm:spPr/>
      <dgm:t>
        <a:bodyPr/>
        <a:lstStyle/>
        <a:p>
          <a:endParaRPr lang="zh-CN" altLang="en-US"/>
        </a:p>
      </dgm:t>
    </dgm:pt>
    <dgm:pt modelId="{4DD3985F-2A37-4F8C-9568-E1DEC255BFF0}" type="pres">
      <dgm:prSet presAssocID="{EA8E88B4-63B6-484C-96DF-CF620A52C97C}" presName="space" presStyleCnt="0"/>
      <dgm:spPr/>
    </dgm:pt>
    <dgm:pt modelId="{01A3A200-E215-4502-829E-918F83A41C2E}" type="pres">
      <dgm:prSet presAssocID="{B8D7D7BB-B448-4523-897C-4F3E8BAC5EFB}" presName="composite" presStyleCnt="0"/>
      <dgm:spPr/>
    </dgm:pt>
    <dgm:pt modelId="{E6A8567C-7F12-435E-B5F6-CC5C4622DA49}" type="pres">
      <dgm:prSet presAssocID="{B8D7D7BB-B448-4523-897C-4F3E8BAC5EFB}" presName="parTx" presStyleLbl="alignNode1" presStyleIdx="1" presStyleCnt="3">
        <dgm:presLayoutVars>
          <dgm:chMax val="0"/>
          <dgm:chPref val="0"/>
          <dgm:bulletEnabled val="1"/>
        </dgm:presLayoutVars>
      </dgm:prSet>
      <dgm:spPr/>
      <dgm:t>
        <a:bodyPr/>
        <a:lstStyle/>
        <a:p>
          <a:endParaRPr lang="zh-CN" altLang="en-US"/>
        </a:p>
      </dgm:t>
    </dgm:pt>
    <dgm:pt modelId="{1A1A7FED-211E-4E42-9574-1EF38EE0C99D}" type="pres">
      <dgm:prSet presAssocID="{B8D7D7BB-B448-4523-897C-4F3E8BAC5EFB}" presName="desTx" presStyleLbl="alignAccFollowNode1" presStyleIdx="1" presStyleCnt="3">
        <dgm:presLayoutVars>
          <dgm:bulletEnabled val="1"/>
        </dgm:presLayoutVars>
      </dgm:prSet>
      <dgm:spPr/>
      <dgm:t>
        <a:bodyPr/>
        <a:lstStyle/>
        <a:p>
          <a:endParaRPr lang="zh-CN" altLang="en-US"/>
        </a:p>
      </dgm:t>
    </dgm:pt>
    <dgm:pt modelId="{B3D6F3B5-37CD-49B2-8817-2C5B7DD9C4C2}" type="pres">
      <dgm:prSet presAssocID="{C981A951-37C4-4AFD-8299-2598A2F602E5}" presName="space" presStyleCnt="0"/>
      <dgm:spPr/>
    </dgm:pt>
    <dgm:pt modelId="{FA743F34-1B92-4642-A6EF-536B86B3A144}" type="pres">
      <dgm:prSet presAssocID="{8800776E-6F4D-4F65-8F11-ECAC85F046C2}" presName="composite" presStyleCnt="0"/>
      <dgm:spPr/>
    </dgm:pt>
    <dgm:pt modelId="{22E06FD4-0454-456C-A9A3-4B761620759E}" type="pres">
      <dgm:prSet presAssocID="{8800776E-6F4D-4F65-8F11-ECAC85F046C2}" presName="parTx" presStyleLbl="alignNode1" presStyleIdx="2" presStyleCnt="3">
        <dgm:presLayoutVars>
          <dgm:chMax val="0"/>
          <dgm:chPref val="0"/>
          <dgm:bulletEnabled val="1"/>
        </dgm:presLayoutVars>
      </dgm:prSet>
      <dgm:spPr/>
      <dgm:t>
        <a:bodyPr/>
        <a:lstStyle/>
        <a:p>
          <a:endParaRPr lang="zh-CN" altLang="en-US"/>
        </a:p>
      </dgm:t>
    </dgm:pt>
    <dgm:pt modelId="{3BB477EE-BD39-475D-B043-DE104F8F1C18}" type="pres">
      <dgm:prSet presAssocID="{8800776E-6F4D-4F65-8F11-ECAC85F046C2}" presName="desTx" presStyleLbl="alignAccFollowNode1" presStyleIdx="2" presStyleCnt="3">
        <dgm:presLayoutVars>
          <dgm:bulletEnabled val="1"/>
        </dgm:presLayoutVars>
      </dgm:prSet>
      <dgm:spPr/>
      <dgm:t>
        <a:bodyPr/>
        <a:lstStyle/>
        <a:p>
          <a:endParaRPr lang="zh-CN" altLang="en-US"/>
        </a:p>
      </dgm:t>
    </dgm:pt>
  </dgm:ptLst>
  <dgm:cxnLst>
    <dgm:cxn modelId="{A4E2EB12-8E77-42C6-9CF0-C461E39FC331}" srcId="{5E433585-AE22-4661-B4A0-5BC112728EA4}" destId="{B8D7D7BB-B448-4523-897C-4F3E8BAC5EFB}" srcOrd="1" destOrd="0" parTransId="{2DF3997B-92CA-4092-9BEE-6634586B42BB}" sibTransId="{C981A951-37C4-4AFD-8299-2598A2F602E5}"/>
    <dgm:cxn modelId="{EDFB11EF-AD00-4187-82EE-35AD8222AD94}" srcId="{8800776E-6F4D-4F65-8F11-ECAC85F046C2}" destId="{B0C4E727-1D05-4EFE-B2FE-30A17518DF0F}" srcOrd="0" destOrd="0" parTransId="{0A8EA5A0-FE0A-46D0-AA14-E6111CE18133}" sibTransId="{2E007D1C-5DAF-4146-A2D1-7EAB4F4868D5}"/>
    <dgm:cxn modelId="{BCBA1B62-2BE0-49D3-AA68-6AC7F4E19E50}" type="presOf" srcId="{5E433585-AE22-4661-B4A0-5BC112728EA4}" destId="{04E498B0-1AF6-4A08-B8F4-36034F36DC0A}" srcOrd="0" destOrd="0" presId="urn:microsoft.com/office/officeart/2005/8/layout/hList1"/>
    <dgm:cxn modelId="{975F696F-2FB6-4EE5-AC04-4AC0403EF7B8}" type="presOf" srcId="{341C9706-C516-44F0-8D3A-5C7EFBE74349}" destId="{B09B0907-4648-4BAE-BA57-9D3B7C69030A}" srcOrd="0" destOrd="1" presId="urn:microsoft.com/office/officeart/2005/8/layout/hList1"/>
    <dgm:cxn modelId="{A690AD83-0B26-4AC7-AD8D-2DC669AAB3B3}" srcId="{5E433585-AE22-4661-B4A0-5BC112728EA4}" destId="{8800776E-6F4D-4F65-8F11-ECAC85F046C2}" srcOrd="2" destOrd="0" parTransId="{85304CF0-F1AE-4A18-AB86-4BFD8FDC5CE6}" sibTransId="{AE95BB50-1209-45E2-89B1-A34BCEE00427}"/>
    <dgm:cxn modelId="{3C202974-61AA-4F16-B239-B619B7FF4D40}" srcId="{8518088D-D68D-4F18-80DC-5C69A74FB4E9}" destId="{341C9706-C516-44F0-8D3A-5C7EFBE74349}" srcOrd="1" destOrd="0" parTransId="{D10C7FDC-4CCD-4E40-B6F6-A75F147D598D}" sibTransId="{3CEFEB63-71E5-438C-9252-3CF00857D668}"/>
    <dgm:cxn modelId="{EFEB90A9-B98C-4DF9-A782-DA01C4954AB3}" type="presOf" srcId="{F9B8A95F-30AC-4FB5-98F8-C3A2F53A1948}" destId="{1A1A7FED-211E-4E42-9574-1EF38EE0C99D}" srcOrd="0" destOrd="0" presId="urn:microsoft.com/office/officeart/2005/8/layout/hList1"/>
    <dgm:cxn modelId="{EF35B749-EB9E-42A0-A68B-E6D61A4C6969}" srcId="{8518088D-D68D-4F18-80DC-5C69A74FB4E9}" destId="{22B1529A-0184-40FF-ADC1-29C724DA433E}" srcOrd="0" destOrd="0" parTransId="{926C8579-FD58-4E86-9486-103651604DC9}" sibTransId="{3751B13A-C853-433C-BF49-E6271886CD47}"/>
    <dgm:cxn modelId="{BD0293ED-22F1-44B4-A30A-9673D68D87A1}" type="presOf" srcId="{B8D7D7BB-B448-4523-897C-4F3E8BAC5EFB}" destId="{E6A8567C-7F12-435E-B5F6-CC5C4622DA49}" srcOrd="0" destOrd="0" presId="urn:microsoft.com/office/officeart/2005/8/layout/hList1"/>
    <dgm:cxn modelId="{08D3411A-1C23-42F9-8318-CDCC7245DD1E}" type="presOf" srcId="{8518088D-D68D-4F18-80DC-5C69A74FB4E9}" destId="{8BBFDBCA-F8CE-4300-BD21-86E46DCC491F}" srcOrd="0" destOrd="0" presId="urn:microsoft.com/office/officeart/2005/8/layout/hList1"/>
    <dgm:cxn modelId="{08149563-9F2D-4CCF-BF9D-135092624274}" type="presOf" srcId="{8800776E-6F4D-4F65-8F11-ECAC85F046C2}" destId="{22E06FD4-0454-456C-A9A3-4B761620759E}" srcOrd="0" destOrd="0" presId="urn:microsoft.com/office/officeart/2005/8/layout/hList1"/>
    <dgm:cxn modelId="{7589DDDC-7DFC-4B85-88EF-5136FDA74382}" srcId="{B8D7D7BB-B448-4523-897C-4F3E8BAC5EFB}" destId="{F9B8A95F-30AC-4FB5-98F8-C3A2F53A1948}" srcOrd="0" destOrd="0" parTransId="{2E6ED945-DDCF-4E6E-A599-373FCEBE1CE5}" sibTransId="{33BD910C-680B-4A26-8C34-4A69BE2F912C}"/>
    <dgm:cxn modelId="{AC770B38-D5CF-4EFA-9185-236F267AF531}" type="presOf" srcId="{B0C4E727-1D05-4EFE-B2FE-30A17518DF0F}" destId="{3BB477EE-BD39-475D-B043-DE104F8F1C18}" srcOrd="0" destOrd="0" presId="urn:microsoft.com/office/officeart/2005/8/layout/hList1"/>
    <dgm:cxn modelId="{031BA169-4EEE-4B0F-B909-5334859F9118}" srcId="{5E433585-AE22-4661-B4A0-5BC112728EA4}" destId="{8518088D-D68D-4F18-80DC-5C69A74FB4E9}" srcOrd="0" destOrd="0" parTransId="{BCE92441-7AD2-46C8-A9CA-E39C0A36692A}" sibTransId="{EA8E88B4-63B6-484C-96DF-CF620A52C97C}"/>
    <dgm:cxn modelId="{B6AE7732-5481-48F1-B248-584DD407B8B2}" type="presOf" srcId="{22B1529A-0184-40FF-ADC1-29C724DA433E}" destId="{B09B0907-4648-4BAE-BA57-9D3B7C69030A}" srcOrd="0" destOrd="0" presId="urn:microsoft.com/office/officeart/2005/8/layout/hList1"/>
    <dgm:cxn modelId="{B9A74186-992A-4751-93D5-D20B0F6B49E5}" type="presParOf" srcId="{04E498B0-1AF6-4A08-B8F4-36034F36DC0A}" destId="{0D4FE2D9-8367-43EC-89F2-01276E546BBE}" srcOrd="0" destOrd="0" presId="urn:microsoft.com/office/officeart/2005/8/layout/hList1"/>
    <dgm:cxn modelId="{65C55E97-AD6D-4CD7-B791-A10D7F2FF473}" type="presParOf" srcId="{0D4FE2D9-8367-43EC-89F2-01276E546BBE}" destId="{8BBFDBCA-F8CE-4300-BD21-86E46DCC491F}" srcOrd="0" destOrd="0" presId="urn:microsoft.com/office/officeart/2005/8/layout/hList1"/>
    <dgm:cxn modelId="{027AAD97-C5BF-4E26-B747-6FE9F2E4A5AD}" type="presParOf" srcId="{0D4FE2D9-8367-43EC-89F2-01276E546BBE}" destId="{B09B0907-4648-4BAE-BA57-9D3B7C69030A}" srcOrd="1" destOrd="0" presId="urn:microsoft.com/office/officeart/2005/8/layout/hList1"/>
    <dgm:cxn modelId="{47CCDB15-D3EA-4A59-8A02-1B22EEA55D0E}" type="presParOf" srcId="{04E498B0-1AF6-4A08-B8F4-36034F36DC0A}" destId="{4DD3985F-2A37-4F8C-9568-E1DEC255BFF0}" srcOrd="1" destOrd="0" presId="urn:microsoft.com/office/officeart/2005/8/layout/hList1"/>
    <dgm:cxn modelId="{C57A19C8-4742-415E-B966-D756487212C3}" type="presParOf" srcId="{04E498B0-1AF6-4A08-B8F4-36034F36DC0A}" destId="{01A3A200-E215-4502-829E-918F83A41C2E}" srcOrd="2" destOrd="0" presId="urn:microsoft.com/office/officeart/2005/8/layout/hList1"/>
    <dgm:cxn modelId="{49CE0016-789C-4E59-9390-2C7646973E60}" type="presParOf" srcId="{01A3A200-E215-4502-829E-918F83A41C2E}" destId="{E6A8567C-7F12-435E-B5F6-CC5C4622DA49}" srcOrd="0" destOrd="0" presId="urn:microsoft.com/office/officeart/2005/8/layout/hList1"/>
    <dgm:cxn modelId="{7B87A33D-5ABB-41FF-A16C-36F7DDF9A8A4}" type="presParOf" srcId="{01A3A200-E215-4502-829E-918F83A41C2E}" destId="{1A1A7FED-211E-4E42-9574-1EF38EE0C99D}" srcOrd="1" destOrd="0" presId="urn:microsoft.com/office/officeart/2005/8/layout/hList1"/>
    <dgm:cxn modelId="{4703653D-F7C1-49EC-A498-10E5EEECA043}" type="presParOf" srcId="{04E498B0-1AF6-4A08-B8F4-36034F36DC0A}" destId="{B3D6F3B5-37CD-49B2-8817-2C5B7DD9C4C2}" srcOrd="3" destOrd="0" presId="urn:microsoft.com/office/officeart/2005/8/layout/hList1"/>
    <dgm:cxn modelId="{EA9759F5-C47C-45C7-B7EB-DAD38F9CC809}" type="presParOf" srcId="{04E498B0-1AF6-4A08-B8F4-36034F36DC0A}" destId="{FA743F34-1B92-4642-A6EF-536B86B3A144}" srcOrd="4" destOrd="0" presId="urn:microsoft.com/office/officeart/2005/8/layout/hList1"/>
    <dgm:cxn modelId="{1808D0D0-B2D5-47A5-BA47-6487828EA3E3}" type="presParOf" srcId="{FA743F34-1B92-4642-A6EF-536B86B3A144}" destId="{22E06FD4-0454-456C-A9A3-4B761620759E}" srcOrd="0" destOrd="0" presId="urn:microsoft.com/office/officeart/2005/8/layout/hList1"/>
    <dgm:cxn modelId="{3517917A-C8D9-4E4D-899D-A4B1F59F92A9}" type="presParOf" srcId="{FA743F34-1B92-4642-A6EF-536B86B3A144}" destId="{3BB477EE-BD39-475D-B043-DE104F8F1C1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43B254-036A-42A9-A4AC-A0A663FA2FB5}" type="doc">
      <dgm:prSet loTypeId="urn:microsoft.com/office/officeart/2005/8/layout/radial4" loCatId="relationship" qsTypeId="urn:microsoft.com/office/officeart/2005/8/quickstyle/simple2" qsCatId="simple" csTypeId="urn:microsoft.com/office/officeart/2005/8/colors/colorful3" csCatId="colorful" phldr="1"/>
      <dgm:spPr/>
      <dgm:t>
        <a:bodyPr/>
        <a:lstStyle/>
        <a:p>
          <a:endParaRPr lang="zh-CN" altLang="en-US"/>
        </a:p>
      </dgm:t>
    </dgm:pt>
    <dgm:pt modelId="{CEACAC79-7557-48CE-8047-66987F7CD787}">
      <dgm:prSet phldrT="[文本]"/>
      <dgm:spPr/>
      <dgm:t>
        <a:bodyPr/>
        <a:lstStyle/>
        <a:p>
          <a:r>
            <a:rPr lang="zh-CN" altLang="en-US" dirty="0">
              <a:latin typeface="微软雅黑" panose="020B0503020204020204" pitchFamily="34" charset="-122"/>
              <a:ea typeface="微软雅黑" panose="020B0503020204020204" pitchFamily="34" charset="-122"/>
            </a:rPr>
            <a:t>监管法律法规</a:t>
          </a:r>
        </a:p>
      </dgm:t>
    </dgm:pt>
    <dgm:pt modelId="{A545DA81-0329-4306-9067-7756FC341F39}" type="parTrans" cxnId="{D01D5B64-C716-4EA9-ACD5-8B137B66D61D}">
      <dgm:prSet/>
      <dgm:spPr/>
      <dgm:t>
        <a:bodyPr/>
        <a:lstStyle/>
        <a:p>
          <a:endParaRPr lang="zh-CN" altLang="en-US">
            <a:latin typeface="微软雅黑" panose="020B0503020204020204" pitchFamily="34" charset="-122"/>
            <a:ea typeface="微软雅黑" panose="020B0503020204020204" pitchFamily="34" charset="-122"/>
          </a:endParaRPr>
        </a:p>
      </dgm:t>
    </dgm:pt>
    <dgm:pt modelId="{89FDD920-B31A-4395-A9A2-9D686D2DCD9B}" type="sibTrans" cxnId="{D01D5B64-C716-4EA9-ACD5-8B137B66D61D}">
      <dgm:prSet/>
      <dgm:spPr/>
      <dgm:t>
        <a:bodyPr/>
        <a:lstStyle/>
        <a:p>
          <a:endParaRPr lang="zh-CN" altLang="en-US">
            <a:latin typeface="微软雅黑" panose="020B0503020204020204" pitchFamily="34" charset="-122"/>
            <a:ea typeface="微软雅黑" panose="020B0503020204020204" pitchFamily="34" charset="-122"/>
          </a:endParaRPr>
        </a:p>
      </dgm:t>
    </dgm:pt>
    <dgm:pt modelId="{3EFBD2CA-92EC-4932-86A9-06876764C4E0}">
      <dgm:prSet phldrT="[文本]"/>
      <dgm:spPr/>
      <dgm:t>
        <a:bodyPr/>
        <a:lstStyle/>
        <a:p>
          <a:r>
            <a:rPr lang="zh-CN" altLang="en-US" dirty="0">
              <a:latin typeface="微软雅黑" panose="020B0503020204020204" pitchFamily="34" charset="-122"/>
              <a:ea typeface="微软雅黑" panose="020B0503020204020204" pitchFamily="34" charset="-122"/>
            </a:rPr>
            <a:t>地方立法</a:t>
          </a:r>
        </a:p>
      </dgm:t>
    </dgm:pt>
    <dgm:pt modelId="{5570FFED-851B-4746-A0BC-073DCC9B0CCF}" type="parTrans" cxnId="{3501D0E5-3631-4B37-BB4F-0E9B8BA5EB00}">
      <dgm:prSet/>
      <dgm:spPr/>
      <dgm:t>
        <a:bodyPr/>
        <a:lstStyle/>
        <a:p>
          <a:endParaRPr lang="zh-CN" altLang="en-US">
            <a:latin typeface="微软雅黑" panose="020B0503020204020204" pitchFamily="34" charset="-122"/>
            <a:ea typeface="微软雅黑" panose="020B0503020204020204" pitchFamily="34" charset="-122"/>
          </a:endParaRPr>
        </a:p>
      </dgm:t>
    </dgm:pt>
    <dgm:pt modelId="{C38D6F4D-AAEC-47BB-8052-8D6C7F3DA6B8}" type="sibTrans" cxnId="{3501D0E5-3631-4B37-BB4F-0E9B8BA5EB00}">
      <dgm:prSet/>
      <dgm:spPr/>
      <dgm:t>
        <a:bodyPr/>
        <a:lstStyle/>
        <a:p>
          <a:endParaRPr lang="zh-CN" altLang="en-US">
            <a:latin typeface="微软雅黑" panose="020B0503020204020204" pitchFamily="34" charset="-122"/>
            <a:ea typeface="微软雅黑" panose="020B0503020204020204" pitchFamily="34" charset="-122"/>
          </a:endParaRPr>
        </a:p>
      </dgm:t>
    </dgm:pt>
    <dgm:pt modelId="{A612E94C-3106-4FB2-BEDF-C863706C2499}">
      <dgm:prSet phldrT="[文本]"/>
      <dgm:spPr/>
      <dgm:t>
        <a:bodyPr/>
        <a:lstStyle/>
        <a:p>
          <a:r>
            <a:rPr lang="zh-CN" altLang="en-US" b="1" dirty="0">
              <a:solidFill>
                <a:schemeClr val="bg1"/>
              </a:solidFill>
              <a:latin typeface="微软雅黑" panose="020B0503020204020204" pitchFamily="34" charset="-122"/>
              <a:ea typeface="微软雅黑" panose="020B0503020204020204" pitchFamily="34" charset="-122"/>
            </a:rPr>
            <a:t>部门规章</a:t>
          </a:r>
        </a:p>
      </dgm:t>
    </dgm:pt>
    <dgm:pt modelId="{641E9558-947F-4D18-B2AB-60782DA56F8B}" type="parTrans" cxnId="{6E436633-EAEC-453F-893D-A1889D2A6F7B}">
      <dgm:prSet/>
      <dgm:spPr/>
      <dgm:t>
        <a:bodyPr/>
        <a:lstStyle/>
        <a:p>
          <a:endParaRPr lang="zh-CN" altLang="en-US">
            <a:latin typeface="微软雅黑" panose="020B0503020204020204" pitchFamily="34" charset="-122"/>
            <a:ea typeface="微软雅黑" panose="020B0503020204020204" pitchFamily="34" charset="-122"/>
          </a:endParaRPr>
        </a:p>
      </dgm:t>
    </dgm:pt>
    <dgm:pt modelId="{B814ECEB-5625-4432-9B54-5F959E7A2635}" type="sibTrans" cxnId="{6E436633-EAEC-453F-893D-A1889D2A6F7B}">
      <dgm:prSet/>
      <dgm:spPr/>
      <dgm:t>
        <a:bodyPr/>
        <a:lstStyle/>
        <a:p>
          <a:endParaRPr lang="zh-CN" altLang="en-US">
            <a:latin typeface="微软雅黑" panose="020B0503020204020204" pitchFamily="34" charset="-122"/>
            <a:ea typeface="微软雅黑" panose="020B0503020204020204" pitchFamily="34" charset="-122"/>
          </a:endParaRPr>
        </a:p>
      </dgm:t>
    </dgm:pt>
    <dgm:pt modelId="{3E750942-3489-49FC-8787-076FA122F263}">
      <dgm:prSet phldrT="[文本]"/>
      <dgm:spPr/>
      <dgm:t>
        <a:bodyPr/>
        <a:lstStyle/>
        <a:p>
          <a:r>
            <a:rPr lang="zh-CN" altLang="en-US" b="1" dirty="0">
              <a:solidFill>
                <a:schemeClr val="bg1"/>
              </a:solidFill>
              <a:latin typeface="微软雅黑" panose="020B0503020204020204" pitchFamily="34" charset="-122"/>
              <a:ea typeface="微软雅黑" panose="020B0503020204020204" pitchFamily="34" charset="-122"/>
            </a:rPr>
            <a:t>法律法规</a:t>
          </a:r>
        </a:p>
      </dgm:t>
    </dgm:pt>
    <dgm:pt modelId="{F73D48A7-5705-4E25-919B-0A26082A3416}" type="parTrans" cxnId="{334EFCE1-E868-4F15-B7AA-70E6F4F0B69F}">
      <dgm:prSet/>
      <dgm:spPr/>
      <dgm:t>
        <a:bodyPr/>
        <a:lstStyle/>
        <a:p>
          <a:endParaRPr lang="zh-CN" altLang="en-US">
            <a:latin typeface="微软雅黑" panose="020B0503020204020204" pitchFamily="34" charset="-122"/>
            <a:ea typeface="微软雅黑" panose="020B0503020204020204" pitchFamily="34" charset="-122"/>
          </a:endParaRPr>
        </a:p>
      </dgm:t>
    </dgm:pt>
    <dgm:pt modelId="{99E9418A-DB37-4E1F-99C3-0679847DD7B8}" type="sibTrans" cxnId="{334EFCE1-E868-4F15-B7AA-70E6F4F0B69F}">
      <dgm:prSet/>
      <dgm:spPr/>
      <dgm:t>
        <a:bodyPr/>
        <a:lstStyle/>
        <a:p>
          <a:endParaRPr lang="zh-CN" altLang="en-US">
            <a:latin typeface="微软雅黑" panose="020B0503020204020204" pitchFamily="34" charset="-122"/>
            <a:ea typeface="微软雅黑" panose="020B0503020204020204" pitchFamily="34" charset="-122"/>
          </a:endParaRPr>
        </a:p>
      </dgm:t>
    </dgm:pt>
    <dgm:pt modelId="{8890AC28-CDD4-4835-9ED3-4669D67F34AF}">
      <dgm:prSet phldrT="[文本]"/>
      <dgm:spPr/>
      <dgm:t>
        <a:bodyPr/>
        <a:lstStyle/>
        <a:p>
          <a:r>
            <a:rPr lang="zh-CN" altLang="en-US" b="1" dirty="0">
              <a:solidFill>
                <a:schemeClr val="bg1"/>
              </a:solidFill>
              <a:latin typeface="微软雅黑" panose="020B0503020204020204" pitchFamily="34" charset="-122"/>
              <a:ea typeface="微软雅黑" panose="020B0503020204020204" pitchFamily="34" charset="-122"/>
            </a:rPr>
            <a:t> 规范性文件、技术指南</a:t>
          </a:r>
        </a:p>
      </dgm:t>
    </dgm:pt>
    <dgm:pt modelId="{2E70031C-A767-4F6F-8021-5A968CB8E156}" type="parTrans" cxnId="{D5F4BC73-BA7B-43D1-B828-91FFADC09E85}">
      <dgm:prSet/>
      <dgm:spPr/>
      <dgm:t>
        <a:bodyPr/>
        <a:lstStyle/>
        <a:p>
          <a:endParaRPr lang="zh-CN" altLang="en-US"/>
        </a:p>
      </dgm:t>
    </dgm:pt>
    <dgm:pt modelId="{98E5BE86-CEB1-45D5-BBD2-F9443BAC8D4B}" type="sibTrans" cxnId="{D5F4BC73-BA7B-43D1-B828-91FFADC09E85}">
      <dgm:prSet/>
      <dgm:spPr/>
      <dgm:t>
        <a:bodyPr/>
        <a:lstStyle/>
        <a:p>
          <a:endParaRPr lang="zh-CN" altLang="en-US"/>
        </a:p>
      </dgm:t>
    </dgm:pt>
    <dgm:pt modelId="{CEE5CB55-8A83-458D-ACDE-5E4ED8C0003D}">
      <dgm:prSet/>
      <dgm:spPr/>
      <dgm:t>
        <a:bodyPr/>
        <a:lstStyle/>
        <a:p>
          <a:r>
            <a:rPr lang="zh-CN" altLang="en-US" dirty="0"/>
            <a:t>药品安全司法解释</a:t>
          </a:r>
        </a:p>
      </dgm:t>
    </dgm:pt>
    <dgm:pt modelId="{C698B91B-2C0B-4371-83A2-D7BB8C4FBA05}" type="parTrans" cxnId="{B9B71B2C-C5CB-449C-8043-30569ADBBD93}">
      <dgm:prSet/>
      <dgm:spPr/>
      <dgm:t>
        <a:bodyPr/>
        <a:lstStyle/>
        <a:p>
          <a:endParaRPr lang="zh-CN" altLang="en-US"/>
        </a:p>
      </dgm:t>
    </dgm:pt>
    <dgm:pt modelId="{53A7CF05-C6CD-4488-A42E-3BD8B24EEFBA}" type="sibTrans" cxnId="{B9B71B2C-C5CB-449C-8043-30569ADBBD93}">
      <dgm:prSet/>
      <dgm:spPr/>
      <dgm:t>
        <a:bodyPr/>
        <a:lstStyle/>
        <a:p>
          <a:endParaRPr lang="zh-CN" altLang="en-US"/>
        </a:p>
      </dgm:t>
    </dgm:pt>
    <dgm:pt modelId="{CB60CD6F-3DA5-498F-9886-E171EC2E80C9}" type="pres">
      <dgm:prSet presAssocID="{3B43B254-036A-42A9-A4AC-A0A663FA2FB5}" presName="cycle" presStyleCnt="0">
        <dgm:presLayoutVars>
          <dgm:chMax val="1"/>
          <dgm:dir/>
          <dgm:animLvl val="ctr"/>
          <dgm:resizeHandles val="exact"/>
        </dgm:presLayoutVars>
      </dgm:prSet>
      <dgm:spPr/>
      <dgm:t>
        <a:bodyPr/>
        <a:lstStyle/>
        <a:p>
          <a:endParaRPr lang="zh-CN" altLang="en-US"/>
        </a:p>
      </dgm:t>
    </dgm:pt>
    <dgm:pt modelId="{9A3F89F9-01D8-42B7-BF3E-4F741BB82EB6}" type="pres">
      <dgm:prSet presAssocID="{CEACAC79-7557-48CE-8047-66987F7CD787}" presName="centerShape" presStyleLbl="node0" presStyleIdx="0" presStyleCnt="1"/>
      <dgm:spPr/>
      <dgm:t>
        <a:bodyPr/>
        <a:lstStyle/>
        <a:p>
          <a:endParaRPr lang="zh-CN" altLang="en-US"/>
        </a:p>
      </dgm:t>
    </dgm:pt>
    <dgm:pt modelId="{8812D135-846E-4CE1-B085-224F786FD78A}" type="pres">
      <dgm:prSet presAssocID="{5570FFED-851B-4746-A0BC-073DCC9B0CCF}" presName="parTrans" presStyleLbl="bgSibTrans2D1" presStyleIdx="0" presStyleCnt="5"/>
      <dgm:spPr/>
      <dgm:t>
        <a:bodyPr/>
        <a:lstStyle/>
        <a:p>
          <a:endParaRPr lang="zh-CN" altLang="en-US"/>
        </a:p>
      </dgm:t>
    </dgm:pt>
    <dgm:pt modelId="{7E8BC1DA-46FC-4B89-8391-70DFE4963454}" type="pres">
      <dgm:prSet presAssocID="{3EFBD2CA-92EC-4932-86A9-06876764C4E0}" presName="node" presStyleLbl="node1" presStyleIdx="0" presStyleCnt="5">
        <dgm:presLayoutVars>
          <dgm:bulletEnabled val="1"/>
        </dgm:presLayoutVars>
      </dgm:prSet>
      <dgm:spPr/>
      <dgm:t>
        <a:bodyPr/>
        <a:lstStyle/>
        <a:p>
          <a:endParaRPr lang="zh-CN" altLang="en-US"/>
        </a:p>
      </dgm:t>
    </dgm:pt>
    <dgm:pt modelId="{1301E1C1-790A-46F2-A0A5-E5F6B4ECCEF3}" type="pres">
      <dgm:prSet presAssocID="{641E9558-947F-4D18-B2AB-60782DA56F8B}" presName="parTrans" presStyleLbl="bgSibTrans2D1" presStyleIdx="1" presStyleCnt="5"/>
      <dgm:spPr/>
      <dgm:t>
        <a:bodyPr/>
        <a:lstStyle/>
        <a:p>
          <a:endParaRPr lang="zh-CN" altLang="en-US"/>
        </a:p>
      </dgm:t>
    </dgm:pt>
    <dgm:pt modelId="{D5357F78-2935-4F87-AB5A-855189A50569}" type="pres">
      <dgm:prSet presAssocID="{A612E94C-3106-4FB2-BEDF-C863706C2499}" presName="node" presStyleLbl="node1" presStyleIdx="1" presStyleCnt="5">
        <dgm:presLayoutVars>
          <dgm:bulletEnabled val="1"/>
        </dgm:presLayoutVars>
      </dgm:prSet>
      <dgm:spPr/>
      <dgm:t>
        <a:bodyPr/>
        <a:lstStyle/>
        <a:p>
          <a:endParaRPr lang="zh-CN" altLang="en-US"/>
        </a:p>
      </dgm:t>
    </dgm:pt>
    <dgm:pt modelId="{6A0E0C05-EA38-4706-B86A-A942CD791C05}" type="pres">
      <dgm:prSet presAssocID="{F73D48A7-5705-4E25-919B-0A26082A3416}" presName="parTrans" presStyleLbl="bgSibTrans2D1" presStyleIdx="2" presStyleCnt="5"/>
      <dgm:spPr/>
      <dgm:t>
        <a:bodyPr/>
        <a:lstStyle/>
        <a:p>
          <a:endParaRPr lang="zh-CN" altLang="en-US"/>
        </a:p>
      </dgm:t>
    </dgm:pt>
    <dgm:pt modelId="{A99628C3-0F1E-4C89-A1B5-6606650AC8C7}" type="pres">
      <dgm:prSet presAssocID="{3E750942-3489-49FC-8787-076FA122F263}" presName="node" presStyleLbl="node1" presStyleIdx="2" presStyleCnt="5">
        <dgm:presLayoutVars>
          <dgm:bulletEnabled val="1"/>
        </dgm:presLayoutVars>
      </dgm:prSet>
      <dgm:spPr/>
      <dgm:t>
        <a:bodyPr/>
        <a:lstStyle/>
        <a:p>
          <a:endParaRPr lang="zh-CN" altLang="en-US"/>
        </a:p>
      </dgm:t>
    </dgm:pt>
    <dgm:pt modelId="{2E4FD560-BA21-474C-A1B6-18778A470D85}" type="pres">
      <dgm:prSet presAssocID="{2E70031C-A767-4F6F-8021-5A968CB8E156}" presName="parTrans" presStyleLbl="bgSibTrans2D1" presStyleIdx="3" presStyleCnt="5"/>
      <dgm:spPr/>
      <dgm:t>
        <a:bodyPr/>
        <a:lstStyle/>
        <a:p>
          <a:endParaRPr lang="zh-CN" altLang="en-US"/>
        </a:p>
      </dgm:t>
    </dgm:pt>
    <dgm:pt modelId="{F2E7EA83-9F18-45AE-ADED-5D756923440E}" type="pres">
      <dgm:prSet presAssocID="{8890AC28-CDD4-4835-9ED3-4669D67F34AF}" presName="node" presStyleLbl="node1" presStyleIdx="3" presStyleCnt="5">
        <dgm:presLayoutVars>
          <dgm:bulletEnabled val="1"/>
        </dgm:presLayoutVars>
      </dgm:prSet>
      <dgm:spPr/>
      <dgm:t>
        <a:bodyPr/>
        <a:lstStyle/>
        <a:p>
          <a:endParaRPr lang="zh-CN" altLang="en-US"/>
        </a:p>
      </dgm:t>
    </dgm:pt>
    <dgm:pt modelId="{04E7C541-6D73-421A-80A6-94EA917F564B}" type="pres">
      <dgm:prSet presAssocID="{C698B91B-2C0B-4371-83A2-D7BB8C4FBA05}" presName="parTrans" presStyleLbl="bgSibTrans2D1" presStyleIdx="4" presStyleCnt="5"/>
      <dgm:spPr/>
      <dgm:t>
        <a:bodyPr/>
        <a:lstStyle/>
        <a:p>
          <a:endParaRPr lang="zh-CN" altLang="en-US"/>
        </a:p>
      </dgm:t>
    </dgm:pt>
    <dgm:pt modelId="{07974458-C0D7-4FFC-BF4C-8436A2EF343E}" type="pres">
      <dgm:prSet presAssocID="{CEE5CB55-8A83-458D-ACDE-5E4ED8C0003D}" presName="node" presStyleLbl="node1" presStyleIdx="4" presStyleCnt="5">
        <dgm:presLayoutVars>
          <dgm:bulletEnabled val="1"/>
        </dgm:presLayoutVars>
      </dgm:prSet>
      <dgm:spPr/>
      <dgm:t>
        <a:bodyPr/>
        <a:lstStyle/>
        <a:p>
          <a:endParaRPr lang="zh-CN" altLang="en-US"/>
        </a:p>
      </dgm:t>
    </dgm:pt>
  </dgm:ptLst>
  <dgm:cxnLst>
    <dgm:cxn modelId="{6E436633-EAEC-453F-893D-A1889D2A6F7B}" srcId="{CEACAC79-7557-48CE-8047-66987F7CD787}" destId="{A612E94C-3106-4FB2-BEDF-C863706C2499}" srcOrd="1" destOrd="0" parTransId="{641E9558-947F-4D18-B2AB-60782DA56F8B}" sibTransId="{B814ECEB-5625-4432-9B54-5F959E7A2635}"/>
    <dgm:cxn modelId="{C51FE682-8C15-4B5D-A882-27E070473A48}" type="presOf" srcId="{2E70031C-A767-4F6F-8021-5A968CB8E156}" destId="{2E4FD560-BA21-474C-A1B6-18778A470D85}" srcOrd="0" destOrd="0" presId="urn:microsoft.com/office/officeart/2005/8/layout/radial4"/>
    <dgm:cxn modelId="{638F0118-B06F-48F9-9DC5-0B2CEE934942}" type="presOf" srcId="{CEE5CB55-8A83-458D-ACDE-5E4ED8C0003D}" destId="{07974458-C0D7-4FFC-BF4C-8436A2EF343E}" srcOrd="0" destOrd="0" presId="urn:microsoft.com/office/officeart/2005/8/layout/radial4"/>
    <dgm:cxn modelId="{5EFDAC22-0A92-4EA0-BB99-B1AA5F5094EE}" type="presOf" srcId="{3EFBD2CA-92EC-4932-86A9-06876764C4E0}" destId="{7E8BC1DA-46FC-4B89-8391-70DFE4963454}" srcOrd="0" destOrd="0" presId="urn:microsoft.com/office/officeart/2005/8/layout/radial4"/>
    <dgm:cxn modelId="{334EFCE1-E868-4F15-B7AA-70E6F4F0B69F}" srcId="{CEACAC79-7557-48CE-8047-66987F7CD787}" destId="{3E750942-3489-49FC-8787-076FA122F263}" srcOrd="2" destOrd="0" parTransId="{F73D48A7-5705-4E25-919B-0A26082A3416}" sibTransId="{99E9418A-DB37-4E1F-99C3-0679847DD7B8}"/>
    <dgm:cxn modelId="{F4C26DEC-9FAA-47D5-976C-B352DF677E14}" type="presOf" srcId="{C698B91B-2C0B-4371-83A2-D7BB8C4FBA05}" destId="{04E7C541-6D73-421A-80A6-94EA917F564B}" srcOrd="0" destOrd="0" presId="urn:microsoft.com/office/officeart/2005/8/layout/radial4"/>
    <dgm:cxn modelId="{B9B71B2C-C5CB-449C-8043-30569ADBBD93}" srcId="{CEACAC79-7557-48CE-8047-66987F7CD787}" destId="{CEE5CB55-8A83-458D-ACDE-5E4ED8C0003D}" srcOrd="4" destOrd="0" parTransId="{C698B91B-2C0B-4371-83A2-D7BB8C4FBA05}" sibTransId="{53A7CF05-C6CD-4488-A42E-3BD8B24EEFBA}"/>
    <dgm:cxn modelId="{F68D60CD-3340-423E-AFB3-A0279EFCA08C}" type="presOf" srcId="{A612E94C-3106-4FB2-BEDF-C863706C2499}" destId="{D5357F78-2935-4F87-AB5A-855189A50569}" srcOrd="0" destOrd="0" presId="urn:microsoft.com/office/officeart/2005/8/layout/radial4"/>
    <dgm:cxn modelId="{D5F4BC73-BA7B-43D1-B828-91FFADC09E85}" srcId="{CEACAC79-7557-48CE-8047-66987F7CD787}" destId="{8890AC28-CDD4-4835-9ED3-4669D67F34AF}" srcOrd="3" destOrd="0" parTransId="{2E70031C-A767-4F6F-8021-5A968CB8E156}" sibTransId="{98E5BE86-CEB1-45D5-BBD2-F9443BAC8D4B}"/>
    <dgm:cxn modelId="{EE61C4A4-E722-4730-8DE8-06BB904FA1B1}" type="presOf" srcId="{3B43B254-036A-42A9-A4AC-A0A663FA2FB5}" destId="{CB60CD6F-3DA5-498F-9886-E171EC2E80C9}" srcOrd="0" destOrd="0" presId="urn:microsoft.com/office/officeart/2005/8/layout/radial4"/>
    <dgm:cxn modelId="{B1DEC330-3AEB-4D70-B9D3-64BB02E5D296}" type="presOf" srcId="{3E750942-3489-49FC-8787-076FA122F263}" destId="{A99628C3-0F1E-4C89-A1B5-6606650AC8C7}" srcOrd="0" destOrd="0" presId="urn:microsoft.com/office/officeart/2005/8/layout/radial4"/>
    <dgm:cxn modelId="{8A404EA3-A5B0-4A64-923B-B50C00A8CB06}" type="presOf" srcId="{CEACAC79-7557-48CE-8047-66987F7CD787}" destId="{9A3F89F9-01D8-42B7-BF3E-4F741BB82EB6}" srcOrd="0" destOrd="0" presId="urn:microsoft.com/office/officeart/2005/8/layout/radial4"/>
    <dgm:cxn modelId="{A78026B3-0625-4BBF-9802-00647A1C95D2}" type="presOf" srcId="{5570FFED-851B-4746-A0BC-073DCC9B0CCF}" destId="{8812D135-846E-4CE1-B085-224F786FD78A}" srcOrd="0" destOrd="0" presId="urn:microsoft.com/office/officeart/2005/8/layout/radial4"/>
    <dgm:cxn modelId="{3501D0E5-3631-4B37-BB4F-0E9B8BA5EB00}" srcId="{CEACAC79-7557-48CE-8047-66987F7CD787}" destId="{3EFBD2CA-92EC-4932-86A9-06876764C4E0}" srcOrd="0" destOrd="0" parTransId="{5570FFED-851B-4746-A0BC-073DCC9B0CCF}" sibTransId="{C38D6F4D-AAEC-47BB-8052-8D6C7F3DA6B8}"/>
    <dgm:cxn modelId="{98F6B992-0D83-4FA3-A516-2B64F7412223}" type="presOf" srcId="{641E9558-947F-4D18-B2AB-60782DA56F8B}" destId="{1301E1C1-790A-46F2-A0A5-E5F6B4ECCEF3}" srcOrd="0" destOrd="0" presId="urn:microsoft.com/office/officeart/2005/8/layout/radial4"/>
    <dgm:cxn modelId="{456FEC08-4FF4-4C57-9FC5-70AEF162FDFD}" type="presOf" srcId="{F73D48A7-5705-4E25-919B-0A26082A3416}" destId="{6A0E0C05-EA38-4706-B86A-A942CD791C05}" srcOrd="0" destOrd="0" presId="urn:microsoft.com/office/officeart/2005/8/layout/radial4"/>
    <dgm:cxn modelId="{D01D5B64-C716-4EA9-ACD5-8B137B66D61D}" srcId="{3B43B254-036A-42A9-A4AC-A0A663FA2FB5}" destId="{CEACAC79-7557-48CE-8047-66987F7CD787}" srcOrd="0" destOrd="0" parTransId="{A545DA81-0329-4306-9067-7756FC341F39}" sibTransId="{89FDD920-B31A-4395-A9A2-9D686D2DCD9B}"/>
    <dgm:cxn modelId="{0CD60D05-4CE2-49D2-9366-E0F658E423C3}" type="presOf" srcId="{8890AC28-CDD4-4835-9ED3-4669D67F34AF}" destId="{F2E7EA83-9F18-45AE-ADED-5D756923440E}" srcOrd="0" destOrd="0" presId="urn:microsoft.com/office/officeart/2005/8/layout/radial4"/>
    <dgm:cxn modelId="{26165925-9483-4AE5-B16D-2206750E50BB}" type="presParOf" srcId="{CB60CD6F-3DA5-498F-9886-E171EC2E80C9}" destId="{9A3F89F9-01D8-42B7-BF3E-4F741BB82EB6}" srcOrd="0" destOrd="0" presId="urn:microsoft.com/office/officeart/2005/8/layout/radial4"/>
    <dgm:cxn modelId="{5466FE40-32BE-4814-809F-7B4F6109A135}" type="presParOf" srcId="{CB60CD6F-3DA5-498F-9886-E171EC2E80C9}" destId="{8812D135-846E-4CE1-B085-224F786FD78A}" srcOrd="1" destOrd="0" presId="urn:microsoft.com/office/officeart/2005/8/layout/radial4"/>
    <dgm:cxn modelId="{93B4F51D-7C70-48F3-8A51-4760090DE074}" type="presParOf" srcId="{CB60CD6F-3DA5-498F-9886-E171EC2E80C9}" destId="{7E8BC1DA-46FC-4B89-8391-70DFE4963454}" srcOrd="2" destOrd="0" presId="urn:microsoft.com/office/officeart/2005/8/layout/radial4"/>
    <dgm:cxn modelId="{A0AC8285-C3CB-4744-8087-7D6080B8FF43}" type="presParOf" srcId="{CB60CD6F-3DA5-498F-9886-E171EC2E80C9}" destId="{1301E1C1-790A-46F2-A0A5-E5F6B4ECCEF3}" srcOrd="3" destOrd="0" presId="urn:microsoft.com/office/officeart/2005/8/layout/radial4"/>
    <dgm:cxn modelId="{37B64E85-DD94-4674-8758-74428D1E5079}" type="presParOf" srcId="{CB60CD6F-3DA5-498F-9886-E171EC2E80C9}" destId="{D5357F78-2935-4F87-AB5A-855189A50569}" srcOrd="4" destOrd="0" presId="urn:microsoft.com/office/officeart/2005/8/layout/radial4"/>
    <dgm:cxn modelId="{2B47A21F-E548-466A-9790-C6009F7DE61D}" type="presParOf" srcId="{CB60CD6F-3DA5-498F-9886-E171EC2E80C9}" destId="{6A0E0C05-EA38-4706-B86A-A942CD791C05}" srcOrd="5" destOrd="0" presId="urn:microsoft.com/office/officeart/2005/8/layout/radial4"/>
    <dgm:cxn modelId="{B4F8B59C-34B4-42D5-BAFB-EEFA3159D1D7}" type="presParOf" srcId="{CB60CD6F-3DA5-498F-9886-E171EC2E80C9}" destId="{A99628C3-0F1E-4C89-A1B5-6606650AC8C7}" srcOrd="6" destOrd="0" presId="urn:microsoft.com/office/officeart/2005/8/layout/radial4"/>
    <dgm:cxn modelId="{93759FC8-DCFB-4D29-9702-AEDD851AB5CC}" type="presParOf" srcId="{CB60CD6F-3DA5-498F-9886-E171EC2E80C9}" destId="{2E4FD560-BA21-474C-A1B6-18778A470D85}" srcOrd="7" destOrd="0" presId="urn:microsoft.com/office/officeart/2005/8/layout/radial4"/>
    <dgm:cxn modelId="{6BF0C716-3A42-4EF3-B62F-EEBF1BAD7260}" type="presParOf" srcId="{CB60CD6F-3DA5-498F-9886-E171EC2E80C9}" destId="{F2E7EA83-9F18-45AE-ADED-5D756923440E}" srcOrd="8" destOrd="0" presId="urn:microsoft.com/office/officeart/2005/8/layout/radial4"/>
    <dgm:cxn modelId="{4C6D14AE-CCBD-4CE2-8F73-0B78D33F574E}" type="presParOf" srcId="{CB60CD6F-3DA5-498F-9886-E171EC2E80C9}" destId="{04E7C541-6D73-421A-80A6-94EA917F564B}" srcOrd="9" destOrd="0" presId="urn:microsoft.com/office/officeart/2005/8/layout/radial4"/>
    <dgm:cxn modelId="{F6D6D0E5-F24F-4B64-A11F-AF2AC45A679A}" type="presParOf" srcId="{CB60CD6F-3DA5-498F-9886-E171EC2E80C9}" destId="{07974458-C0D7-4FFC-BF4C-8436A2EF343E}"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674322-30E1-4221-9F52-43EDB6461F09}"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zh-CN" altLang="en-US"/>
        </a:p>
      </dgm:t>
    </dgm:pt>
    <dgm:pt modelId="{7B6EBD78-D012-4D0E-AF18-1EE4FE3348CE}">
      <dgm:prSet phldrT="[文本]" custT="1"/>
      <dgm:spPr/>
      <dgm:t>
        <a:bodyPr/>
        <a:lstStyle/>
        <a:p>
          <a:r>
            <a:rPr lang="en-US" altLang="zh-CN" sz="1800" dirty="0"/>
            <a:t>1999.8.1</a:t>
          </a:r>
          <a:r>
            <a:rPr lang="zh-CN" altLang="en-US" sz="1800" dirty="0"/>
            <a:t>实施</a:t>
          </a:r>
          <a:endParaRPr lang="en-US" altLang="zh-CN" sz="1800" dirty="0"/>
        </a:p>
        <a:p>
          <a:r>
            <a:rPr lang="en-US" altLang="zh-CN" sz="1800" noProof="0" dirty="0"/>
            <a:t>98</a:t>
          </a:r>
          <a:r>
            <a:rPr lang="zh-CN" altLang="en-US" sz="1800" noProof="0" dirty="0"/>
            <a:t>版</a:t>
          </a:r>
          <a:r>
            <a:rPr lang="en-US" altLang="zh-CN" sz="1800" noProof="0" dirty="0"/>
            <a:t>GMP</a:t>
          </a:r>
          <a:endParaRPr lang="zh-CN" altLang="en-US" sz="1800" dirty="0"/>
        </a:p>
        <a:p>
          <a:r>
            <a:rPr lang="en-US" altLang="zh-CN" sz="1800" dirty="0"/>
            <a:t>7</a:t>
          </a:r>
          <a:r>
            <a:rPr lang="zh-CN" altLang="en-US" sz="1800" noProof="0" dirty="0"/>
            <a:t>个附录</a:t>
          </a:r>
          <a:endParaRPr lang="en-US" altLang="zh-CN" sz="1800" dirty="0"/>
        </a:p>
        <a:p>
          <a:endParaRPr lang="zh-CN" altLang="en-US" sz="1200" dirty="0"/>
        </a:p>
      </dgm:t>
    </dgm:pt>
    <dgm:pt modelId="{CA166D04-F022-48E0-9501-87EE5E6B45E5}" type="parTrans" cxnId="{FC33B611-75A0-4213-AEDB-DA50C6389C78}">
      <dgm:prSet/>
      <dgm:spPr/>
      <dgm:t>
        <a:bodyPr/>
        <a:lstStyle/>
        <a:p>
          <a:endParaRPr lang="zh-CN" altLang="en-US" sz="2000"/>
        </a:p>
      </dgm:t>
    </dgm:pt>
    <dgm:pt modelId="{CF2E50DF-BCE8-452F-BDFD-541384C9E11D}" type="sibTrans" cxnId="{FC33B611-75A0-4213-AEDB-DA50C6389C78}">
      <dgm:prSet/>
      <dgm:spPr/>
      <dgm:t>
        <a:bodyPr/>
        <a:lstStyle/>
        <a:p>
          <a:endParaRPr lang="zh-CN" altLang="en-US" sz="2000"/>
        </a:p>
      </dgm:t>
    </dgm:pt>
    <dgm:pt modelId="{8B0C0CAA-9EFD-4FD8-A1DE-0B78D2F4F1BE}">
      <dgm:prSet phldrT="[文本]" custT="1"/>
      <dgm:spPr/>
      <dgm:t>
        <a:bodyPr/>
        <a:lstStyle/>
        <a:p>
          <a:r>
            <a:rPr lang="en-US" altLang="zh-CN" sz="1800" noProof="0" dirty="0"/>
            <a:t>2011.3.1</a:t>
          </a:r>
          <a:r>
            <a:rPr lang="zh-CN" altLang="en-US" sz="1800" noProof="0" dirty="0"/>
            <a:t>实施</a:t>
          </a:r>
          <a:endParaRPr lang="en-US" altLang="zh-CN" sz="1800" noProof="0" dirty="0"/>
        </a:p>
        <a:p>
          <a:r>
            <a:rPr lang="en-US" altLang="zh-CN" sz="1800" noProof="0" dirty="0"/>
            <a:t>2010</a:t>
          </a:r>
          <a:r>
            <a:rPr lang="zh-CN" altLang="en-US" sz="1800" noProof="0" dirty="0"/>
            <a:t>版</a:t>
          </a:r>
          <a:r>
            <a:rPr lang="en-US" altLang="zh-CN" sz="1800" noProof="0" dirty="0"/>
            <a:t>GMP</a:t>
          </a:r>
          <a:endParaRPr lang="zh-CN" altLang="en-US" sz="1800" dirty="0"/>
        </a:p>
        <a:p>
          <a:r>
            <a:rPr lang="en-US" altLang="zh-CN" sz="1800" noProof="0" dirty="0"/>
            <a:t>5</a:t>
          </a:r>
          <a:r>
            <a:rPr lang="zh-CN" altLang="en-US" sz="1800" noProof="0" dirty="0"/>
            <a:t>个附录</a:t>
          </a:r>
          <a:endParaRPr lang="zh-CN" altLang="en-US" sz="1800" dirty="0"/>
        </a:p>
      </dgm:t>
    </dgm:pt>
    <dgm:pt modelId="{AE43F3C3-66BA-4536-B58E-E84C0E2653D0}" type="parTrans" cxnId="{ED351717-05B7-48B4-8F99-EE2DE86926AE}">
      <dgm:prSet/>
      <dgm:spPr/>
      <dgm:t>
        <a:bodyPr/>
        <a:lstStyle/>
        <a:p>
          <a:endParaRPr lang="zh-CN" altLang="en-US" sz="2000"/>
        </a:p>
      </dgm:t>
    </dgm:pt>
    <dgm:pt modelId="{2A0F2061-C469-44BB-8FF7-DD08409D493E}" type="sibTrans" cxnId="{ED351717-05B7-48B4-8F99-EE2DE86926AE}">
      <dgm:prSet/>
      <dgm:spPr/>
      <dgm:t>
        <a:bodyPr/>
        <a:lstStyle/>
        <a:p>
          <a:endParaRPr lang="zh-CN" altLang="en-US" sz="2000"/>
        </a:p>
      </dgm:t>
    </dgm:pt>
    <dgm:pt modelId="{A262D7FC-3688-4556-888E-DA739BF3D351}">
      <dgm:prSet phldrT="[文本]" custT="1"/>
      <dgm:spPr/>
      <dgm:t>
        <a:bodyPr/>
        <a:lstStyle/>
        <a:p>
          <a:r>
            <a:rPr lang="en-US" altLang="zh-CN" sz="1800" dirty="0"/>
            <a:t>2012.12.6</a:t>
          </a:r>
          <a:r>
            <a:rPr lang="zh-CN" altLang="en-US" sz="1800" dirty="0"/>
            <a:t>发布</a:t>
          </a:r>
          <a:endParaRPr lang="en-US" altLang="zh-CN" sz="1800" dirty="0"/>
        </a:p>
        <a:p>
          <a:r>
            <a:rPr lang="zh-CN" altLang="en-US" sz="1800" dirty="0"/>
            <a:t>放射性药品附录</a:t>
          </a:r>
        </a:p>
      </dgm:t>
    </dgm:pt>
    <dgm:pt modelId="{21FBD16A-79F0-4EE4-B55E-F6E473F5DC8E}" type="parTrans" cxnId="{2F260A04-68FD-47EA-80DD-1A6258392DBB}">
      <dgm:prSet/>
      <dgm:spPr/>
      <dgm:t>
        <a:bodyPr/>
        <a:lstStyle/>
        <a:p>
          <a:endParaRPr lang="zh-CN" altLang="en-US" sz="2000"/>
        </a:p>
      </dgm:t>
    </dgm:pt>
    <dgm:pt modelId="{52412754-6097-4227-96AE-39BD252DDDE5}" type="sibTrans" cxnId="{2F260A04-68FD-47EA-80DD-1A6258392DBB}">
      <dgm:prSet/>
      <dgm:spPr/>
      <dgm:t>
        <a:bodyPr/>
        <a:lstStyle/>
        <a:p>
          <a:endParaRPr lang="zh-CN" altLang="en-US" sz="2000"/>
        </a:p>
      </dgm:t>
    </dgm:pt>
    <dgm:pt modelId="{8BFE02FB-6D35-4BAB-A125-553B1AF6BFE8}">
      <dgm:prSet phldrT="[文本]" custT="1"/>
      <dgm:spPr/>
      <dgm:t>
        <a:bodyPr/>
        <a:lstStyle/>
        <a:p>
          <a:r>
            <a:rPr lang="en-US" altLang="zh-CN" sz="1800" noProof="0" dirty="0"/>
            <a:t>2014.6.27</a:t>
          </a:r>
          <a:r>
            <a:rPr lang="zh-CN" altLang="en-US" sz="1800" noProof="0" dirty="0"/>
            <a:t>发布</a:t>
          </a:r>
          <a:endParaRPr lang="en-US" altLang="zh-CN" sz="1800" noProof="0" dirty="0"/>
        </a:p>
        <a:p>
          <a:r>
            <a:rPr lang="zh-CN" altLang="en-US" sz="1800" dirty="0"/>
            <a:t>中药饮片、医用氧、取样附录</a:t>
          </a:r>
          <a:r>
            <a:rPr lang="en-US" altLang="zh-CN" sz="1800" dirty="0"/>
            <a:t>3</a:t>
          </a:r>
          <a:r>
            <a:rPr lang="zh-CN" altLang="en-US" sz="1800" dirty="0"/>
            <a:t>个</a:t>
          </a:r>
          <a:r>
            <a:rPr lang="zh-CN" altLang="en-US" sz="1800" noProof="0" dirty="0"/>
            <a:t>附录</a:t>
          </a:r>
          <a:endParaRPr lang="zh-CN" altLang="en-US" sz="1800" dirty="0"/>
        </a:p>
      </dgm:t>
    </dgm:pt>
    <dgm:pt modelId="{5D5BAD7B-8CE3-4B87-9A4B-6E97E645588B}" type="parTrans" cxnId="{CC5DB935-0860-46F5-BDE3-15597A106E26}">
      <dgm:prSet/>
      <dgm:spPr/>
      <dgm:t>
        <a:bodyPr/>
        <a:lstStyle/>
        <a:p>
          <a:endParaRPr lang="zh-CN" altLang="en-US" sz="2000"/>
        </a:p>
      </dgm:t>
    </dgm:pt>
    <dgm:pt modelId="{134369AD-3A33-4FBB-8400-9E6C5769141B}" type="sibTrans" cxnId="{CC5DB935-0860-46F5-BDE3-15597A106E26}">
      <dgm:prSet/>
      <dgm:spPr/>
      <dgm:t>
        <a:bodyPr/>
        <a:lstStyle/>
        <a:p>
          <a:endParaRPr lang="zh-CN" altLang="en-US" sz="2000"/>
        </a:p>
      </dgm:t>
    </dgm:pt>
    <dgm:pt modelId="{7221CBD8-BDC6-4030-8932-68F040EFE629}">
      <dgm:prSet phldrT="[文本]" custT="1"/>
      <dgm:spPr/>
      <dgm:t>
        <a:bodyPr/>
        <a:lstStyle/>
        <a:p>
          <a:r>
            <a:rPr lang="en-US" altLang="zh-CN" sz="1800" noProof="0" dirty="0"/>
            <a:t>2015.5.26</a:t>
          </a:r>
          <a:r>
            <a:rPr lang="zh-CN" altLang="en-US" sz="1800" noProof="0" dirty="0"/>
            <a:t>发布</a:t>
          </a:r>
          <a:endParaRPr lang="en-US" altLang="zh-CN" sz="1800" noProof="0" dirty="0"/>
        </a:p>
        <a:p>
          <a:r>
            <a:rPr lang="zh-CN" altLang="en-US" sz="1800" dirty="0"/>
            <a:t>计算机化系统和确认与验证</a:t>
          </a:r>
          <a:r>
            <a:rPr lang="en-US" altLang="zh-CN" sz="1800" dirty="0"/>
            <a:t>2</a:t>
          </a:r>
          <a:r>
            <a:rPr lang="zh-CN" altLang="en-US" sz="1800" dirty="0"/>
            <a:t>个附录</a:t>
          </a:r>
        </a:p>
      </dgm:t>
    </dgm:pt>
    <dgm:pt modelId="{79AD9F52-ED3B-4DB1-A40E-3265645105C9}" type="parTrans" cxnId="{FCA9344C-EFCD-4FB2-A38F-F78CED46BBC2}">
      <dgm:prSet/>
      <dgm:spPr/>
      <dgm:t>
        <a:bodyPr/>
        <a:lstStyle/>
        <a:p>
          <a:endParaRPr lang="zh-CN" altLang="en-US" sz="2000"/>
        </a:p>
      </dgm:t>
    </dgm:pt>
    <dgm:pt modelId="{13D858C4-5DA5-472E-B1F6-BEFC221CE736}" type="sibTrans" cxnId="{FCA9344C-EFCD-4FB2-A38F-F78CED46BBC2}">
      <dgm:prSet/>
      <dgm:spPr/>
      <dgm:t>
        <a:bodyPr/>
        <a:lstStyle/>
        <a:p>
          <a:endParaRPr lang="zh-CN" altLang="en-US" sz="2000"/>
        </a:p>
      </dgm:t>
    </dgm:pt>
    <dgm:pt modelId="{9A35ECE5-5FCB-4813-AD9B-24610412CD45}">
      <dgm:prSet phldrT="[文本]" custT="1"/>
      <dgm:spPr/>
      <dgm:t>
        <a:bodyPr/>
        <a:lstStyle/>
        <a:p>
          <a:r>
            <a:rPr lang="en-US" altLang="zh-CN" sz="1800" noProof="0" dirty="0"/>
            <a:t>2017.3.16</a:t>
          </a:r>
          <a:r>
            <a:rPr lang="zh-CN" altLang="en-US" sz="1800" noProof="0" dirty="0"/>
            <a:t>发布</a:t>
          </a:r>
          <a:endParaRPr lang="en-US" altLang="zh-CN" sz="1800" noProof="0" dirty="0"/>
        </a:p>
        <a:p>
          <a:r>
            <a:rPr lang="zh-CN" altLang="en-US" sz="1800" dirty="0"/>
            <a:t>生化药品附录</a:t>
          </a:r>
        </a:p>
      </dgm:t>
    </dgm:pt>
    <dgm:pt modelId="{19EEE3DC-C329-4EE3-9572-B54BD37C3E2A}" type="parTrans" cxnId="{AB176915-7E41-43C4-B8F0-B4689D310877}">
      <dgm:prSet/>
      <dgm:spPr/>
      <dgm:t>
        <a:bodyPr/>
        <a:lstStyle/>
        <a:p>
          <a:endParaRPr lang="zh-CN" altLang="en-US" sz="2000"/>
        </a:p>
      </dgm:t>
    </dgm:pt>
    <dgm:pt modelId="{392213A0-25DC-48A1-8D2B-1FD1B6B13AD1}" type="sibTrans" cxnId="{AB176915-7E41-43C4-B8F0-B4689D310877}">
      <dgm:prSet/>
      <dgm:spPr/>
      <dgm:t>
        <a:bodyPr/>
        <a:lstStyle/>
        <a:p>
          <a:endParaRPr lang="zh-CN" altLang="en-US" sz="2000"/>
        </a:p>
      </dgm:t>
    </dgm:pt>
    <dgm:pt modelId="{09EA80EC-E9B7-42C8-AE30-4EDD6DF88841}" type="pres">
      <dgm:prSet presAssocID="{17674322-30E1-4221-9F52-43EDB6461F09}" presName="rootnode" presStyleCnt="0">
        <dgm:presLayoutVars>
          <dgm:chMax/>
          <dgm:chPref/>
          <dgm:dir/>
          <dgm:animLvl val="lvl"/>
        </dgm:presLayoutVars>
      </dgm:prSet>
      <dgm:spPr/>
      <dgm:t>
        <a:bodyPr/>
        <a:lstStyle/>
        <a:p>
          <a:endParaRPr lang="zh-CN" altLang="en-US"/>
        </a:p>
      </dgm:t>
    </dgm:pt>
    <dgm:pt modelId="{EE43C581-65FB-440A-8D1B-E048A1B5F7E4}" type="pres">
      <dgm:prSet presAssocID="{7B6EBD78-D012-4D0E-AF18-1EE4FE3348CE}" presName="composite" presStyleCnt="0"/>
      <dgm:spPr/>
    </dgm:pt>
    <dgm:pt modelId="{E6A0929A-6DDA-4FB4-BF75-1362DE12288B}" type="pres">
      <dgm:prSet presAssocID="{7B6EBD78-D012-4D0E-AF18-1EE4FE3348CE}" presName="LShape" presStyleLbl="alignNode1" presStyleIdx="0" presStyleCnt="11"/>
      <dgm:spPr/>
    </dgm:pt>
    <dgm:pt modelId="{4D5C8FD6-CCC0-4F15-A473-CA119B166F7F}" type="pres">
      <dgm:prSet presAssocID="{7B6EBD78-D012-4D0E-AF18-1EE4FE3348CE}" presName="ParentText" presStyleLbl="revTx" presStyleIdx="0" presStyleCnt="6">
        <dgm:presLayoutVars>
          <dgm:chMax val="0"/>
          <dgm:chPref val="0"/>
          <dgm:bulletEnabled val="1"/>
        </dgm:presLayoutVars>
      </dgm:prSet>
      <dgm:spPr/>
      <dgm:t>
        <a:bodyPr/>
        <a:lstStyle/>
        <a:p>
          <a:endParaRPr lang="zh-CN" altLang="en-US"/>
        </a:p>
      </dgm:t>
    </dgm:pt>
    <dgm:pt modelId="{7960217C-D32D-4628-893F-714EDE234940}" type="pres">
      <dgm:prSet presAssocID="{7B6EBD78-D012-4D0E-AF18-1EE4FE3348CE}" presName="Triangle" presStyleLbl="alignNode1" presStyleIdx="1" presStyleCnt="11"/>
      <dgm:spPr/>
    </dgm:pt>
    <dgm:pt modelId="{69D2749C-9BD1-47EB-94B4-F0B41B7D4786}" type="pres">
      <dgm:prSet presAssocID="{CF2E50DF-BCE8-452F-BDFD-541384C9E11D}" presName="sibTrans" presStyleCnt="0"/>
      <dgm:spPr/>
    </dgm:pt>
    <dgm:pt modelId="{03C6DB17-B623-4A66-BAD6-AE7B81BA060F}" type="pres">
      <dgm:prSet presAssocID="{CF2E50DF-BCE8-452F-BDFD-541384C9E11D}" presName="space" presStyleCnt="0"/>
      <dgm:spPr/>
    </dgm:pt>
    <dgm:pt modelId="{D8B39F55-6169-44B6-9F18-4606EFA1A013}" type="pres">
      <dgm:prSet presAssocID="{8B0C0CAA-9EFD-4FD8-A1DE-0B78D2F4F1BE}" presName="composite" presStyleCnt="0"/>
      <dgm:spPr/>
    </dgm:pt>
    <dgm:pt modelId="{011C9168-3E7A-4B6D-984F-99EFD20CC2F9}" type="pres">
      <dgm:prSet presAssocID="{8B0C0CAA-9EFD-4FD8-A1DE-0B78D2F4F1BE}" presName="LShape" presStyleLbl="alignNode1" presStyleIdx="2" presStyleCnt="11"/>
      <dgm:spPr/>
    </dgm:pt>
    <dgm:pt modelId="{748DD105-2199-4259-AC8B-CA9EF5C04385}" type="pres">
      <dgm:prSet presAssocID="{8B0C0CAA-9EFD-4FD8-A1DE-0B78D2F4F1BE}" presName="ParentText" presStyleLbl="revTx" presStyleIdx="1" presStyleCnt="6">
        <dgm:presLayoutVars>
          <dgm:chMax val="0"/>
          <dgm:chPref val="0"/>
          <dgm:bulletEnabled val="1"/>
        </dgm:presLayoutVars>
      </dgm:prSet>
      <dgm:spPr/>
      <dgm:t>
        <a:bodyPr/>
        <a:lstStyle/>
        <a:p>
          <a:endParaRPr lang="zh-CN" altLang="en-US"/>
        </a:p>
      </dgm:t>
    </dgm:pt>
    <dgm:pt modelId="{3B2DD316-23AF-4048-A6AF-45F64555C517}" type="pres">
      <dgm:prSet presAssocID="{8B0C0CAA-9EFD-4FD8-A1DE-0B78D2F4F1BE}" presName="Triangle" presStyleLbl="alignNode1" presStyleIdx="3" presStyleCnt="11"/>
      <dgm:spPr/>
    </dgm:pt>
    <dgm:pt modelId="{FF17099A-78A7-4A33-97B7-6BD98C855154}" type="pres">
      <dgm:prSet presAssocID="{2A0F2061-C469-44BB-8FF7-DD08409D493E}" presName="sibTrans" presStyleCnt="0"/>
      <dgm:spPr/>
    </dgm:pt>
    <dgm:pt modelId="{A88B2D39-0E4A-4FA0-8CC8-CA46AC88217E}" type="pres">
      <dgm:prSet presAssocID="{2A0F2061-C469-44BB-8FF7-DD08409D493E}" presName="space" presStyleCnt="0"/>
      <dgm:spPr/>
    </dgm:pt>
    <dgm:pt modelId="{0FBDB239-459D-4BFA-831A-B6CC81C67042}" type="pres">
      <dgm:prSet presAssocID="{A262D7FC-3688-4556-888E-DA739BF3D351}" presName="composite" presStyleCnt="0"/>
      <dgm:spPr/>
    </dgm:pt>
    <dgm:pt modelId="{D730E7BE-5DA3-485C-BD81-1BD67597609D}" type="pres">
      <dgm:prSet presAssocID="{A262D7FC-3688-4556-888E-DA739BF3D351}" presName="LShape" presStyleLbl="alignNode1" presStyleIdx="4" presStyleCnt="11"/>
      <dgm:spPr/>
    </dgm:pt>
    <dgm:pt modelId="{772384BC-7CCE-4917-B28B-6EB1DC66E5F7}" type="pres">
      <dgm:prSet presAssocID="{A262D7FC-3688-4556-888E-DA739BF3D351}" presName="ParentText" presStyleLbl="revTx" presStyleIdx="2" presStyleCnt="6">
        <dgm:presLayoutVars>
          <dgm:chMax val="0"/>
          <dgm:chPref val="0"/>
          <dgm:bulletEnabled val="1"/>
        </dgm:presLayoutVars>
      </dgm:prSet>
      <dgm:spPr/>
      <dgm:t>
        <a:bodyPr/>
        <a:lstStyle/>
        <a:p>
          <a:endParaRPr lang="zh-CN" altLang="en-US"/>
        </a:p>
      </dgm:t>
    </dgm:pt>
    <dgm:pt modelId="{55F6CB4E-2F7B-45D5-9248-04B1B196778B}" type="pres">
      <dgm:prSet presAssocID="{A262D7FC-3688-4556-888E-DA739BF3D351}" presName="Triangle" presStyleLbl="alignNode1" presStyleIdx="5" presStyleCnt="11"/>
      <dgm:spPr/>
    </dgm:pt>
    <dgm:pt modelId="{4CB6D66D-99C5-473B-980C-71F5294CC92E}" type="pres">
      <dgm:prSet presAssocID="{52412754-6097-4227-96AE-39BD252DDDE5}" presName="sibTrans" presStyleCnt="0"/>
      <dgm:spPr/>
    </dgm:pt>
    <dgm:pt modelId="{E7519D2D-0AB3-4003-A2E9-DDA87A5F29B3}" type="pres">
      <dgm:prSet presAssocID="{52412754-6097-4227-96AE-39BD252DDDE5}" presName="space" presStyleCnt="0"/>
      <dgm:spPr/>
    </dgm:pt>
    <dgm:pt modelId="{5B4A685C-7417-4248-8C41-D0AE731AC71E}" type="pres">
      <dgm:prSet presAssocID="{8BFE02FB-6D35-4BAB-A125-553B1AF6BFE8}" presName="composite" presStyleCnt="0"/>
      <dgm:spPr/>
    </dgm:pt>
    <dgm:pt modelId="{F864397A-8BF4-450B-A83A-04A339D3C947}" type="pres">
      <dgm:prSet presAssocID="{8BFE02FB-6D35-4BAB-A125-553B1AF6BFE8}" presName="LShape" presStyleLbl="alignNode1" presStyleIdx="6" presStyleCnt="11"/>
      <dgm:spPr/>
    </dgm:pt>
    <dgm:pt modelId="{59799A3C-DDD9-469C-833B-3A2854B3CCE0}" type="pres">
      <dgm:prSet presAssocID="{8BFE02FB-6D35-4BAB-A125-553B1AF6BFE8}" presName="ParentText" presStyleLbl="revTx" presStyleIdx="3" presStyleCnt="6">
        <dgm:presLayoutVars>
          <dgm:chMax val="0"/>
          <dgm:chPref val="0"/>
          <dgm:bulletEnabled val="1"/>
        </dgm:presLayoutVars>
      </dgm:prSet>
      <dgm:spPr/>
      <dgm:t>
        <a:bodyPr/>
        <a:lstStyle/>
        <a:p>
          <a:endParaRPr lang="zh-CN" altLang="en-US"/>
        </a:p>
      </dgm:t>
    </dgm:pt>
    <dgm:pt modelId="{98C0EAFE-9D69-40E6-96EE-01F218A8BFCC}" type="pres">
      <dgm:prSet presAssocID="{8BFE02FB-6D35-4BAB-A125-553B1AF6BFE8}" presName="Triangle" presStyleLbl="alignNode1" presStyleIdx="7" presStyleCnt="11"/>
      <dgm:spPr/>
    </dgm:pt>
    <dgm:pt modelId="{4469DAAB-B036-4EDB-B28E-6E09DAAE2ECB}" type="pres">
      <dgm:prSet presAssocID="{134369AD-3A33-4FBB-8400-9E6C5769141B}" presName="sibTrans" presStyleCnt="0"/>
      <dgm:spPr/>
    </dgm:pt>
    <dgm:pt modelId="{6D72AF74-C448-443B-BB89-F2A90CC95F0B}" type="pres">
      <dgm:prSet presAssocID="{134369AD-3A33-4FBB-8400-9E6C5769141B}" presName="space" presStyleCnt="0"/>
      <dgm:spPr/>
    </dgm:pt>
    <dgm:pt modelId="{CB165C3B-7D8D-4D7D-B4B0-12B915911373}" type="pres">
      <dgm:prSet presAssocID="{7221CBD8-BDC6-4030-8932-68F040EFE629}" presName="composite" presStyleCnt="0"/>
      <dgm:spPr/>
    </dgm:pt>
    <dgm:pt modelId="{27B64C25-D967-48BD-A925-842CF66D760F}" type="pres">
      <dgm:prSet presAssocID="{7221CBD8-BDC6-4030-8932-68F040EFE629}" presName="LShape" presStyleLbl="alignNode1" presStyleIdx="8" presStyleCnt="11"/>
      <dgm:spPr/>
    </dgm:pt>
    <dgm:pt modelId="{8FEE0022-2D6B-4B77-92AA-76507B084B0D}" type="pres">
      <dgm:prSet presAssocID="{7221CBD8-BDC6-4030-8932-68F040EFE629}" presName="ParentText" presStyleLbl="revTx" presStyleIdx="4" presStyleCnt="6">
        <dgm:presLayoutVars>
          <dgm:chMax val="0"/>
          <dgm:chPref val="0"/>
          <dgm:bulletEnabled val="1"/>
        </dgm:presLayoutVars>
      </dgm:prSet>
      <dgm:spPr/>
      <dgm:t>
        <a:bodyPr/>
        <a:lstStyle/>
        <a:p>
          <a:endParaRPr lang="zh-CN" altLang="en-US"/>
        </a:p>
      </dgm:t>
    </dgm:pt>
    <dgm:pt modelId="{4CF17384-19B4-41BC-80CA-C418BC54F0C5}" type="pres">
      <dgm:prSet presAssocID="{7221CBD8-BDC6-4030-8932-68F040EFE629}" presName="Triangle" presStyleLbl="alignNode1" presStyleIdx="9" presStyleCnt="11"/>
      <dgm:spPr/>
    </dgm:pt>
    <dgm:pt modelId="{BDD979DB-2618-4FDC-9B6E-606CAC482198}" type="pres">
      <dgm:prSet presAssocID="{13D858C4-5DA5-472E-B1F6-BEFC221CE736}" presName="sibTrans" presStyleCnt="0"/>
      <dgm:spPr/>
    </dgm:pt>
    <dgm:pt modelId="{D9BEBB01-17CB-49E3-9039-49E5B40EEDF2}" type="pres">
      <dgm:prSet presAssocID="{13D858C4-5DA5-472E-B1F6-BEFC221CE736}" presName="space" presStyleCnt="0"/>
      <dgm:spPr/>
    </dgm:pt>
    <dgm:pt modelId="{1EC3E97E-99A9-40A9-A5B6-8985379B758D}" type="pres">
      <dgm:prSet presAssocID="{9A35ECE5-5FCB-4813-AD9B-24610412CD45}" presName="composite" presStyleCnt="0"/>
      <dgm:spPr/>
    </dgm:pt>
    <dgm:pt modelId="{4266AD5B-A3E3-470D-8BA8-61AB5C0CE216}" type="pres">
      <dgm:prSet presAssocID="{9A35ECE5-5FCB-4813-AD9B-24610412CD45}" presName="LShape" presStyleLbl="alignNode1" presStyleIdx="10" presStyleCnt="11"/>
      <dgm:spPr/>
    </dgm:pt>
    <dgm:pt modelId="{46B905B7-CE99-43A3-873E-DF3EAE99AEC0}" type="pres">
      <dgm:prSet presAssocID="{9A35ECE5-5FCB-4813-AD9B-24610412CD45}" presName="ParentText" presStyleLbl="revTx" presStyleIdx="5" presStyleCnt="6">
        <dgm:presLayoutVars>
          <dgm:chMax val="0"/>
          <dgm:chPref val="0"/>
          <dgm:bulletEnabled val="1"/>
        </dgm:presLayoutVars>
      </dgm:prSet>
      <dgm:spPr/>
      <dgm:t>
        <a:bodyPr/>
        <a:lstStyle/>
        <a:p>
          <a:endParaRPr lang="zh-CN" altLang="en-US"/>
        </a:p>
      </dgm:t>
    </dgm:pt>
  </dgm:ptLst>
  <dgm:cxnLst>
    <dgm:cxn modelId="{ED351717-05B7-48B4-8F99-EE2DE86926AE}" srcId="{17674322-30E1-4221-9F52-43EDB6461F09}" destId="{8B0C0CAA-9EFD-4FD8-A1DE-0B78D2F4F1BE}" srcOrd="1" destOrd="0" parTransId="{AE43F3C3-66BA-4536-B58E-E84C0E2653D0}" sibTransId="{2A0F2061-C469-44BB-8FF7-DD08409D493E}"/>
    <dgm:cxn modelId="{FCA9344C-EFCD-4FB2-A38F-F78CED46BBC2}" srcId="{17674322-30E1-4221-9F52-43EDB6461F09}" destId="{7221CBD8-BDC6-4030-8932-68F040EFE629}" srcOrd="4" destOrd="0" parTransId="{79AD9F52-ED3B-4DB1-A40E-3265645105C9}" sibTransId="{13D858C4-5DA5-472E-B1F6-BEFC221CE736}"/>
    <dgm:cxn modelId="{AB176915-7E41-43C4-B8F0-B4689D310877}" srcId="{17674322-30E1-4221-9F52-43EDB6461F09}" destId="{9A35ECE5-5FCB-4813-AD9B-24610412CD45}" srcOrd="5" destOrd="0" parTransId="{19EEE3DC-C329-4EE3-9572-B54BD37C3E2A}" sibTransId="{392213A0-25DC-48A1-8D2B-1FD1B6B13AD1}"/>
    <dgm:cxn modelId="{CEB79F6D-6EBF-4BC1-8E07-3C9F1C56796E}" type="presOf" srcId="{17674322-30E1-4221-9F52-43EDB6461F09}" destId="{09EA80EC-E9B7-42C8-AE30-4EDD6DF88841}" srcOrd="0" destOrd="0" presId="urn:microsoft.com/office/officeart/2009/3/layout/StepUpProcess"/>
    <dgm:cxn modelId="{FC33B611-75A0-4213-AEDB-DA50C6389C78}" srcId="{17674322-30E1-4221-9F52-43EDB6461F09}" destId="{7B6EBD78-D012-4D0E-AF18-1EE4FE3348CE}" srcOrd="0" destOrd="0" parTransId="{CA166D04-F022-48E0-9501-87EE5E6B45E5}" sibTransId="{CF2E50DF-BCE8-452F-BDFD-541384C9E11D}"/>
    <dgm:cxn modelId="{39A26E42-A066-49F2-9F9F-B6C10D233790}" type="presOf" srcId="{7B6EBD78-D012-4D0E-AF18-1EE4FE3348CE}" destId="{4D5C8FD6-CCC0-4F15-A473-CA119B166F7F}" srcOrd="0" destOrd="0" presId="urn:microsoft.com/office/officeart/2009/3/layout/StepUpProcess"/>
    <dgm:cxn modelId="{D76D944D-8475-4076-A99C-DBA7DE7062CF}" type="presOf" srcId="{8BFE02FB-6D35-4BAB-A125-553B1AF6BFE8}" destId="{59799A3C-DDD9-469C-833B-3A2854B3CCE0}" srcOrd="0" destOrd="0" presId="urn:microsoft.com/office/officeart/2009/3/layout/StepUpProcess"/>
    <dgm:cxn modelId="{6483C87C-3037-43FF-BF55-53F103F7753F}" type="presOf" srcId="{8B0C0CAA-9EFD-4FD8-A1DE-0B78D2F4F1BE}" destId="{748DD105-2199-4259-AC8B-CA9EF5C04385}" srcOrd="0" destOrd="0" presId="urn:microsoft.com/office/officeart/2009/3/layout/StepUpProcess"/>
    <dgm:cxn modelId="{76F99E8E-882A-4183-B291-4951A64159FA}" type="presOf" srcId="{A262D7FC-3688-4556-888E-DA739BF3D351}" destId="{772384BC-7CCE-4917-B28B-6EB1DC66E5F7}" srcOrd="0" destOrd="0" presId="urn:microsoft.com/office/officeart/2009/3/layout/StepUpProcess"/>
    <dgm:cxn modelId="{F81D3522-4B1F-4DB8-A517-553FF4B9446D}" type="presOf" srcId="{9A35ECE5-5FCB-4813-AD9B-24610412CD45}" destId="{46B905B7-CE99-43A3-873E-DF3EAE99AEC0}" srcOrd="0" destOrd="0" presId="urn:microsoft.com/office/officeart/2009/3/layout/StepUpProcess"/>
    <dgm:cxn modelId="{2F260A04-68FD-47EA-80DD-1A6258392DBB}" srcId="{17674322-30E1-4221-9F52-43EDB6461F09}" destId="{A262D7FC-3688-4556-888E-DA739BF3D351}" srcOrd="2" destOrd="0" parTransId="{21FBD16A-79F0-4EE4-B55E-F6E473F5DC8E}" sibTransId="{52412754-6097-4227-96AE-39BD252DDDE5}"/>
    <dgm:cxn modelId="{B615FB8C-0627-445C-9BC5-69AB5DA86FB5}" type="presOf" srcId="{7221CBD8-BDC6-4030-8932-68F040EFE629}" destId="{8FEE0022-2D6B-4B77-92AA-76507B084B0D}" srcOrd="0" destOrd="0" presId="urn:microsoft.com/office/officeart/2009/3/layout/StepUpProcess"/>
    <dgm:cxn modelId="{CC5DB935-0860-46F5-BDE3-15597A106E26}" srcId="{17674322-30E1-4221-9F52-43EDB6461F09}" destId="{8BFE02FB-6D35-4BAB-A125-553B1AF6BFE8}" srcOrd="3" destOrd="0" parTransId="{5D5BAD7B-8CE3-4B87-9A4B-6E97E645588B}" sibTransId="{134369AD-3A33-4FBB-8400-9E6C5769141B}"/>
    <dgm:cxn modelId="{E9744B6F-0D5B-4E4D-8207-BBF83836B554}" type="presParOf" srcId="{09EA80EC-E9B7-42C8-AE30-4EDD6DF88841}" destId="{EE43C581-65FB-440A-8D1B-E048A1B5F7E4}" srcOrd="0" destOrd="0" presId="urn:microsoft.com/office/officeart/2009/3/layout/StepUpProcess"/>
    <dgm:cxn modelId="{BDBF3E1B-DCA9-414F-87EF-476E79E4D507}" type="presParOf" srcId="{EE43C581-65FB-440A-8D1B-E048A1B5F7E4}" destId="{E6A0929A-6DDA-4FB4-BF75-1362DE12288B}" srcOrd="0" destOrd="0" presId="urn:microsoft.com/office/officeart/2009/3/layout/StepUpProcess"/>
    <dgm:cxn modelId="{818FD23E-8955-45D0-9363-3FB1B94ABE8B}" type="presParOf" srcId="{EE43C581-65FB-440A-8D1B-E048A1B5F7E4}" destId="{4D5C8FD6-CCC0-4F15-A473-CA119B166F7F}" srcOrd="1" destOrd="0" presId="urn:microsoft.com/office/officeart/2009/3/layout/StepUpProcess"/>
    <dgm:cxn modelId="{8AB74686-6CF3-40F1-8FAC-6E2A75B6ED3F}" type="presParOf" srcId="{EE43C581-65FB-440A-8D1B-E048A1B5F7E4}" destId="{7960217C-D32D-4628-893F-714EDE234940}" srcOrd="2" destOrd="0" presId="urn:microsoft.com/office/officeart/2009/3/layout/StepUpProcess"/>
    <dgm:cxn modelId="{C0091238-3568-435F-8F5A-1D2A61763A3C}" type="presParOf" srcId="{09EA80EC-E9B7-42C8-AE30-4EDD6DF88841}" destId="{69D2749C-9BD1-47EB-94B4-F0B41B7D4786}" srcOrd="1" destOrd="0" presId="urn:microsoft.com/office/officeart/2009/3/layout/StepUpProcess"/>
    <dgm:cxn modelId="{00611E3A-2A49-47A0-B96B-EBF4D0BE613F}" type="presParOf" srcId="{69D2749C-9BD1-47EB-94B4-F0B41B7D4786}" destId="{03C6DB17-B623-4A66-BAD6-AE7B81BA060F}" srcOrd="0" destOrd="0" presId="urn:microsoft.com/office/officeart/2009/3/layout/StepUpProcess"/>
    <dgm:cxn modelId="{ABE14327-7E20-4967-843F-AAEAD239AD8A}" type="presParOf" srcId="{09EA80EC-E9B7-42C8-AE30-4EDD6DF88841}" destId="{D8B39F55-6169-44B6-9F18-4606EFA1A013}" srcOrd="2" destOrd="0" presId="urn:microsoft.com/office/officeart/2009/3/layout/StepUpProcess"/>
    <dgm:cxn modelId="{45CDBF51-048C-48B5-BBC1-643473E16EB8}" type="presParOf" srcId="{D8B39F55-6169-44B6-9F18-4606EFA1A013}" destId="{011C9168-3E7A-4B6D-984F-99EFD20CC2F9}" srcOrd="0" destOrd="0" presId="urn:microsoft.com/office/officeart/2009/3/layout/StepUpProcess"/>
    <dgm:cxn modelId="{006779B1-F013-434F-A1AD-9CFF4C22E0AE}" type="presParOf" srcId="{D8B39F55-6169-44B6-9F18-4606EFA1A013}" destId="{748DD105-2199-4259-AC8B-CA9EF5C04385}" srcOrd="1" destOrd="0" presId="urn:microsoft.com/office/officeart/2009/3/layout/StepUpProcess"/>
    <dgm:cxn modelId="{E6AB4475-215D-4ED7-8610-E222B2251383}" type="presParOf" srcId="{D8B39F55-6169-44B6-9F18-4606EFA1A013}" destId="{3B2DD316-23AF-4048-A6AF-45F64555C517}" srcOrd="2" destOrd="0" presId="urn:microsoft.com/office/officeart/2009/3/layout/StepUpProcess"/>
    <dgm:cxn modelId="{0AEF24E0-DFC2-445B-BD20-912F9EA8D1B6}" type="presParOf" srcId="{09EA80EC-E9B7-42C8-AE30-4EDD6DF88841}" destId="{FF17099A-78A7-4A33-97B7-6BD98C855154}" srcOrd="3" destOrd="0" presId="urn:microsoft.com/office/officeart/2009/3/layout/StepUpProcess"/>
    <dgm:cxn modelId="{931D6161-3D27-435C-9976-69D83F38AEB6}" type="presParOf" srcId="{FF17099A-78A7-4A33-97B7-6BD98C855154}" destId="{A88B2D39-0E4A-4FA0-8CC8-CA46AC88217E}" srcOrd="0" destOrd="0" presId="urn:microsoft.com/office/officeart/2009/3/layout/StepUpProcess"/>
    <dgm:cxn modelId="{FCACE4F6-798B-4735-ABF0-EB6CCBDEE2EE}" type="presParOf" srcId="{09EA80EC-E9B7-42C8-AE30-4EDD6DF88841}" destId="{0FBDB239-459D-4BFA-831A-B6CC81C67042}" srcOrd="4" destOrd="0" presId="urn:microsoft.com/office/officeart/2009/3/layout/StepUpProcess"/>
    <dgm:cxn modelId="{471A2EB7-4DC3-4CAD-A5B0-776D72933371}" type="presParOf" srcId="{0FBDB239-459D-4BFA-831A-B6CC81C67042}" destId="{D730E7BE-5DA3-485C-BD81-1BD67597609D}" srcOrd="0" destOrd="0" presId="urn:microsoft.com/office/officeart/2009/3/layout/StepUpProcess"/>
    <dgm:cxn modelId="{8E25B853-8798-4979-AD58-02C1BF274E78}" type="presParOf" srcId="{0FBDB239-459D-4BFA-831A-B6CC81C67042}" destId="{772384BC-7CCE-4917-B28B-6EB1DC66E5F7}" srcOrd="1" destOrd="0" presId="urn:microsoft.com/office/officeart/2009/3/layout/StepUpProcess"/>
    <dgm:cxn modelId="{B68F126F-96EB-4ADF-85BF-611C1F819E52}" type="presParOf" srcId="{0FBDB239-459D-4BFA-831A-B6CC81C67042}" destId="{55F6CB4E-2F7B-45D5-9248-04B1B196778B}" srcOrd="2" destOrd="0" presId="urn:microsoft.com/office/officeart/2009/3/layout/StepUpProcess"/>
    <dgm:cxn modelId="{BDC253E9-D2D5-45FA-9111-9DFF813CC465}" type="presParOf" srcId="{09EA80EC-E9B7-42C8-AE30-4EDD6DF88841}" destId="{4CB6D66D-99C5-473B-980C-71F5294CC92E}" srcOrd="5" destOrd="0" presId="urn:microsoft.com/office/officeart/2009/3/layout/StepUpProcess"/>
    <dgm:cxn modelId="{BD82D0FE-1BD6-4327-A10F-2C1E75095344}" type="presParOf" srcId="{4CB6D66D-99C5-473B-980C-71F5294CC92E}" destId="{E7519D2D-0AB3-4003-A2E9-DDA87A5F29B3}" srcOrd="0" destOrd="0" presId="urn:microsoft.com/office/officeart/2009/3/layout/StepUpProcess"/>
    <dgm:cxn modelId="{34DDB125-AD2A-41C5-8406-1E9E550C554B}" type="presParOf" srcId="{09EA80EC-E9B7-42C8-AE30-4EDD6DF88841}" destId="{5B4A685C-7417-4248-8C41-D0AE731AC71E}" srcOrd="6" destOrd="0" presId="urn:microsoft.com/office/officeart/2009/3/layout/StepUpProcess"/>
    <dgm:cxn modelId="{EDE12181-4247-4756-8AE8-C4E168938EA8}" type="presParOf" srcId="{5B4A685C-7417-4248-8C41-D0AE731AC71E}" destId="{F864397A-8BF4-450B-A83A-04A339D3C947}" srcOrd="0" destOrd="0" presId="urn:microsoft.com/office/officeart/2009/3/layout/StepUpProcess"/>
    <dgm:cxn modelId="{7F78F518-8FD3-4B18-9291-94180D5FB96D}" type="presParOf" srcId="{5B4A685C-7417-4248-8C41-D0AE731AC71E}" destId="{59799A3C-DDD9-469C-833B-3A2854B3CCE0}" srcOrd="1" destOrd="0" presId="urn:microsoft.com/office/officeart/2009/3/layout/StepUpProcess"/>
    <dgm:cxn modelId="{763FF536-E47B-4C61-B5DA-24B921F23BAC}" type="presParOf" srcId="{5B4A685C-7417-4248-8C41-D0AE731AC71E}" destId="{98C0EAFE-9D69-40E6-96EE-01F218A8BFCC}" srcOrd="2" destOrd="0" presId="urn:microsoft.com/office/officeart/2009/3/layout/StepUpProcess"/>
    <dgm:cxn modelId="{8ECC2C7B-6283-4DD7-8BA9-C08E45C32069}" type="presParOf" srcId="{09EA80EC-E9B7-42C8-AE30-4EDD6DF88841}" destId="{4469DAAB-B036-4EDB-B28E-6E09DAAE2ECB}" srcOrd="7" destOrd="0" presId="urn:microsoft.com/office/officeart/2009/3/layout/StepUpProcess"/>
    <dgm:cxn modelId="{59D4934A-46A3-4746-8ECA-D4AC1992DE61}" type="presParOf" srcId="{4469DAAB-B036-4EDB-B28E-6E09DAAE2ECB}" destId="{6D72AF74-C448-443B-BB89-F2A90CC95F0B}" srcOrd="0" destOrd="0" presId="urn:microsoft.com/office/officeart/2009/3/layout/StepUpProcess"/>
    <dgm:cxn modelId="{0992BE11-143B-4ADF-B01D-96E698AF4A9C}" type="presParOf" srcId="{09EA80EC-E9B7-42C8-AE30-4EDD6DF88841}" destId="{CB165C3B-7D8D-4D7D-B4B0-12B915911373}" srcOrd="8" destOrd="0" presId="urn:microsoft.com/office/officeart/2009/3/layout/StepUpProcess"/>
    <dgm:cxn modelId="{3FC4939C-0011-4BE4-9EEE-DD5F49E773C1}" type="presParOf" srcId="{CB165C3B-7D8D-4D7D-B4B0-12B915911373}" destId="{27B64C25-D967-48BD-A925-842CF66D760F}" srcOrd="0" destOrd="0" presId="urn:microsoft.com/office/officeart/2009/3/layout/StepUpProcess"/>
    <dgm:cxn modelId="{F61586C4-19E2-4590-8B50-0A826FA1C32E}" type="presParOf" srcId="{CB165C3B-7D8D-4D7D-B4B0-12B915911373}" destId="{8FEE0022-2D6B-4B77-92AA-76507B084B0D}" srcOrd="1" destOrd="0" presId="urn:microsoft.com/office/officeart/2009/3/layout/StepUpProcess"/>
    <dgm:cxn modelId="{9BF458AB-DC49-40DE-84FA-635BE3E90183}" type="presParOf" srcId="{CB165C3B-7D8D-4D7D-B4B0-12B915911373}" destId="{4CF17384-19B4-41BC-80CA-C418BC54F0C5}" srcOrd="2" destOrd="0" presId="urn:microsoft.com/office/officeart/2009/3/layout/StepUpProcess"/>
    <dgm:cxn modelId="{14BF42EE-DDFE-4A1D-8DC1-94EBEDC84113}" type="presParOf" srcId="{09EA80EC-E9B7-42C8-AE30-4EDD6DF88841}" destId="{BDD979DB-2618-4FDC-9B6E-606CAC482198}" srcOrd="9" destOrd="0" presId="urn:microsoft.com/office/officeart/2009/3/layout/StepUpProcess"/>
    <dgm:cxn modelId="{ED0AE26B-870A-4927-97C6-C687801941D5}" type="presParOf" srcId="{BDD979DB-2618-4FDC-9B6E-606CAC482198}" destId="{D9BEBB01-17CB-49E3-9039-49E5B40EEDF2}" srcOrd="0" destOrd="0" presId="urn:microsoft.com/office/officeart/2009/3/layout/StepUpProcess"/>
    <dgm:cxn modelId="{2126B789-8316-40B6-A59D-EAD4B8E64E5D}" type="presParOf" srcId="{09EA80EC-E9B7-42C8-AE30-4EDD6DF88841}" destId="{1EC3E97E-99A9-40A9-A5B6-8985379B758D}" srcOrd="10" destOrd="0" presId="urn:microsoft.com/office/officeart/2009/3/layout/StepUpProcess"/>
    <dgm:cxn modelId="{EAAC96F6-CAEF-49B0-9FFD-01D4BB3AAC18}" type="presParOf" srcId="{1EC3E97E-99A9-40A9-A5B6-8985379B758D}" destId="{4266AD5B-A3E3-470D-8BA8-61AB5C0CE216}" srcOrd="0" destOrd="0" presId="urn:microsoft.com/office/officeart/2009/3/layout/StepUpProcess"/>
    <dgm:cxn modelId="{C17F199F-45BF-4CE0-B99F-BA0A253571E3}" type="presParOf" srcId="{1EC3E97E-99A9-40A9-A5B6-8985379B758D}" destId="{46B905B7-CE99-43A3-873E-DF3EAE99AEC0}"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474ABBF-CF48-40F2-8EB1-664512CCBC4D}"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zh-CN" altLang="en-US"/>
        </a:p>
      </dgm:t>
    </dgm:pt>
    <dgm:pt modelId="{5315D310-9F56-4661-B21D-86CFED179B5D}">
      <dgm:prSet phldrT="[文本]" custT="1"/>
      <dgm:spPr/>
      <dgm:t>
        <a:bodyPr/>
        <a:lstStyle/>
        <a:p>
          <a:r>
            <a:rPr lang="zh-CN" altLang="en-US" sz="2000" b="1" baseline="0" dirty="0" smtClean="0">
              <a:latin typeface="Arial" panose="020B0604020202020204" pitchFamily="34" charset="0"/>
              <a:ea typeface="微软雅黑" panose="020B0503020204020204" pitchFamily="34" charset="-122"/>
            </a:rPr>
            <a:t>结合了</a:t>
          </a:r>
          <a:r>
            <a:rPr lang="en-US" altLang="zh-CN" sz="2000" b="1" baseline="0" dirty="0" smtClean="0">
              <a:latin typeface="Arial" panose="020B0604020202020204" pitchFamily="34" charset="0"/>
              <a:ea typeface="微软雅黑" panose="020B0503020204020204" pitchFamily="34" charset="-122"/>
            </a:rPr>
            <a:t>MHRA</a:t>
          </a:r>
          <a:r>
            <a:rPr lang="zh-CN" altLang="en-US" sz="2000" b="1" baseline="0" dirty="0" smtClean="0">
              <a:latin typeface="Arial" panose="020B0604020202020204" pitchFamily="34" charset="0"/>
              <a:ea typeface="微软雅黑" panose="020B0503020204020204" pitchFamily="34" charset="-122"/>
            </a:rPr>
            <a:t>、</a:t>
          </a:r>
          <a:r>
            <a:rPr lang="en-US" altLang="zh-CN" sz="2000" b="1" baseline="0" dirty="0" smtClean="0">
              <a:latin typeface="Arial" panose="020B0604020202020204" pitchFamily="34" charset="0"/>
              <a:ea typeface="微软雅黑" panose="020B0503020204020204" pitchFamily="34" charset="-122"/>
            </a:rPr>
            <a:t>WHO</a:t>
          </a:r>
          <a:r>
            <a:rPr lang="zh-CN" altLang="en-US" sz="2000" b="1" baseline="0" dirty="0" smtClean="0">
              <a:latin typeface="Arial" panose="020B0604020202020204" pitchFamily="34" charset="0"/>
              <a:ea typeface="微软雅黑" panose="020B0503020204020204" pitchFamily="34" charset="-122"/>
            </a:rPr>
            <a:t>等相关</a:t>
          </a:r>
          <a:r>
            <a:rPr lang="en-US" altLang="zh-CN" sz="2000" b="1" baseline="0" dirty="0" smtClean="0">
              <a:latin typeface="Arial" panose="020B0604020202020204" pitchFamily="34" charset="0"/>
              <a:ea typeface="微软雅黑" panose="020B0503020204020204" pitchFamily="34" charset="-122"/>
            </a:rPr>
            <a:t>DI</a:t>
          </a:r>
          <a:r>
            <a:rPr lang="zh-CN" altLang="en-US" sz="2000" b="1" baseline="0" dirty="0" smtClean="0">
              <a:latin typeface="Arial" panose="020B0604020202020204" pitchFamily="34" charset="0"/>
              <a:ea typeface="微软雅黑" panose="020B0503020204020204" pitchFamily="34" charset="-122"/>
            </a:rPr>
            <a:t>指南的指导建议</a:t>
          </a:r>
          <a:endParaRPr lang="zh-CN" altLang="en-US" sz="2000" b="1" baseline="0" dirty="0">
            <a:latin typeface="Arial" panose="020B0604020202020204" pitchFamily="34" charset="0"/>
            <a:ea typeface="微软雅黑" panose="020B0503020204020204" pitchFamily="34" charset="-122"/>
          </a:endParaRPr>
        </a:p>
      </dgm:t>
    </dgm:pt>
    <dgm:pt modelId="{BEA6309F-5B75-45C8-9E36-14A06CCB3190}" type="parTrans" cxnId="{4F8C23E1-630D-46E7-86BD-20AFB4EF2A2F}">
      <dgm:prSet/>
      <dgm:spPr/>
      <dgm:t>
        <a:bodyPr/>
        <a:lstStyle/>
        <a:p>
          <a:endParaRPr lang="zh-CN" altLang="en-US" sz="2000" b="1"/>
        </a:p>
      </dgm:t>
    </dgm:pt>
    <dgm:pt modelId="{84DFEFC0-C018-4628-A1BA-F9D5459B06BF}" type="sibTrans" cxnId="{4F8C23E1-630D-46E7-86BD-20AFB4EF2A2F}">
      <dgm:prSet/>
      <dgm:spPr/>
      <dgm:t>
        <a:bodyPr/>
        <a:lstStyle/>
        <a:p>
          <a:endParaRPr lang="zh-CN" altLang="en-US" sz="2000" b="1"/>
        </a:p>
      </dgm:t>
    </dgm:pt>
    <dgm:pt modelId="{C1854617-CCB9-4C3B-A3C8-CCB16A9E0343}">
      <dgm:prSet custT="1"/>
      <dgm:spPr/>
      <dgm:t>
        <a:bodyPr/>
        <a:lstStyle/>
        <a:p>
          <a:r>
            <a:rPr lang="zh-CN" altLang="en-US" sz="2000" b="1" baseline="0" dirty="0" smtClean="0">
              <a:latin typeface="Arial" panose="020B0604020202020204" pitchFamily="34" charset="0"/>
              <a:ea typeface="微软雅黑" panose="020B0503020204020204" pitchFamily="34" charset="-122"/>
            </a:rPr>
            <a:t>结合了中国的实际国情，相对更灵活</a:t>
          </a:r>
          <a:endParaRPr lang="en-US" altLang="zh-CN" sz="2000" b="1" baseline="0" dirty="0">
            <a:latin typeface="Arial" panose="020B0604020202020204" pitchFamily="34" charset="0"/>
            <a:ea typeface="微软雅黑" panose="020B0503020204020204" pitchFamily="34" charset="-122"/>
          </a:endParaRPr>
        </a:p>
      </dgm:t>
    </dgm:pt>
    <dgm:pt modelId="{6B5CE49A-4189-4691-B1E4-7CFCB6313280}" type="parTrans" cxnId="{E9695053-F40E-49BD-A45C-E4D4D985A3DB}">
      <dgm:prSet/>
      <dgm:spPr/>
      <dgm:t>
        <a:bodyPr/>
        <a:lstStyle/>
        <a:p>
          <a:endParaRPr lang="zh-CN" altLang="en-US" sz="2000" b="1"/>
        </a:p>
      </dgm:t>
    </dgm:pt>
    <dgm:pt modelId="{A74F51F4-4C6A-484E-848F-C4FED0C493DF}" type="sibTrans" cxnId="{E9695053-F40E-49BD-A45C-E4D4D985A3DB}">
      <dgm:prSet/>
      <dgm:spPr/>
      <dgm:t>
        <a:bodyPr/>
        <a:lstStyle/>
        <a:p>
          <a:endParaRPr lang="zh-CN" altLang="en-US" sz="2000" b="1"/>
        </a:p>
      </dgm:t>
    </dgm:pt>
    <dgm:pt modelId="{34E328DD-CEC1-4CB2-A917-499EDB547A38}">
      <dgm:prSet custT="1"/>
      <dgm:spPr/>
      <dgm:t>
        <a:bodyPr/>
        <a:lstStyle/>
        <a:p>
          <a:r>
            <a:rPr lang="zh-CN" altLang="en-US" sz="2000" b="1" baseline="0" dirty="0" smtClean="0">
              <a:latin typeface="Arial" panose="020B0604020202020204" pitchFamily="34" charset="0"/>
              <a:ea typeface="微软雅黑" panose="020B0503020204020204" pitchFamily="34" charset="-122"/>
            </a:rPr>
            <a:t>要求更细致，实施指导性更强</a:t>
          </a:r>
          <a:endParaRPr lang="en-US" altLang="zh-CN" sz="2000" b="1" baseline="0" dirty="0">
            <a:latin typeface="Arial" panose="020B0604020202020204" pitchFamily="34" charset="0"/>
            <a:ea typeface="微软雅黑" panose="020B0503020204020204" pitchFamily="34" charset="-122"/>
          </a:endParaRPr>
        </a:p>
      </dgm:t>
    </dgm:pt>
    <dgm:pt modelId="{4E85A5DF-696E-4614-A588-8E61A9D18C04}" type="parTrans" cxnId="{BAEE98CF-B0A0-44E1-BE29-40A747C87AF4}">
      <dgm:prSet/>
      <dgm:spPr/>
      <dgm:t>
        <a:bodyPr/>
        <a:lstStyle/>
        <a:p>
          <a:endParaRPr lang="zh-CN" altLang="en-US" sz="2000" b="1"/>
        </a:p>
      </dgm:t>
    </dgm:pt>
    <dgm:pt modelId="{75D93C78-E95C-4268-AF69-1238460629C7}" type="sibTrans" cxnId="{BAEE98CF-B0A0-44E1-BE29-40A747C87AF4}">
      <dgm:prSet/>
      <dgm:spPr/>
      <dgm:t>
        <a:bodyPr/>
        <a:lstStyle/>
        <a:p>
          <a:endParaRPr lang="zh-CN" altLang="en-US" sz="2000" b="1"/>
        </a:p>
      </dgm:t>
    </dgm:pt>
    <dgm:pt modelId="{DBA45D23-6FF8-4EC5-9C99-CC1450CDB3F5}">
      <dgm:prSet custT="1"/>
      <dgm:spPr/>
      <dgm:t>
        <a:bodyPr/>
        <a:lstStyle/>
        <a:p>
          <a:r>
            <a:rPr lang="zh-CN" altLang="en-US" sz="2000" b="1" baseline="0" dirty="0" smtClean="0">
              <a:latin typeface="Arial" panose="020B0604020202020204" pitchFamily="34" charset="0"/>
              <a:ea typeface="微软雅黑" panose="020B0503020204020204" pitchFamily="34" charset="-122"/>
            </a:rPr>
            <a:t>更强调了数据管理体系的建立</a:t>
          </a:r>
          <a:endParaRPr lang="en-US" altLang="zh-CN" sz="2000" b="1" baseline="0" dirty="0" smtClean="0">
            <a:latin typeface="Arial" panose="020B0604020202020204" pitchFamily="34" charset="0"/>
            <a:ea typeface="微软雅黑" panose="020B0503020204020204" pitchFamily="34" charset="-122"/>
          </a:endParaRPr>
        </a:p>
      </dgm:t>
    </dgm:pt>
    <dgm:pt modelId="{97C68184-045F-4E97-A4A6-DFFF5BFBFB8E}" type="parTrans" cxnId="{9BBBA5A4-88FE-4481-9A5C-B4A91E74E01D}">
      <dgm:prSet/>
      <dgm:spPr/>
      <dgm:t>
        <a:bodyPr/>
        <a:lstStyle/>
        <a:p>
          <a:endParaRPr lang="zh-CN" altLang="en-US" sz="2000" b="1"/>
        </a:p>
      </dgm:t>
    </dgm:pt>
    <dgm:pt modelId="{E98E4DF7-9CC9-47D4-8080-5E45ED2801B5}" type="sibTrans" cxnId="{9BBBA5A4-88FE-4481-9A5C-B4A91E74E01D}">
      <dgm:prSet/>
      <dgm:spPr/>
      <dgm:t>
        <a:bodyPr/>
        <a:lstStyle/>
        <a:p>
          <a:endParaRPr lang="zh-CN" altLang="en-US" sz="2000" b="1"/>
        </a:p>
      </dgm:t>
    </dgm:pt>
    <dgm:pt modelId="{D3C42339-85B7-49D0-AC15-7B3F418F1166}">
      <dgm:prSet custT="1"/>
      <dgm:spPr/>
      <dgm:t>
        <a:bodyPr/>
        <a:lstStyle/>
        <a:p>
          <a:r>
            <a:rPr lang="zh-CN" altLang="en-US" sz="2000" b="1" baseline="0" dirty="0" smtClean="0">
              <a:latin typeface="Arial" panose="020B0604020202020204" pitchFamily="34" charset="0"/>
              <a:ea typeface="微软雅黑" panose="020B0503020204020204" pitchFamily="34" charset="-122"/>
            </a:rPr>
            <a:t>职责划分更具体</a:t>
          </a:r>
          <a:endParaRPr lang="en-US" altLang="zh-CN" sz="2000" b="1" baseline="0" dirty="0" smtClean="0">
            <a:latin typeface="Arial" panose="020B0604020202020204" pitchFamily="34" charset="0"/>
            <a:ea typeface="微软雅黑" panose="020B0503020204020204" pitchFamily="34" charset="-122"/>
          </a:endParaRPr>
        </a:p>
      </dgm:t>
    </dgm:pt>
    <dgm:pt modelId="{A228D123-AC79-4DD8-9AC2-3EE1EFE4642B}" type="parTrans" cxnId="{4DF5BC2A-861F-4B10-B31F-599B7DF6FB8B}">
      <dgm:prSet/>
      <dgm:spPr/>
      <dgm:t>
        <a:bodyPr/>
        <a:lstStyle/>
        <a:p>
          <a:endParaRPr lang="zh-CN" altLang="en-US" sz="2000" b="1"/>
        </a:p>
      </dgm:t>
    </dgm:pt>
    <dgm:pt modelId="{936E4FB0-37DD-4A69-A916-222A419C630D}" type="sibTrans" cxnId="{4DF5BC2A-861F-4B10-B31F-599B7DF6FB8B}">
      <dgm:prSet/>
      <dgm:spPr/>
      <dgm:t>
        <a:bodyPr/>
        <a:lstStyle/>
        <a:p>
          <a:endParaRPr lang="zh-CN" altLang="en-US" sz="2000" b="1"/>
        </a:p>
      </dgm:t>
    </dgm:pt>
    <dgm:pt modelId="{808DBCE9-E6A6-4078-AD89-0C72CB984504}">
      <dgm:prSet custT="1"/>
      <dgm:spPr/>
      <dgm:t>
        <a:bodyPr/>
        <a:lstStyle/>
        <a:p>
          <a:r>
            <a:rPr lang="zh-CN" altLang="en-US" sz="2000" b="1" baseline="0" dirty="0" smtClean="0">
              <a:latin typeface="Arial" panose="020B0604020202020204" pitchFamily="34" charset="0"/>
              <a:ea typeface="微软雅黑" panose="020B0503020204020204" pitchFamily="34" charset="-122"/>
            </a:rPr>
            <a:t>正在经历着更长的发布时间</a:t>
          </a:r>
          <a:endParaRPr lang="zh-CN" altLang="zh-CN" sz="2000" b="1" baseline="0" dirty="0">
            <a:latin typeface="Arial" panose="020B0604020202020204" pitchFamily="34" charset="0"/>
            <a:ea typeface="微软雅黑" panose="020B0503020204020204" pitchFamily="34" charset="-122"/>
          </a:endParaRPr>
        </a:p>
      </dgm:t>
    </dgm:pt>
    <dgm:pt modelId="{20D93727-04D5-493D-860D-38F778A4511E}" type="parTrans" cxnId="{401E951A-5936-40AB-905D-FAE3F0D40886}">
      <dgm:prSet/>
      <dgm:spPr/>
      <dgm:t>
        <a:bodyPr/>
        <a:lstStyle/>
        <a:p>
          <a:endParaRPr lang="zh-CN" altLang="en-US" sz="2000" b="1"/>
        </a:p>
      </dgm:t>
    </dgm:pt>
    <dgm:pt modelId="{84734E8C-E333-4137-9AC7-346073FE9C53}" type="sibTrans" cxnId="{401E951A-5936-40AB-905D-FAE3F0D40886}">
      <dgm:prSet/>
      <dgm:spPr/>
      <dgm:t>
        <a:bodyPr/>
        <a:lstStyle/>
        <a:p>
          <a:endParaRPr lang="zh-CN" altLang="en-US" sz="2000" b="1"/>
        </a:p>
      </dgm:t>
    </dgm:pt>
    <dgm:pt modelId="{FA9B11F8-350C-4A44-BB14-C56E3F61E4FC}" type="pres">
      <dgm:prSet presAssocID="{7474ABBF-CF48-40F2-8EB1-664512CCBC4D}" presName="Name0" presStyleCnt="0">
        <dgm:presLayoutVars>
          <dgm:chMax val="7"/>
          <dgm:chPref val="7"/>
          <dgm:dir/>
        </dgm:presLayoutVars>
      </dgm:prSet>
      <dgm:spPr/>
      <dgm:t>
        <a:bodyPr/>
        <a:lstStyle/>
        <a:p>
          <a:endParaRPr lang="zh-CN" altLang="en-US"/>
        </a:p>
      </dgm:t>
    </dgm:pt>
    <dgm:pt modelId="{F1432C87-ED7F-4063-A438-B4FEBFC91276}" type="pres">
      <dgm:prSet presAssocID="{7474ABBF-CF48-40F2-8EB1-664512CCBC4D}" presName="Name1" presStyleCnt="0"/>
      <dgm:spPr/>
      <dgm:t>
        <a:bodyPr/>
        <a:lstStyle/>
        <a:p>
          <a:endParaRPr lang="zh-CN" altLang="en-US"/>
        </a:p>
      </dgm:t>
    </dgm:pt>
    <dgm:pt modelId="{A9885848-6BAB-43C7-8B1B-D94DB4D9E5B9}" type="pres">
      <dgm:prSet presAssocID="{7474ABBF-CF48-40F2-8EB1-664512CCBC4D}" presName="cycle" presStyleCnt="0"/>
      <dgm:spPr/>
      <dgm:t>
        <a:bodyPr/>
        <a:lstStyle/>
        <a:p>
          <a:endParaRPr lang="zh-CN" altLang="en-US"/>
        </a:p>
      </dgm:t>
    </dgm:pt>
    <dgm:pt modelId="{0BF58F6A-6FE0-4B01-9F86-66E345A60C43}" type="pres">
      <dgm:prSet presAssocID="{7474ABBF-CF48-40F2-8EB1-664512CCBC4D}" presName="srcNode" presStyleLbl="node1" presStyleIdx="0" presStyleCnt="6"/>
      <dgm:spPr/>
      <dgm:t>
        <a:bodyPr/>
        <a:lstStyle/>
        <a:p>
          <a:endParaRPr lang="zh-CN" altLang="en-US"/>
        </a:p>
      </dgm:t>
    </dgm:pt>
    <dgm:pt modelId="{BEFE0B53-84C7-4B5D-BBA4-E7B4FE3A7DDC}" type="pres">
      <dgm:prSet presAssocID="{7474ABBF-CF48-40F2-8EB1-664512CCBC4D}" presName="conn" presStyleLbl="parChTrans1D2" presStyleIdx="0" presStyleCnt="1"/>
      <dgm:spPr/>
      <dgm:t>
        <a:bodyPr/>
        <a:lstStyle/>
        <a:p>
          <a:endParaRPr lang="zh-CN" altLang="en-US"/>
        </a:p>
      </dgm:t>
    </dgm:pt>
    <dgm:pt modelId="{C4BD2CFD-EAE7-4E07-9C15-CAA1B4A80DF2}" type="pres">
      <dgm:prSet presAssocID="{7474ABBF-CF48-40F2-8EB1-664512CCBC4D}" presName="extraNode" presStyleLbl="node1" presStyleIdx="0" presStyleCnt="6"/>
      <dgm:spPr/>
      <dgm:t>
        <a:bodyPr/>
        <a:lstStyle/>
        <a:p>
          <a:endParaRPr lang="zh-CN" altLang="en-US"/>
        </a:p>
      </dgm:t>
    </dgm:pt>
    <dgm:pt modelId="{79ACE8D4-C166-4AD3-865F-118541EEDDDB}" type="pres">
      <dgm:prSet presAssocID="{7474ABBF-CF48-40F2-8EB1-664512CCBC4D}" presName="dstNode" presStyleLbl="node1" presStyleIdx="0" presStyleCnt="6"/>
      <dgm:spPr/>
      <dgm:t>
        <a:bodyPr/>
        <a:lstStyle/>
        <a:p>
          <a:endParaRPr lang="zh-CN" altLang="en-US"/>
        </a:p>
      </dgm:t>
    </dgm:pt>
    <dgm:pt modelId="{25056D54-776C-4FDC-8F55-2AA6DF20A24F}" type="pres">
      <dgm:prSet presAssocID="{5315D310-9F56-4661-B21D-86CFED179B5D}" presName="text_1" presStyleLbl="node1" presStyleIdx="0" presStyleCnt="6">
        <dgm:presLayoutVars>
          <dgm:bulletEnabled val="1"/>
        </dgm:presLayoutVars>
      </dgm:prSet>
      <dgm:spPr/>
      <dgm:t>
        <a:bodyPr/>
        <a:lstStyle/>
        <a:p>
          <a:endParaRPr lang="zh-CN" altLang="en-US"/>
        </a:p>
      </dgm:t>
    </dgm:pt>
    <dgm:pt modelId="{6DC25241-C61A-4CFA-B2BE-DAF6E2009ADB}" type="pres">
      <dgm:prSet presAssocID="{5315D310-9F56-4661-B21D-86CFED179B5D}" presName="accent_1" presStyleCnt="0"/>
      <dgm:spPr/>
      <dgm:t>
        <a:bodyPr/>
        <a:lstStyle/>
        <a:p>
          <a:endParaRPr lang="zh-CN" altLang="en-US"/>
        </a:p>
      </dgm:t>
    </dgm:pt>
    <dgm:pt modelId="{D099E7D5-6083-46EF-9FF3-B3EFD8985CFE}" type="pres">
      <dgm:prSet presAssocID="{5315D310-9F56-4661-B21D-86CFED179B5D}" presName="accentRepeatNode" presStyleLbl="solidFgAcc1" presStyleIdx="0" presStyleCnt="6"/>
      <dgm:spPr/>
      <dgm:t>
        <a:bodyPr/>
        <a:lstStyle/>
        <a:p>
          <a:endParaRPr lang="zh-CN" altLang="en-US"/>
        </a:p>
      </dgm:t>
    </dgm:pt>
    <dgm:pt modelId="{EC933D07-F48E-4CC9-8C62-E75B9E41CCD8}" type="pres">
      <dgm:prSet presAssocID="{C1854617-CCB9-4C3B-A3C8-CCB16A9E0343}" presName="text_2" presStyleLbl="node1" presStyleIdx="1" presStyleCnt="6">
        <dgm:presLayoutVars>
          <dgm:bulletEnabled val="1"/>
        </dgm:presLayoutVars>
      </dgm:prSet>
      <dgm:spPr/>
      <dgm:t>
        <a:bodyPr/>
        <a:lstStyle/>
        <a:p>
          <a:endParaRPr lang="zh-CN" altLang="en-US"/>
        </a:p>
      </dgm:t>
    </dgm:pt>
    <dgm:pt modelId="{F43F5591-BB4D-452C-846F-4DFC932042B9}" type="pres">
      <dgm:prSet presAssocID="{C1854617-CCB9-4C3B-A3C8-CCB16A9E0343}" presName="accent_2" presStyleCnt="0"/>
      <dgm:spPr/>
      <dgm:t>
        <a:bodyPr/>
        <a:lstStyle/>
        <a:p>
          <a:endParaRPr lang="zh-CN" altLang="en-US"/>
        </a:p>
      </dgm:t>
    </dgm:pt>
    <dgm:pt modelId="{BC4CB2FE-9950-49BE-9A0A-3186F257375D}" type="pres">
      <dgm:prSet presAssocID="{C1854617-CCB9-4C3B-A3C8-CCB16A9E0343}" presName="accentRepeatNode" presStyleLbl="solidFgAcc1" presStyleIdx="1" presStyleCnt="6"/>
      <dgm:spPr/>
      <dgm:t>
        <a:bodyPr/>
        <a:lstStyle/>
        <a:p>
          <a:endParaRPr lang="zh-CN" altLang="en-US"/>
        </a:p>
      </dgm:t>
    </dgm:pt>
    <dgm:pt modelId="{5A7E98B0-1CFC-4848-B830-146925442BDA}" type="pres">
      <dgm:prSet presAssocID="{34E328DD-CEC1-4CB2-A917-499EDB547A38}" presName="text_3" presStyleLbl="node1" presStyleIdx="2" presStyleCnt="6">
        <dgm:presLayoutVars>
          <dgm:bulletEnabled val="1"/>
        </dgm:presLayoutVars>
      </dgm:prSet>
      <dgm:spPr/>
      <dgm:t>
        <a:bodyPr/>
        <a:lstStyle/>
        <a:p>
          <a:endParaRPr lang="zh-CN" altLang="en-US"/>
        </a:p>
      </dgm:t>
    </dgm:pt>
    <dgm:pt modelId="{046191EA-68CA-49FE-A38A-87822D518588}" type="pres">
      <dgm:prSet presAssocID="{34E328DD-CEC1-4CB2-A917-499EDB547A38}" presName="accent_3" presStyleCnt="0"/>
      <dgm:spPr/>
      <dgm:t>
        <a:bodyPr/>
        <a:lstStyle/>
        <a:p>
          <a:endParaRPr lang="zh-CN" altLang="en-US"/>
        </a:p>
      </dgm:t>
    </dgm:pt>
    <dgm:pt modelId="{5934EAED-1FEB-43DF-8B42-C7F9BB6D2A24}" type="pres">
      <dgm:prSet presAssocID="{34E328DD-CEC1-4CB2-A917-499EDB547A38}" presName="accentRepeatNode" presStyleLbl="solidFgAcc1" presStyleIdx="2" presStyleCnt="6"/>
      <dgm:spPr/>
      <dgm:t>
        <a:bodyPr/>
        <a:lstStyle/>
        <a:p>
          <a:endParaRPr lang="zh-CN" altLang="en-US"/>
        </a:p>
      </dgm:t>
    </dgm:pt>
    <dgm:pt modelId="{6251AF97-D6B2-4311-9C69-0F42B61BA29A}" type="pres">
      <dgm:prSet presAssocID="{DBA45D23-6FF8-4EC5-9C99-CC1450CDB3F5}" presName="text_4" presStyleLbl="node1" presStyleIdx="3" presStyleCnt="6">
        <dgm:presLayoutVars>
          <dgm:bulletEnabled val="1"/>
        </dgm:presLayoutVars>
      </dgm:prSet>
      <dgm:spPr/>
      <dgm:t>
        <a:bodyPr/>
        <a:lstStyle/>
        <a:p>
          <a:endParaRPr lang="zh-CN" altLang="en-US"/>
        </a:p>
      </dgm:t>
    </dgm:pt>
    <dgm:pt modelId="{8AF4B62D-699E-440D-BF0E-B3914F2EDB4C}" type="pres">
      <dgm:prSet presAssocID="{DBA45D23-6FF8-4EC5-9C99-CC1450CDB3F5}" presName="accent_4" presStyleCnt="0"/>
      <dgm:spPr/>
      <dgm:t>
        <a:bodyPr/>
        <a:lstStyle/>
        <a:p>
          <a:endParaRPr lang="zh-CN" altLang="en-US"/>
        </a:p>
      </dgm:t>
    </dgm:pt>
    <dgm:pt modelId="{22F0F180-D0F0-41E4-A6B2-D5D16B7DA87C}" type="pres">
      <dgm:prSet presAssocID="{DBA45D23-6FF8-4EC5-9C99-CC1450CDB3F5}" presName="accentRepeatNode" presStyleLbl="solidFgAcc1" presStyleIdx="3" presStyleCnt="6"/>
      <dgm:spPr/>
      <dgm:t>
        <a:bodyPr/>
        <a:lstStyle/>
        <a:p>
          <a:endParaRPr lang="zh-CN" altLang="en-US"/>
        </a:p>
      </dgm:t>
    </dgm:pt>
    <dgm:pt modelId="{C5D9EBE1-5653-427A-8105-11219AD999D3}" type="pres">
      <dgm:prSet presAssocID="{D3C42339-85B7-49D0-AC15-7B3F418F1166}" presName="text_5" presStyleLbl="node1" presStyleIdx="4" presStyleCnt="6">
        <dgm:presLayoutVars>
          <dgm:bulletEnabled val="1"/>
        </dgm:presLayoutVars>
      </dgm:prSet>
      <dgm:spPr/>
      <dgm:t>
        <a:bodyPr/>
        <a:lstStyle/>
        <a:p>
          <a:endParaRPr lang="zh-CN" altLang="en-US"/>
        </a:p>
      </dgm:t>
    </dgm:pt>
    <dgm:pt modelId="{D8BB7EA5-75E5-44BA-A53F-AD1CD3BDC812}" type="pres">
      <dgm:prSet presAssocID="{D3C42339-85B7-49D0-AC15-7B3F418F1166}" presName="accent_5" presStyleCnt="0"/>
      <dgm:spPr/>
      <dgm:t>
        <a:bodyPr/>
        <a:lstStyle/>
        <a:p>
          <a:endParaRPr lang="zh-CN" altLang="en-US"/>
        </a:p>
      </dgm:t>
    </dgm:pt>
    <dgm:pt modelId="{7B57CF05-1180-41CE-AB0F-00BCE36F29F2}" type="pres">
      <dgm:prSet presAssocID="{D3C42339-85B7-49D0-AC15-7B3F418F1166}" presName="accentRepeatNode" presStyleLbl="solidFgAcc1" presStyleIdx="4" presStyleCnt="6"/>
      <dgm:spPr/>
      <dgm:t>
        <a:bodyPr/>
        <a:lstStyle/>
        <a:p>
          <a:endParaRPr lang="zh-CN" altLang="en-US"/>
        </a:p>
      </dgm:t>
    </dgm:pt>
    <dgm:pt modelId="{5681CAFD-CCBE-4C93-ACD5-F01AA97184B5}" type="pres">
      <dgm:prSet presAssocID="{808DBCE9-E6A6-4078-AD89-0C72CB984504}" presName="text_6" presStyleLbl="node1" presStyleIdx="5" presStyleCnt="6">
        <dgm:presLayoutVars>
          <dgm:bulletEnabled val="1"/>
        </dgm:presLayoutVars>
      </dgm:prSet>
      <dgm:spPr/>
      <dgm:t>
        <a:bodyPr/>
        <a:lstStyle/>
        <a:p>
          <a:endParaRPr lang="zh-CN" altLang="en-US"/>
        </a:p>
      </dgm:t>
    </dgm:pt>
    <dgm:pt modelId="{0A1393E2-7738-48C4-9E89-68301F0B2EA2}" type="pres">
      <dgm:prSet presAssocID="{808DBCE9-E6A6-4078-AD89-0C72CB984504}" presName="accent_6" presStyleCnt="0"/>
      <dgm:spPr/>
      <dgm:t>
        <a:bodyPr/>
        <a:lstStyle/>
        <a:p>
          <a:endParaRPr lang="zh-CN" altLang="en-US"/>
        </a:p>
      </dgm:t>
    </dgm:pt>
    <dgm:pt modelId="{5ED4615A-E803-4722-8E08-E23D566B4ED4}" type="pres">
      <dgm:prSet presAssocID="{808DBCE9-E6A6-4078-AD89-0C72CB984504}" presName="accentRepeatNode" presStyleLbl="solidFgAcc1" presStyleIdx="5" presStyleCnt="6"/>
      <dgm:spPr/>
      <dgm:t>
        <a:bodyPr/>
        <a:lstStyle/>
        <a:p>
          <a:endParaRPr lang="zh-CN" altLang="en-US"/>
        </a:p>
      </dgm:t>
    </dgm:pt>
  </dgm:ptLst>
  <dgm:cxnLst>
    <dgm:cxn modelId="{4DF5BC2A-861F-4B10-B31F-599B7DF6FB8B}" srcId="{7474ABBF-CF48-40F2-8EB1-664512CCBC4D}" destId="{D3C42339-85B7-49D0-AC15-7B3F418F1166}" srcOrd="4" destOrd="0" parTransId="{A228D123-AC79-4DD8-9AC2-3EE1EFE4642B}" sibTransId="{936E4FB0-37DD-4A69-A916-222A419C630D}"/>
    <dgm:cxn modelId="{85E79A59-62D9-42A8-9927-2C9F1DEADF97}" type="presOf" srcId="{D3C42339-85B7-49D0-AC15-7B3F418F1166}" destId="{C5D9EBE1-5653-427A-8105-11219AD999D3}" srcOrd="0" destOrd="0" presId="urn:microsoft.com/office/officeart/2008/layout/VerticalCurvedList"/>
    <dgm:cxn modelId="{9568FBB7-FDF6-4EB0-AE7D-5AE37E0D86C8}" type="presOf" srcId="{7474ABBF-CF48-40F2-8EB1-664512CCBC4D}" destId="{FA9B11F8-350C-4A44-BB14-C56E3F61E4FC}" srcOrd="0" destOrd="0" presId="urn:microsoft.com/office/officeart/2008/layout/VerticalCurvedList"/>
    <dgm:cxn modelId="{BAEE98CF-B0A0-44E1-BE29-40A747C87AF4}" srcId="{7474ABBF-CF48-40F2-8EB1-664512CCBC4D}" destId="{34E328DD-CEC1-4CB2-A917-499EDB547A38}" srcOrd="2" destOrd="0" parTransId="{4E85A5DF-696E-4614-A588-8E61A9D18C04}" sibTransId="{75D93C78-E95C-4268-AF69-1238460629C7}"/>
    <dgm:cxn modelId="{8F6CC775-A23A-4DAB-A1DA-48DC7A69292E}" type="presOf" srcId="{84DFEFC0-C018-4628-A1BA-F9D5459B06BF}" destId="{BEFE0B53-84C7-4B5D-BBA4-E7B4FE3A7DDC}" srcOrd="0" destOrd="0" presId="urn:microsoft.com/office/officeart/2008/layout/VerticalCurvedList"/>
    <dgm:cxn modelId="{E9695053-F40E-49BD-A45C-E4D4D985A3DB}" srcId="{7474ABBF-CF48-40F2-8EB1-664512CCBC4D}" destId="{C1854617-CCB9-4C3B-A3C8-CCB16A9E0343}" srcOrd="1" destOrd="0" parTransId="{6B5CE49A-4189-4691-B1E4-7CFCB6313280}" sibTransId="{A74F51F4-4C6A-484E-848F-C4FED0C493DF}"/>
    <dgm:cxn modelId="{4F8C23E1-630D-46E7-86BD-20AFB4EF2A2F}" srcId="{7474ABBF-CF48-40F2-8EB1-664512CCBC4D}" destId="{5315D310-9F56-4661-B21D-86CFED179B5D}" srcOrd="0" destOrd="0" parTransId="{BEA6309F-5B75-45C8-9E36-14A06CCB3190}" sibTransId="{84DFEFC0-C018-4628-A1BA-F9D5459B06BF}"/>
    <dgm:cxn modelId="{3A7B65C2-3922-440D-ADCC-F78A1478107B}" type="presOf" srcId="{34E328DD-CEC1-4CB2-A917-499EDB547A38}" destId="{5A7E98B0-1CFC-4848-B830-146925442BDA}" srcOrd="0" destOrd="0" presId="urn:microsoft.com/office/officeart/2008/layout/VerticalCurvedList"/>
    <dgm:cxn modelId="{401E951A-5936-40AB-905D-FAE3F0D40886}" srcId="{7474ABBF-CF48-40F2-8EB1-664512CCBC4D}" destId="{808DBCE9-E6A6-4078-AD89-0C72CB984504}" srcOrd="5" destOrd="0" parTransId="{20D93727-04D5-493D-860D-38F778A4511E}" sibTransId="{84734E8C-E333-4137-9AC7-346073FE9C53}"/>
    <dgm:cxn modelId="{0F2B941A-02F8-41EE-BA30-5865A97739B9}" type="presOf" srcId="{C1854617-CCB9-4C3B-A3C8-CCB16A9E0343}" destId="{EC933D07-F48E-4CC9-8C62-E75B9E41CCD8}" srcOrd="0" destOrd="0" presId="urn:microsoft.com/office/officeart/2008/layout/VerticalCurvedList"/>
    <dgm:cxn modelId="{735E54DF-F62C-4571-B692-12BA85EB5C2B}" type="presOf" srcId="{DBA45D23-6FF8-4EC5-9C99-CC1450CDB3F5}" destId="{6251AF97-D6B2-4311-9C69-0F42B61BA29A}" srcOrd="0" destOrd="0" presId="urn:microsoft.com/office/officeart/2008/layout/VerticalCurvedList"/>
    <dgm:cxn modelId="{065B9D9F-B515-44F7-9374-35C8E1A2E8FD}" type="presOf" srcId="{808DBCE9-E6A6-4078-AD89-0C72CB984504}" destId="{5681CAFD-CCBE-4C93-ACD5-F01AA97184B5}" srcOrd="0" destOrd="0" presId="urn:microsoft.com/office/officeart/2008/layout/VerticalCurvedList"/>
    <dgm:cxn modelId="{9BBBA5A4-88FE-4481-9A5C-B4A91E74E01D}" srcId="{7474ABBF-CF48-40F2-8EB1-664512CCBC4D}" destId="{DBA45D23-6FF8-4EC5-9C99-CC1450CDB3F5}" srcOrd="3" destOrd="0" parTransId="{97C68184-045F-4E97-A4A6-DFFF5BFBFB8E}" sibTransId="{E98E4DF7-9CC9-47D4-8080-5E45ED2801B5}"/>
    <dgm:cxn modelId="{ADD93423-62ED-40FA-BD9A-523CAD7B9BBD}" type="presOf" srcId="{5315D310-9F56-4661-B21D-86CFED179B5D}" destId="{25056D54-776C-4FDC-8F55-2AA6DF20A24F}" srcOrd="0" destOrd="0" presId="urn:microsoft.com/office/officeart/2008/layout/VerticalCurvedList"/>
    <dgm:cxn modelId="{6363769D-E54D-4B82-A329-5EA80322FA16}" type="presParOf" srcId="{FA9B11F8-350C-4A44-BB14-C56E3F61E4FC}" destId="{F1432C87-ED7F-4063-A438-B4FEBFC91276}" srcOrd="0" destOrd="0" presId="urn:microsoft.com/office/officeart/2008/layout/VerticalCurvedList"/>
    <dgm:cxn modelId="{ED58717D-1BE3-41CC-BE9B-664483B4918D}" type="presParOf" srcId="{F1432C87-ED7F-4063-A438-B4FEBFC91276}" destId="{A9885848-6BAB-43C7-8B1B-D94DB4D9E5B9}" srcOrd="0" destOrd="0" presId="urn:microsoft.com/office/officeart/2008/layout/VerticalCurvedList"/>
    <dgm:cxn modelId="{D1B947DF-7536-4628-B834-DF07BC2B038C}" type="presParOf" srcId="{A9885848-6BAB-43C7-8B1B-D94DB4D9E5B9}" destId="{0BF58F6A-6FE0-4B01-9F86-66E345A60C43}" srcOrd="0" destOrd="0" presId="urn:microsoft.com/office/officeart/2008/layout/VerticalCurvedList"/>
    <dgm:cxn modelId="{F99BCC03-0AA9-4B5A-80A1-7F1C28DD5652}" type="presParOf" srcId="{A9885848-6BAB-43C7-8B1B-D94DB4D9E5B9}" destId="{BEFE0B53-84C7-4B5D-BBA4-E7B4FE3A7DDC}" srcOrd="1" destOrd="0" presId="urn:microsoft.com/office/officeart/2008/layout/VerticalCurvedList"/>
    <dgm:cxn modelId="{7071C78B-47CE-4A8E-8C26-C2750CD91465}" type="presParOf" srcId="{A9885848-6BAB-43C7-8B1B-D94DB4D9E5B9}" destId="{C4BD2CFD-EAE7-4E07-9C15-CAA1B4A80DF2}" srcOrd="2" destOrd="0" presId="urn:microsoft.com/office/officeart/2008/layout/VerticalCurvedList"/>
    <dgm:cxn modelId="{D2A2B516-BAF7-4581-9F7E-4AF1079E2D21}" type="presParOf" srcId="{A9885848-6BAB-43C7-8B1B-D94DB4D9E5B9}" destId="{79ACE8D4-C166-4AD3-865F-118541EEDDDB}" srcOrd="3" destOrd="0" presId="urn:microsoft.com/office/officeart/2008/layout/VerticalCurvedList"/>
    <dgm:cxn modelId="{41CDAA0F-EF7B-46DE-98E5-CFB4A83B5BB6}" type="presParOf" srcId="{F1432C87-ED7F-4063-A438-B4FEBFC91276}" destId="{25056D54-776C-4FDC-8F55-2AA6DF20A24F}" srcOrd="1" destOrd="0" presId="urn:microsoft.com/office/officeart/2008/layout/VerticalCurvedList"/>
    <dgm:cxn modelId="{A169E3BF-A137-4638-B608-338CCEA36A84}" type="presParOf" srcId="{F1432C87-ED7F-4063-A438-B4FEBFC91276}" destId="{6DC25241-C61A-4CFA-B2BE-DAF6E2009ADB}" srcOrd="2" destOrd="0" presId="urn:microsoft.com/office/officeart/2008/layout/VerticalCurvedList"/>
    <dgm:cxn modelId="{7F4F0A9D-2EE1-4575-AE65-EE65E5F5049C}" type="presParOf" srcId="{6DC25241-C61A-4CFA-B2BE-DAF6E2009ADB}" destId="{D099E7D5-6083-46EF-9FF3-B3EFD8985CFE}" srcOrd="0" destOrd="0" presId="urn:microsoft.com/office/officeart/2008/layout/VerticalCurvedList"/>
    <dgm:cxn modelId="{A44A6A3D-AFBA-4B26-A4EB-422C794A4452}" type="presParOf" srcId="{F1432C87-ED7F-4063-A438-B4FEBFC91276}" destId="{EC933D07-F48E-4CC9-8C62-E75B9E41CCD8}" srcOrd="3" destOrd="0" presId="urn:microsoft.com/office/officeart/2008/layout/VerticalCurvedList"/>
    <dgm:cxn modelId="{0058A884-5C50-4293-B5C3-F8A842C8AE9F}" type="presParOf" srcId="{F1432C87-ED7F-4063-A438-B4FEBFC91276}" destId="{F43F5591-BB4D-452C-846F-4DFC932042B9}" srcOrd="4" destOrd="0" presId="urn:microsoft.com/office/officeart/2008/layout/VerticalCurvedList"/>
    <dgm:cxn modelId="{0011A914-93D0-4E63-BDE2-F67309A72D13}" type="presParOf" srcId="{F43F5591-BB4D-452C-846F-4DFC932042B9}" destId="{BC4CB2FE-9950-49BE-9A0A-3186F257375D}" srcOrd="0" destOrd="0" presId="urn:microsoft.com/office/officeart/2008/layout/VerticalCurvedList"/>
    <dgm:cxn modelId="{C80E2096-E08E-4F23-A840-2D143C246989}" type="presParOf" srcId="{F1432C87-ED7F-4063-A438-B4FEBFC91276}" destId="{5A7E98B0-1CFC-4848-B830-146925442BDA}" srcOrd="5" destOrd="0" presId="urn:microsoft.com/office/officeart/2008/layout/VerticalCurvedList"/>
    <dgm:cxn modelId="{D0A8F05F-8F94-412B-BF50-607E24605F60}" type="presParOf" srcId="{F1432C87-ED7F-4063-A438-B4FEBFC91276}" destId="{046191EA-68CA-49FE-A38A-87822D518588}" srcOrd="6" destOrd="0" presId="urn:microsoft.com/office/officeart/2008/layout/VerticalCurvedList"/>
    <dgm:cxn modelId="{17079A7A-E227-4CD2-8FDD-9CA205F97DF5}" type="presParOf" srcId="{046191EA-68CA-49FE-A38A-87822D518588}" destId="{5934EAED-1FEB-43DF-8B42-C7F9BB6D2A24}" srcOrd="0" destOrd="0" presId="urn:microsoft.com/office/officeart/2008/layout/VerticalCurvedList"/>
    <dgm:cxn modelId="{DE56B45E-AF04-4327-BB60-EB97E85CF7F1}" type="presParOf" srcId="{F1432C87-ED7F-4063-A438-B4FEBFC91276}" destId="{6251AF97-D6B2-4311-9C69-0F42B61BA29A}" srcOrd="7" destOrd="0" presId="urn:microsoft.com/office/officeart/2008/layout/VerticalCurvedList"/>
    <dgm:cxn modelId="{BED82253-0584-4221-B8E7-FE5DEA76A639}" type="presParOf" srcId="{F1432C87-ED7F-4063-A438-B4FEBFC91276}" destId="{8AF4B62D-699E-440D-BF0E-B3914F2EDB4C}" srcOrd="8" destOrd="0" presId="urn:microsoft.com/office/officeart/2008/layout/VerticalCurvedList"/>
    <dgm:cxn modelId="{FCF9B229-BC1C-4E66-AFFB-48D4DCBE3630}" type="presParOf" srcId="{8AF4B62D-699E-440D-BF0E-B3914F2EDB4C}" destId="{22F0F180-D0F0-41E4-A6B2-D5D16B7DA87C}" srcOrd="0" destOrd="0" presId="urn:microsoft.com/office/officeart/2008/layout/VerticalCurvedList"/>
    <dgm:cxn modelId="{23B7ADAC-EBF3-46C7-A609-BB2D327D3692}" type="presParOf" srcId="{F1432C87-ED7F-4063-A438-B4FEBFC91276}" destId="{C5D9EBE1-5653-427A-8105-11219AD999D3}" srcOrd="9" destOrd="0" presId="urn:microsoft.com/office/officeart/2008/layout/VerticalCurvedList"/>
    <dgm:cxn modelId="{5D87236D-0F95-4462-94DF-076DFBECDAA5}" type="presParOf" srcId="{F1432C87-ED7F-4063-A438-B4FEBFC91276}" destId="{D8BB7EA5-75E5-44BA-A53F-AD1CD3BDC812}" srcOrd="10" destOrd="0" presId="urn:microsoft.com/office/officeart/2008/layout/VerticalCurvedList"/>
    <dgm:cxn modelId="{B183C7B1-4EF9-4008-BCF5-88C0C0CFB9BB}" type="presParOf" srcId="{D8BB7EA5-75E5-44BA-A53F-AD1CD3BDC812}" destId="{7B57CF05-1180-41CE-AB0F-00BCE36F29F2}" srcOrd="0" destOrd="0" presId="urn:microsoft.com/office/officeart/2008/layout/VerticalCurvedList"/>
    <dgm:cxn modelId="{21E49646-5929-46E5-A742-F82AF0CFE306}" type="presParOf" srcId="{F1432C87-ED7F-4063-A438-B4FEBFC91276}" destId="{5681CAFD-CCBE-4C93-ACD5-F01AA97184B5}" srcOrd="11" destOrd="0" presId="urn:microsoft.com/office/officeart/2008/layout/VerticalCurvedList"/>
    <dgm:cxn modelId="{15B9BA39-4873-40E9-90DE-AA5A4AA30525}" type="presParOf" srcId="{F1432C87-ED7F-4063-A438-B4FEBFC91276}" destId="{0A1393E2-7738-48C4-9E89-68301F0B2EA2}" srcOrd="12" destOrd="0" presId="urn:microsoft.com/office/officeart/2008/layout/VerticalCurvedList"/>
    <dgm:cxn modelId="{613CADEA-2E83-49C7-9D4A-BDB33EA96F08}" type="presParOf" srcId="{0A1393E2-7738-48C4-9E89-68301F0B2EA2}" destId="{5ED4615A-E803-4722-8E08-E23D566B4ED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77AB1E-05C0-4CC3-8C15-26F0E9546C1A}" type="doc">
      <dgm:prSet loTypeId="urn:microsoft.com/office/officeart/2005/8/layout/pyramid1" loCatId="pyramid" qsTypeId="urn:microsoft.com/office/officeart/2005/8/quickstyle/simple1" qsCatId="simple" csTypeId="urn:microsoft.com/office/officeart/2005/8/colors/colorful5" csCatId="colorful" phldr="1"/>
      <dgm:spPr/>
    </dgm:pt>
    <dgm:pt modelId="{CF8747D4-067C-4E72-BEC3-CDFE3B776D70}">
      <dgm:prSet phldrT="[文本]" custT="1"/>
      <dgm:spPr>
        <a:solidFill>
          <a:schemeClr val="accent5">
            <a:hueOff val="0"/>
            <a:satOff val="0"/>
            <a:lumOff val="0"/>
            <a:alpha val="80000"/>
          </a:schemeClr>
        </a:solidFill>
      </dgm:spPr>
      <dgm:t>
        <a:bodyPr/>
        <a:lstStyle/>
        <a:p>
          <a:r>
            <a:rPr lang="zh-CN" altLang="en-US" sz="1800" b="1" dirty="0">
              <a:solidFill>
                <a:schemeClr val="bg1"/>
              </a:solidFill>
              <a:latin typeface="微软雅黑" pitchFamily="34" charset="-122"/>
              <a:ea typeface="微软雅黑" pitchFamily="34" charset="-122"/>
            </a:rPr>
            <a:t>各论</a:t>
          </a:r>
        </a:p>
      </dgm:t>
    </dgm:pt>
    <dgm:pt modelId="{CC5219E6-58EE-478D-8C73-D653492D69CE}" type="parTrans" cxnId="{3BA7481A-EFFC-4282-B276-D42CCD51595D}">
      <dgm:prSet/>
      <dgm:spPr/>
      <dgm:t>
        <a:bodyPr/>
        <a:lstStyle/>
        <a:p>
          <a:endParaRPr lang="zh-CN" altLang="en-US" sz="2800" b="1">
            <a:latin typeface="微软雅黑" pitchFamily="34" charset="-122"/>
            <a:ea typeface="微软雅黑" pitchFamily="34" charset="-122"/>
          </a:endParaRPr>
        </a:p>
      </dgm:t>
    </dgm:pt>
    <dgm:pt modelId="{3A45FF2B-0D29-4AE1-B12A-332C29990899}" type="sibTrans" cxnId="{3BA7481A-EFFC-4282-B276-D42CCD51595D}">
      <dgm:prSet/>
      <dgm:spPr/>
      <dgm:t>
        <a:bodyPr/>
        <a:lstStyle/>
        <a:p>
          <a:endParaRPr lang="zh-CN" altLang="en-US" sz="2800" b="1">
            <a:latin typeface="微软雅黑" pitchFamily="34" charset="-122"/>
            <a:ea typeface="微软雅黑" pitchFamily="34" charset="-122"/>
          </a:endParaRPr>
        </a:p>
      </dgm:t>
    </dgm:pt>
    <dgm:pt modelId="{21EC1254-39D5-44B7-A033-339A3DB6EB81}">
      <dgm:prSet phldrT="[文本]" custT="1"/>
      <dgm:spPr>
        <a:solidFill>
          <a:schemeClr val="accent5">
            <a:hueOff val="3359278"/>
            <a:satOff val="4740"/>
            <a:lumOff val="-588"/>
            <a:alpha val="80000"/>
          </a:schemeClr>
        </a:solidFill>
      </dgm:spPr>
      <dgm:t>
        <a:bodyPr/>
        <a:lstStyle/>
        <a:p>
          <a:r>
            <a:rPr lang="zh-CN" altLang="en-US" sz="1800" b="1" dirty="0">
              <a:solidFill>
                <a:schemeClr val="bg1"/>
              </a:solidFill>
              <a:latin typeface="微软雅黑" pitchFamily="34" charset="-122"/>
              <a:ea typeface="微软雅黑" pitchFamily="34" charset="-122"/>
            </a:rPr>
            <a:t>通则（附录）指导原则</a:t>
          </a:r>
        </a:p>
      </dgm:t>
    </dgm:pt>
    <dgm:pt modelId="{282DC2BE-FF35-4F83-BB7C-EF8E9C859F22}" type="parTrans" cxnId="{41DE845F-37E5-446A-B0D3-F64902E6D3E6}">
      <dgm:prSet/>
      <dgm:spPr/>
      <dgm:t>
        <a:bodyPr/>
        <a:lstStyle/>
        <a:p>
          <a:endParaRPr lang="zh-CN" altLang="en-US" sz="2800" b="1">
            <a:latin typeface="微软雅黑" pitchFamily="34" charset="-122"/>
            <a:ea typeface="微软雅黑" pitchFamily="34" charset="-122"/>
          </a:endParaRPr>
        </a:p>
      </dgm:t>
    </dgm:pt>
    <dgm:pt modelId="{9FABDB03-77D8-4C78-99AB-5E9AFB6D47EC}" type="sibTrans" cxnId="{41DE845F-37E5-446A-B0D3-F64902E6D3E6}">
      <dgm:prSet/>
      <dgm:spPr/>
      <dgm:t>
        <a:bodyPr/>
        <a:lstStyle/>
        <a:p>
          <a:endParaRPr lang="zh-CN" altLang="en-US" sz="2800" b="1">
            <a:latin typeface="微软雅黑" pitchFamily="34" charset="-122"/>
            <a:ea typeface="微软雅黑" pitchFamily="34" charset="-122"/>
          </a:endParaRPr>
        </a:p>
      </dgm:t>
    </dgm:pt>
    <dgm:pt modelId="{1F2A1F4C-5A92-46B2-9D52-6A2E77D0F3A6}">
      <dgm:prSet phldrT="[文本]" custT="1"/>
      <dgm:spPr>
        <a:solidFill>
          <a:schemeClr val="accent5">
            <a:hueOff val="6718555"/>
            <a:satOff val="9479"/>
            <a:lumOff val="-1176"/>
            <a:alpha val="80000"/>
          </a:schemeClr>
        </a:solidFill>
      </dgm:spPr>
      <dgm:t>
        <a:bodyPr/>
        <a:lstStyle/>
        <a:p>
          <a:r>
            <a:rPr lang="zh-CN" altLang="en-US" sz="1800" b="1" dirty="0">
              <a:solidFill>
                <a:schemeClr val="bg1"/>
              </a:solidFill>
              <a:latin typeface="微软雅黑" pitchFamily="34" charset="-122"/>
              <a:ea typeface="微软雅黑" pitchFamily="34" charset="-122"/>
            </a:rPr>
            <a:t>凡例，总论</a:t>
          </a:r>
        </a:p>
      </dgm:t>
    </dgm:pt>
    <dgm:pt modelId="{9058BDBD-3E4C-49B0-ACBA-F5360429A0D4}" type="parTrans" cxnId="{39126D49-B061-4713-974E-B58AA9C966D7}">
      <dgm:prSet/>
      <dgm:spPr/>
      <dgm:t>
        <a:bodyPr/>
        <a:lstStyle/>
        <a:p>
          <a:endParaRPr lang="zh-CN" altLang="en-US" sz="2800" b="1">
            <a:latin typeface="微软雅黑" pitchFamily="34" charset="-122"/>
            <a:ea typeface="微软雅黑" pitchFamily="34" charset="-122"/>
          </a:endParaRPr>
        </a:p>
      </dgm:t>
    </dgm:pt>
    <dgm:pt modelId="{D6A7596A-CACB-4F3D-89E1-BD63EFC87071}" type="sibTrans" cxnId="{39126D49-B061-4713-974E-B58AA9C966D7}">
      <dgm:prSet/>
      <dgm:spPr/>
      <dgm:t>
        <a:bodyPr/>
        <a:lstStyle/>
        <a:p>
          <a:endParaRPr lang="zh-CN" altLang="en-US" sz="2800" b="1">
            <a:latin typeface="微软雅黑" pitchFamily="34" charset="-122"/>
            <a:ea typeface="微软雅黑" pitchFamily="34" charset="-122"/>
          </a:endParaRPr>
        </a:p>
      </dgm:t>
    </dgm:pt>
    <dgm:pt modelId="{A887BA29-0314-422D-A11C-3F4F21F0231B}" type="pres">
      <dgm:prSet presAssocID="{6177AB1E-05C0-4CC3-8C15-26F0E9546C1A}" presName="Name0" presStyleCnt="0">
        <dgm:presLayoutVars>
          <dgm:dir/>
          <dgm:animLvl val="lvl"/>
          <dgm:resizeHandles val="exact"/>
        </dgm:presLayoutVars>
      </dgm:prSet>
      <dgm:spPr/>
    </dgm:pt>
    <dgm:pt modelId="{36E810B1-433C-4AC4-AE14-8FEF982B0A7E}" type="pres">
      <dgm:prSet presAssocID="{CF8747D4-067C-4E72-BEC3-CDFE3B776D70}" presName="Name8" presStyleCnt="0"/>
      <dgm:spPr/>
    </dgm:pt>
    <dgm:pt modelId="{67669551-5225-4E7F-8538-E889939E8D35}" type="pres">
      <dgm:prSet presAssocID="{CF8747D4-067C-4E72-BEC3-CDFE3B776D70}" presName="level" presStyleLbl="node1" presStyleIdx="0" presStyleCnt="3">
        <dgm:presLayoutVars>
          <dgm:chMax val="1"/>
          <dgm:bulletEnabled val="1"/>
        </dgm:presLayoutVars>
      </dgm:prSet>
      <dgm:spPr/>
      <dgm:t>
        <a:bodyPr/>
        <a:lstStyle/>
        <a:p>
          <a:endParaRPr lang="zh-CN" altLang="en-US"/>
        </a:p>
      </dgm:t>
    </dgm:pt>
    <dgm:pt modelId="{E3396F53-B6D5-4D85-8E80-06F0953CCC8C}" type="pres">
      <dgm:prSet presAssocID="{CF8747D4-067C-4E72-BEC3-CDFE3B776D70}" presName="levelTx" presStyleLbl="revTx" presStyleIdx="0" presStyleCnt="0">
        <dgm:presLayoutVars>
          <dgm:chMax val="1"/>
          <dgm:bulletEnabled val="1"/>
        </dgm:presLayoutVars>
      </dgm:prSet>
      <dgm:spPr/>
      <dgm:t>
        <a:bodyPr/>
        <a:lstStyle/>
        <a:p>
          <a:endParaRPr lang="zh-CN" altLang="en-US"/>
        </a:p>
      </dgm:t>
    </dgm:pt>
    <dgm:pt modelId="{9EF3AFD7-CDA5-4567-ACFB-D588B230AC78}" type="pres">
      <dgm:prSet presAssocID="{21EC1254-39D5-44B7-A033-339A3DB6EB81}" presName="Name8" presStyleCnt="0"/>
      <dgm:spPr/>
    </dgm:pt>
    <dgm:pt modelId="{D220481B-96D6-42E3-B5C1-938482275D07}" type="pres">
      <dgm:prSet presAssocID="{21EC1254-39D5-44B7-A033-339A3DB6EB81}" presName="level" presStyleLbl="node1" presStyleIdx="1" presStyleCnt="3" custScaleX="99103">
        <dgm:presLayoutVars>
          <dgm:chMax val="1"/>
          <dgm:bulletEnabled val="1"/>
        </dgm:presLayoutVars>
      </dgm:prSet>
      <dgm:spPr/>
      <dgm:t>
        <a:bodyPr/>
        <a:lstStyle/>
        <a:p>
          <a:endParaRPr lang="zh-CN" altLang="en-US"/>
        </a:p>
      </dgm:t>
    </dgm:pt>
    <dgm:pt modelId="{DD7BF8F7-B87E-4076-B9EC-AEA6FB9D68A4}" type="pres">
      <dgm:prSet presAssocID="{21EC1254-39D5-44B7-A033-339A3DB6EB81}" presName="levelTx" presStyleLbl="revTx" presStyleIdx="0" presStyleCnt="0">
        <dgm:presLayoutVars>
          <dgm:chMax val="1"/>
          <dgm:bulletEnabled val="1"/>
        </dgm:presLayoutVars>
      </dgm:prSet>
      <dgm:spPr/>
      <dgm:t>
        <a:bodyPr/>
        <a:lstStyle/>
        <a:p>
          <a:endParaRPr lang="zh-CN" altLang="en-US"/>
        </a:p>
      </dgm:t>
    </dgm:pt>
    <dgm:pt modelId="{07170C21-9C53-4898-B769-04271911A2BB}" type="pres">
      <dgm:prSet presAssocID="{1F2A1F4C-5A92-46B2-9D52-6A2E77D0F3A6}" presName="Name8" presStyleCnt="0"/>
      <dgm:spPr/>
    </dgm:pt>
    <dgm:pt modelId="{D929BB0F-22BF-42C5-A6E0-7EA66452B741}" type="pres">
      <dgm:prSet presAssocID="{1F2A1F4C-5A92-46B2-9D52-6A2E77D0F3A6}" presName="level" presStyleLbl="node1" presStyleIdx="2" presStyleCnt="3" custScaleX="98995">
        <dgm:presLayoutVars>
          <dgm:chMax val="1"/>
          <dgm:bulletEnabled val="1"/>
        </dgm:presLayoutVars>
      </dgm:prSet>
      <dgm:spPr/>
      <dgm:t>
        <a:bodyPr/>
        <a:lstStyle/>
        <a:p>
          <a:endParaRPr lang="zh-CN" altLang="en-US"/>
        </a:p>
      </dgm:t>
    </dgm:pt>
    <dgm:pt modelId="{FA45898A-7B92-4008-9AB2-55DC919A2C51}" type="pres">
      <dgm:prSet presAssocID="{1F2A1F4C-5A92-46B2-9D52-6A2E77D0F3A6}" presName="levelTx" presStyleLbl="revTx" presStyleIdx="0" presStyleCnt="0">
        <dgm:presLayoutVars>
          <dgm:chMax val="1"/>
          <dgm:bulletEnabled val="1"/>
        </dgm:presLayoutVars>
      </dgm:prSet>
      <dgm:spPr/>
      <dgm:t>
        <a:bodyPr/>
        <a:lstStyle/>
        <a:p>
          <a:endParaRPr lang="zh-CN" altLang="en-US"/>
        </a:p>
      </dgm:t>
    </dgm:pt>
  </dgm:ptLst>
  <dgm:cxnLst>
    <dgm:cxn modelId="{66698B94-A0EF-456B-AD77-EC35BE8B1338}" type="presOf" srcId="{1F2A1F4C-5A92-46B2-9D52-6A2E77D0F3A6}" destId="{FA45898A-7B92-4008-9AB2-55DC919A2C51}" srcOrd="1" destOrd="0" presId="urn:microsoft.com/office/officeart/2005/8/layout/pyramid1"/>
    <dgm:cxn modelId="{903E0008-CD78-4064-B9B7-0173FF7C1926}" type="presOf" srcId="{6177AB1E-05C0-4CC3-8C15-26F0E9546C1A}" destId="{A887BA29-0314-422D-A11C-3F4F21F0231B}" srcOrd="0" destOrd="0" presId="urn:microsoft.com/office/officeart/2005/8/layout/pyramid1"/>
    <dgm:cxn modelId="{3BA7481A-EFFC-4282-B276-D42CCD51595D}" srcId="{6177AB1E-05C0-4CC3-8C15-26F0E9546C1A}" destId="{CF8747D4-067C-4E72-BEC3-CDFE3B776D70}" srcOrd="0" destOrd="0" parTransId="{CC5219E6-58EE-478D-8C73-D653492D69CE}" sibTransId="{3A45FF2B-0D29-4AE1-B12A-332C29990899}"/>
    <dgm:cxn modelId="{06B0DE86-A6FC-47C6-94B6-97A3A8D51B56}" type="presOf" srcId="{CF8747D4-067C-4E72-BEC3-CDFE3B776D70}" destId="{67669551-5225-4E7F-8538-E889939E8D35}" srcOrd="0" destOrd="0" presId="urn:microsoft.com/office/officeart/2005/8/layout/pyramid1"/>
    <dgm:cxn modelId="{148B2746-D752-4145-A98B-BF359A8D4DE8}" type="presOf" srcId="{1F2A1F4C-5A92-46B2-9D52-6A2E77D0F3A6}" destId="{D929BB0F-22BF-42C5-A6E0-7EA66452B741}" srcOrd="0" destOrd="0" presId="urn:microsoft.com/office/officeart/2005/8/layout/pyramid1"/>
    <dgm:cxn modelId="{26F0DBAD-C750-410C-A40E-65379CA9AF70}" type="presOf" srcId="{21EC1254-39D5-44B7-A033-339A3DB6EB81}" destId="{DD7BF8F7-B87E-4076-B9EC-AEA6FB9D68A4}" srcOrd="1" destOrd="0" presId="urn:microsoft.com/office/officeart/2005/8/layout/pyramid1"/>
    <dgm:cxn modelId="{39126D49-B061-4713-974E-B58AA9C966D7}" srcId="{6177AB1E-05C0-4CC3-8C15-26F0E9546C1A}" destId="{1F2A1F4C-5A92-46B2-9D52-6A2E77D0F3A6}" srcOrd="2" destOrd="0" parTransId="{9058BDBD-3E4C-49B0-ACBA-F5360429A0D4}" sibTransId="{D6A7596A-CACB-4F3D-89E1-BD63EFC87071}"/>
    <dgm:cxn modelId="{6C13F79A-5E44-489F-A2C9-E1FF8BBE931B}" type="presOf" srcId="{CF8747D4-067C-4E72-BEC3-CDFE3B776D70}" destId="{E3396F53-B6D5-4D85-8E80-06F0953CCC8C}" srcOrd="1" destOrd="0" presId="urn:microsoft.com/office/officeart/2005/8/layout/pyramid1"/>
    <dgm:cxn modelId="{41DE845F-37E5-446A-B0D3-F64902E6D3E6}" srcId="{6177AB1E-05C0-4CC3-8C15-26F0E9546C1A}" destId="{21EC1254-39D5-44B7-A033-339A3DB6EB81}" srcOrd="1" destOrd="0" parTransId="{282DC2BE-FF35-4F83-BB7C-EF8E9C859F22}" sibTransId="{9FABDB03-77D8-4C78-99AB-5E9AFB6D47EC}"/>
    <dgm:cxn modelId="{B878CF22-2A4B-4457-A772-BF3508B9B049}" type="presOf" srcId="{21EC1254-39D5-44B7-A033-339A3DB6EB81}" destId="{D220481B-96D6-42E3-B5C1-938482275D07}" srcOrd="0" destOrd="0" presId="urn:microsoft.com/office/officeart/2005/8/layout/pyramid1"/>
    <dgm:cxn modelId="{FC41FC20-D992-4B6C-86D9-9C4C78838963}" type="presParOf" srcId="{A887BA29-0314-422D-A11C-3F4F21F0231B}" destId="{36E810B1-433C-4AC4-AE14-8FEF982B0A7E}" srcOrd="0" destOrd="0" presId="urn:microsoft.com/office/officeart/2005/8/layout/pyramid1"/>
    <dgm:cxn modelId="{724BA799-84C0-4E16-8EAC-C7F338DF100C}" type="presParOf" srcId="{36E810B1-433C-4AC4-AE14-8FEF982B0A7E}" destId="{67669551-5225-4E7F-8538-E889939E8D35}" srcOrd="0" destOrd="0" presId="urn:microsoft.com/office/officeart/2005/8/layout/pyramid1"/>
    <dgm:cxn modelId="{8601FA0D-6307-44C7-9A91-87C66926C536}" type="presParOf" srcId="{36E810B1-433C-4AC4-AE14-8FEF982B0A7E}" destId="{E3396F53-B6D5-4D85-8E80-06F0953CCC8C}" srcOrd="1" destOrd="0" presId="urn:microsoft.com/office/officeart/2005/8/layout/pyramid1"/>
    <dgm:cxn modelId="{28F8A4D4-1926-494E-9581-4B2060839E16}" type="presParOf" srcId="{A887BA29-0314-422D-A11C-3F4F21F0231B}" destId="{9EF3AFD7-CDA5-4567-ACFB-D588B230AC78}" srcOrd="1" destOrd="0" presId="urn:microsoft.com/office/officeart/2005/8/layout/pyramid1"/>
    <dgm:cxn modelId="{A0CDB2C8-8181-4085-9B7F-46C3928F68E2}" type="presParOf" srcId="{9EF3AFD7-CDA5-4567-ACFB-D588B230AC78}" destId="{D220481B-96D6-42E3-B5C1-938482275D07}" srcOrd="0" destOrd="0" presId="urn:microsoft.com/office/officeart/2005/8/layout/pyramid1"/>
    <dgm:cxn modelId="{35959EB0-6022-4FF5-8F5B-48AF11D7DA12}" type="presParOf" srcId="{9EF3AFD7-CDA5-4567-ACFB-D588B230AC78}" destId="{DD7BF8F7-B87E-4076-B9EC-AEA6FB9D68A4}" srcOrd="1" destOrd="0" presId="urn:microsoft.com/office/officeart/2005/8/layout/pyramid1"/>
    <dgm:cxn modelId="{F23C523B-DC97-4697-962F-A1FE0E0126FA}" type="presParOf" srcId="{A887BA29-0314-422D-A11C-3F4F21F0231B}" destId="{07170C21-9C53-4898-B769-04271911A2BB}" srcOrd="2" destOrd="0" presId="urn:microsoft.com/office/officeart/2005/8/layout/pyramid1"/>
    <dgm:cxn modelId="{142FDD96-A046-444B-8A33-B6341DEAF50A}" type="presParOf" srcId="{07170C21-9C53-4898-B769-04271911A2BB}" destId="{D929BB0F-22BF-42C5-A6E0-7EA66452B741}" srcOrd="0" destOrd="0" presId="urn:microsoft.com/office/officeart/2005/8/layout/pyramid1"/>
    <dgm:cxn modelId="{FBC57592-48AE-4DB4-B84B-9218B048FAA3}" type="presParOf" srcId="{07170C21-9C53-4898-B769-04271911A2BB}" destId="{FA45898A-7B92-4008-9AB2-55DC919A2C51}"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437F31-B73E-48C9-9FED-CF7E1D3E0D5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E2DB9EAD-2259-4235-9972-105C084269C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新版药典中针对细分领域要求的主要变化</a:t>
          </a:r>
          <a:endParaRPr lang="zh-CN" altLang="en-US" sz="2000" b="1" dirty="0">
            <a:latin typeface="微软雅黑" panose="020B0503020204020204" pitchFamily="34" charset="-122"/>
            <a:ea typeface="微软雅黑" panose="020B0503020204020204" pitchFamily="34" charset="-122"/>
          </a:endParaRPr>
        </a:p>
      </dgm:t>
    </dgm:pt>
    <dgm:pt modelId="{129A2215-1017-4CA9-A9EC-C64DD11D6BBB}" type="parTrans" cxnId="{270B843A-A62E-459F-8F83-4BF385EED25D}">
      <dgm:prSet/>
      <dgm:spPr/>
      <dgm:t>
        <a:bodyPr/>
        <a:lstStyle/>
        <a:p>
          <a:endParaRPr lang="zh-CN" altLang="en-US"/>
        </a:p>
      </dgm:t>
    </dgm:pt>
    <dgm:pt modelId="{FB69351E-0D2F-4226-BFE3-CA30D6A1A975}" type="sibTrans" cxnId="{270B843A-A62E-459F-8F83-4BF385EED25D}">
      <dgm:prSet/>
      <dgm:spPr/>
      <dgm:t>
        <a:bodyPr/>
        <a:lstStyle/>
        <a:p>
          <a:endParaRPr lang="zh-CN" altLang="en-US"/>
        </a:p>
      </dgm:t>
    </dgm:pt>
    <dgm:pt modelId="{FED48B45-B483-45C7-90D8-C1A0E08E70E6}">
      <dgm:prSet phldrT="[文本]" custT="1"/>
      <dgm:spPr/>
      <dgm:t>
        <a:bodyPr/>
        <a:lstStyle/>
        <a:p>
          <a:pPr>
            <a:lnSpc>
              <a:spcPct val="125000"/>
            </a:lnSpc>
            <a:spcAft>
              <a:spcPts val="0"/>
            </a:spcAft>
          </a:pPr>
          <a:r>
            <a:rPr lang="zh-CN" altLang="en-US" sz="1600" dirty="0" smtClean="0">
              <a:latin typeface="微软雅黑" panose="020B0503020204020204" pitchFamily="34" charset="-122"/>
              <a:ea typeface="微软雅黑" panose="020B0503020204020204" pitchFamily="34" charset="-122"/>
            </a:rPr>
            <a:t>中药：完善质控模式：</a:t>
          </a:r>
          <a:r>
            <a:rPr lang="zh-CN" altLang="en-US" sz="1600" b="0" i="0" dirty="0" smtClean="0">
              <a:latin typeface="微软雅黑" panose="020B0503020204020204" pitchFamily="34" charset="-122"/>
              <a:ea typeface="微软雅黑" panose="020B0503020204020204" pitchFamily="34" charset="-122"/>
            </a:rPr>
            <a:t>以中医临床为导向构建中药质量控制技术体系，加强国际化并主导国际标准的制定。</a:t>
          </a:r>
          <a:endParaRPr lang="zh-CN" altLang="en-US" sz="1600" dirty="0">
            <a:latin typeface="微软雅黑" panose="020B0503020204020204" pitchFamily="34" charset="-122"/>
            <a:ea typeface="微软雅黑" panose="020B0503020204020204" pitchFamily="34" charset="-122"/>
          </a:endParaRPr>
        </a:p>
      </dgm:t>
    </dgm:pt>
    <dgm:pt modelId="{19B14AC1-7A5E-4739-B96A-789FFE057371}" type="parTrans" cxnId="{AB6E759E-CE17-444E-A86E-671452CE5D44}">
      <dgm:prSet/>
      <dgm:spPr/>
      <dgm:t>
        <a:bodyPr/>
        <a:lstStyle/>
        <a:p>
          <a:endParaRPr lang="zh-CN" altLang="en-US"/>
        </a:p>
      </dgm:t>
    </dgm:pt>
    <dgm:pt modelId="{A31C633D-CD50-45FF-AC2E-0D7581EFA6DD}" type="sibTrans" cxnId="{AB6E759E-CE17-444E-A86E-671452CE5D44}">
      <dgm:prSet/>
      <dgm:spPr/>
      <dgm:t>
        <a:bodyPr/>
        <a:lstStyle/>
        <a:p>
          <a:endParaRPr lang="zh-CN" altLang="en-US"/>
        </a:p>
      </dgm:t>
    </dgm:pt>
    <dgm:pt modelId="{DF117AC5-BA0B-42D9-92A6-0B7DFDAE7D3A}">
      <dgm:prSet phldrT="[文本]" custT="1"/>
      <dgm:spPr/>
      <dgm:t>
        <a:bodyPr/>
        <a:lstStyle/>
        <a:p>
          <a:pPr>
            <a:lnSpc>
              <a:spcPct val="125000"/>
            </a:lnSpc>
            <a:spcAft>
              <a:spcPts val="0"/>
            </a:spcAft>
          </a:pPr>
          <a:r>
            <a:rPr lang="zh-CN" altLang="en-US" sz="1600" dirty="0" smtClean="0">
              <a:latin typeface="微软雅黑" panose="020B0503020204020204" pitchFamily="34" charset="-122"/>
              <a:ea typeface="微软雅黑" panose="020B0503020204020204" pitchFamily="34" charset="-122"/>
            </a:rPr>
            <a:t>生物制品：完善标准，与国际统一：</a:t>
          </a:r>
          <a:r>
            <a:rPr lang="zh-CN" altLang="en-US" sz="1600" b="0" i="0" dirty="0" smtClean="0">
              <a:latin typeface="微软雅黑" panose="020B0503020204020204" pitchFamily="34" charset="-122"/>
              <a:ea typeface="微软雅黑" panose="020B0503020204020204" pitchFamily="34" charset="-122"/>
            </a:rPr>
            <a:t>开展与国际先进标准协调和对接的研究工作， 初步完成治疗性生物药品种体例和疫苗制品生产过程控制要求与国际标准的同步</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dgm:t>
    </dgm:pt>
    <dgm:pt modelId="{8D0BB941-9137-4F9A-ABBB-31C53259BE5B}" type="parTrans" cxnId="{6A025A08-DD1B-431E-B05A-F975C2DAD853}">
      <dgm:prSet/>
      <dgm:spPr/>
      <dgm:t>
        <a:bodyPr/>
        <a:lstStyle/>
        <a:p>
          <a:endParaRPr lang="zh-CN" altLang="en-US"/>
        </a:p>
      </dgm:t>
    </dgm:pt>
    <dgm:pt modelId="{6A0DC5C4-FE67-4F21-A345-F46740F11A06}" type="sibTrans" cxnId="{6A025A08-DD1B-431E-B05A-F975C2DAD853}">
      <dgm:prSet/>
      <dgm:spPr/>
      <dgm:t>
        <a:bodyPr/>
        <a:lstStyle/>
        <a:p>
          <a:endParaRPr lang="zh-CN" altLang="en-US"/>
        </a:p>
      </dgm:t>
    </dgm:pt>
    <dgm:pt modelId="{2729CBDF-C3DD-4830-995A-7C28D40A810E}">
      <dgm:prSet phldrT="[文本]" custT="1"/>
      <dgm:spPr/>
      <dgm:t>
        <a:bodyPr/>
        <a:lstStyle/>
        <a:p>
          <a:pPr>
            <a:lnSpc>
              <a:spcPct val="125000"/>
            </a:lnSpc>
            <a:spcAft>
              <a:spcPts val="0"/>
            </a:spcAft>
          </a:pPr>
          <a:r>
            <a:rPr lang="zh-CN" altLang="en-US" sz="1600" dirty="0" smtClean="0">
              <a:latin typeface="微软雅黑" panose="020B0503020204020204" pitchFamily="34" charset="-122"/>
              <a:ea typeface="微软雅黑" panose="020B0503020204020204" pitchFamily="34" charset="-122"/>
            </a:rPr>
            <a:t>通则：加强制剂通则对药品安全性、有效性的质控要求：完善和规范检验方法，重点加强共性检验方法的适用性和稳定性。 全面完善检验方法验证、数据统计分析，加强药品检验方法建立 以及限度标准制定的规范性。完善和提高制剂通则的要求。将药用辅料功能性评价要求 与完善制剂通则相结合。建立药品质量全过程质量控制体系，全面提升药品的质量控制要求。</a:t>
          </a:r>
          <a:endParaRPr lang="zh-CN" altLang="en-US" sz="1600" dirty="0">
            <a:latin typeface="微软雅黑" panose="020B0503020204020204" pitchFamily="34" charset="-122"/>
            <a:ea typeface="微软雅黑" panose="020B0503020204020204" pitchFamily="34" charset="-122"/>
          </a:endParaRPr>
        </a:p>
      </dgm:t>
    </dgm:pt>
    <dgm:pt modelId="{AB075EC2-D1F4-4CFE-8094-D223111D7C50}" type="parTrans" cxnId="{E1664192-7DC2-4AB4-821C-E0B08EA6D559}">
      <dgm:prSet/>
      <dgm:spPr/>
      <dgm:t>
        <a:bodyPr/>
        <a:lstStyle/>
        <a:p>
          <a:endParaRPr lang="zh-CN" altLang="en-US"/>
        </a:p>
      </dgm:t>
    </dgm:pt>
    <dgm:pt modelId="{0B164E0C-BB8D-42AB-8198-0346F7C15B35}" type="sibTrans" cxnId="{E1664192-7DC2-4AB4-821C-E0B08EA6D559}">
      <dgm:prSet/>
      <dgm:spPr/>
      <dgm:t>
        <a:bodyPr/>
        <a:lstStyle/>
        <a:p>
          <a:endParaRPr lang="zh-CN" altLang="en-US"/>
        </a:p>
      </dgm:t>
    </dgm:pt>
    <dgm:pt modelId="{75FA2EF7-1B6A-4404-885A-88FA9E8E1BDE}">
      <dgm:prSet phldrT="[文本]" custT="1"/>
      <dgm:spPr/>
      <dgm:t>
        <a:bodyPr/>
        <a:lstStyle/>
        <a:p>
          <a:pPr>
            <a:lnSpc>
              <a:spcPct val="125000"/>
            </a:lnSpc>
            <a:spcAft>
              <a:spcPts val="0"/>
            </a:spcAft>
          </a:pPr>
          <a:r>
            <a:rPr lang="zh-CN" altLang="en-US" sz="1600" dirty="0" smtClean="0">
              <a:latin typeface="微软雅黑" panose="020B0503020204020204" pitchFamily="34" charset="-122"/>
              <a:ea typeface="微软雅黑" panose="020B0503020204020204" pitchFamily="34" charset="-122"/>
            </a:rPr>
            <a:t>化药：一致性评价和鉴定：将药品一致性评价的成果体现在提高相关制剂的质量标准，完善药品临床有效与质控项目的设置以及控制要求的相关性，提高药品的质量可控性；</a:t>
          </a:r>
          <a:endParaRPr lang="zh-CN" altLang="en-US" sz="1600" dirty="0">
            <a:latin typeface="微软雅黑" panose="020B0503020204020204" pitchFamily="34" charset="-122"/>
            <a:ea typeface="微软雅黑" panose="020B0503020204020204" pitchFamily="34" charset="-122"/>
          </a:endParaRPr>
        </a:p>
      </dgm:t>
    </dgm:pt>
    <dgm:pt modelId="{0FBAE0A9-17B5-41F7-BA36-327EE4B9A25E}" type="parTrans" cxnId="{746C1E64-85DC-424E-A8AF-48A1957C5661}">
      <dgm:prSet/>
      <dgm:spPr/>
      <dgm:t>
        <a:bodyPr/>
        <a:lstStyle/>
        <a:p>
          <a:endParaRPr lang="zh-CN" altLang="en-US"/>
        </a:p>
      </dgm:t>
    </dgm:pt>
    <dgm:pt modelId="{BBA0DEDE-2019-4885-B968-3B03A98F6C58}" type="sibTrans" cxnId="{746C1E64-85DC-424E-A8AF-48A1957C5661}">
      <dgm:prSet/>
      <dgm:spPr/>
      <dgm:t>
        <a:bodyPr/>
        <a:lstStyle/>
        <a:p>
          <a:endParaRPr lang="zh-CN" altLang="en-US"/>
        </a:p>
      </dgm:t>
    </dgm:pt>
    <dgm:pt modelId="{545BCF75-C627-4951-9132-8E95613B0BC7}" type="pres">
      <dgm:prSet presAssocID="{E7437F31-B73E-48C9-9FED-CF7E1D3E0D53}" presName="linear" presStyleCnt="0">
        <dgm:presLayoutVars>
          <dgm:animLvl val="lvl"/>
          <dgm:resizeHandles val="exact"/>
        </dgm:presLayoutVars>
      </dgm:prSet>
      <dgm:spPr/>
      <dgm:t>
        <a:bodyPr/>
        <a:lstStyle/>
        <a:p>
          <a:endParaRPr lang="zh-CN" altLang="en-US"/>
        </a:p>
      </dgm:t>
    </dgm:pt>
    <dgm:pt modelId="{640638A5-B21C-4045-9C62-19A1C07A8468}" type="pres">
      <dgm:prSet presAssocID="{E2DB9EAD-2259-4235-9972-105C084269C5}" presName="parentText" presStyleLbl="node1" presStyleIdx="0" presStyleCnt="1">
        <dgm:presLayoutVars>
          <dgm:chMax val="0"/>
          <dgm:bulletEnabled val="1"/>
        </dgm:presLayoutVars>
      </dgm:prSet>
      <dgm:spPr/>
      <dgm:t>
        <a:bodyPr/>
        <a:lstStyle/>
        <a:p>
          <a:endParaRPr lang="zh-CN" altLang="en-US"/>
        </a:p>
      </dgm:t>
    </dgm:pt>
    <dgm:pt modelId="{4BA50AAA-96E3-4CC1-8E0A-C1E27F8500EF}" type="pres">
      <dgm:prSet presAssocID="{E2DB9EAD-2259-4235-9972-105C084269C5}" presName="childText" presStyleLbl="revTx" presStyleIdx="0" presStyleCnt="1" custScaleY="201024">
        <dgm:presLayoutVars>
          <dgm:bulletEnabled val="1"/>
        </dgm:presLayoutVars>
      </dgm:prSet>
      <dgm:spPr/>
      <dgm:t>
        <a:bodyPr/>
        <a:lstStyle/>
        <a:p>
          <a:endParaRPr lang="zh-CN" altLang="en-US"/>
        </a:p>
      </dgm:t>
    </dgm:pt>
  </dgm:ptLst>
  <dgm:cxnLst>
    <dgm:cxn modelId="{9B74989A-B854-4639-BC40-1663740C4337}" type="presOf" srcId="{FED48B45-B483-45C7-90D8-C1A0E08E70E6}" destId="{4BA50AAA-96E3-4CC1-8E0A-C1E27F8500EF}" srcOrd="0" destOrd="0" presId="urn:microsoft.com/office/officeart/2005/8/layout/vList2"/>
    <dgm:cxn modelId="{AB6E759E-CE17-444E-A86E-671452CE5D44}" srcId="{E2DB9EAD-2259-4235-9972-105C084269C5}" destId="{FED48B45-B483-45C7-90D8-C1A0E08E70E6}" srcOrd="0" destOrd="0" parTransId="{19B14AC1-7A5E-4739-B96A-789FFE057371}" sibTransId="{A31C633D-CD50-45FF-AC2E-0D7581EFA6DD}"/>
    <dgm:cxn modelId="{CE816BEF-6DD9-496E-AF3F-DF26136FE159}" type="presOf" srcId="{75FA2EF7-1B6A-4404-885A-88FA9E8E1BDE}" destId="{4BA50AAA-96E3-4CC1-8E0A-C1E27F8500EF}" srcOrd="0" destOrd="1" presId="urn:microsoft.com/office/officeart/2005/8/layout/vList2"/>
    <dgm:cxn modelId="{78D02CC0-116F-4012-B35A-6BEE67A49826}" type="presOf" srcId="{E7437F31-B73E-48C9-9FED-CF7E1D3E0D53}" destId="{545BCF75-C627-4951-9132-8E95613B0BC7}" srcOrd="0" destOrd="0" presId="urn:microsoft.com/office/officeart/2005/8/layout/vList2"/>
    <dgm:cxn modelId="{869325F3-78D5-46D2-B48D-C0D9FC5EC1E9}" type="presOf" srcId="{2729CBDF-C3DD-4830-995A-7C28D40A810E}" destId="{4BA50AAA-96E3-4CC1-8E0A-C1E27F8500EF}" srcOrd="0" destOrd="3" presId="urn:microsoft.com/office/officeart/2005/8/layout/vList2"/>
    <dgm:cxn modelId="{C5715758-17D1-425B-B85A-4BBDF3684426}" type="presOf" srcId="{E2DB9EAD-2259-4235-9972-105C084269C5}" destId="{640638A5-B21C-4045-9C62-19A1C07A8468}" srcOrd="0" destOrd="0" presId="urn:microsoft.com/office/officeart/2005/8/layout/vList2"/>
    <dgm:cxn modelId="{B2F2EDC6-A4F5-4502-8131-5C3498C6BBEA}" type="presOf" srcId="{DF117AC5-BA0B-42D9-92A6-0B7DFDAE7D3A}" destId="{4BA50AAA-96E3-4CC1-8E0A-C1E27F8500EF}" srcOrd="0" destOrd="2" presId="urn:microsoft.com/office/officeart/2005/8/layout/vList2"/>
    <dgm:cxn modelId="{746C1E64-85DC-424E-A8AF-48A1957C5661}" srcId="{E2DB9EAD-2259-4235-9972-105C084269C5}" destId="{75FA2EF7-1B6A-4404-885A-88FA9E8E1BDE}" srcOrd="1" destOrd="0" parTransId="{0FBAE0A9-17B5-41F7-BA36-327EE4B9A25E}" sibTransId="{BBA0DEDE-2019-4885-B968-3B03A98F6C58}"/>
    <dgm:cxn modelId="{6A025A08-DD1B-431E-B05A-F975C2DAD853}" srcId="{E2DB9EAD-2259-4235-9972-105C084269C5}" destId="{DF117AC5-BA0B-42D9-92A6-0B7DFDAE7D3A}" srcOrd="2" destOrd="0" parTransId="{8D0BB941-9137-4F9A-ABBB-31C53259BE5B}" sibTransId="{6A0DC5C4-FE67-4F21-A345-F46740F11A06}"/>
    <dgm:cxn modelId="{270B843A-A62E-459F-8F83-4BF385EED25D}" srcId="{E7437F31-B73E-48C9-9FED-CF7E1D3E0D53}" destId="{E2DB9EAD-2259-4235-9972-105C084269C5}" srcOrd="0" destOrd="0" parTransId="{129A2215-1017-4CA9-A9EC-C64DD11D6BBB}" sibTransId="{FB69351E-0D2F-4226-BFE3-CA30D6A1A975}"/>
    <dgm:cxn modelId="{E1664192-7DC2-4AB4-821C-E0B08EA6D559}" srcId="{E2DB9EAD-2259-4235-9972-105C084269C5}" destId="{2729CBDF-C3DD-4830-995A-7C28D40A810E}" srcOrd="3" destOrd="0" parTransId="{AB075EC2-D1F4-4CFE-8094-D223111D7C50}" sibTransId="{0B164E0C-BB8D-42AB-8198-0346F7C15B35}"/>
    <dgm:cxn modelId="{F9A10435-7B9D-4A42-9B4D-AD2AAFF6013D}" type="presParOf" srcId="{545BCF75-C627-4951-9132-8E95613B0BC7}" destId="{640638A5-B21C-4045-9C62-19A1C07A8468}" srcOrd="0" destOrd="0" presId="urn:microsoft.com/office/officeart/2005/8/layout/vList2"/>
    <dgm:cxn modelId="{24DE7489-0962-4CCC-BCB5-B2A8FD9FC3B6}" type="presParOf" srcId="{545BCF75-C627-4951-9132-8E95613B0BC7}" destId="{4BA50AAA-96E3-4CC1-8E0A-C1E27F8500E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5682B8A-EE16-42DC-B648-97D10B642F9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8D18DC7-653F-410C-9335-72DE85D2A30E}">
      <dgm:prSet phldrT="[文本]"/>
      <dgm:spPr/>
      <dgm:t>
        <a:bodyPr/>
        <a:lstStyle/>
        <a:p>
          <a:r>
            <a:rPr lang="zh-CN" altLang="en-US" b="1" dirty="0" smtClean="0">
              <a:latin typeface="微软雅黑" panose="020B0503020204020204" pitchFamily="34" charset="-122"/>
              <a:ea typeface="微软雅黑" panose="020B0503020204020204" pitchFamily="34" charset="-122"/>
            </a:rPr>
            <a:t>通则增修订内容宣贯</a:t>
          </a:r>
          <a:endParaRPr lang="zh-CN" altLang="en-US" b="1" dirty="0">
            <a:latin typeface="微软雅黑" panose="020B0503020204020204" pitchFamily="34" charset="-122"/>
            <a:ea typeface="微软雅黑" panose="020B0503020204020204" pitchFamily="34" charset="-122"/>
          </a:endParaRPr>
        </a:p>
      </dgm:t>
    </dgm:pt>
    <dgm:pt modelId="{042E1C89-F5F9-4F2C-A9AB-45DBFA329BA4}" type="parTrans" cxnId="{26BFC3EE-EE82-4E0D-931C-F7B0DE269A5D}">
      <dgm:prSet/>
      <dgm:spPr/>
      <dgm:t>
        <a:bodyPr/>
        <a:lstStyle/>
        <a:p>
          <a:endParaRPr lang="zh-CN" altLang="en-US"/>
        </a:p>
      </dgm:t>
    </dgm:pt>
    <dgm:pt modelId="{237ACBDD-034F-4AD1-91A5-A5089B11F165}" type="sibTrans" cxnId="{26BFC3EE-EE82-4E0D-931C-F7B0DE269A5D}">
      <dgm:prSet/>
      <dgm:spPr/>
      <dgm:t>
        <a:bodyPr/>
        <a:lstStyle/>
        <a:p>
          <a:endParaRPr lang="zh-CN" altLang="en-US"/>
        </a:p>
      </dgm:t>
    </dgm:pt>
    <dgm:pt modelId="{D7D49AFD-F93C-4977-A1EA-ED546A0196FA}">
      <dgm:prSet phldrT="[文本]"/>
      <dgm:spPr/>
      <dgm:t>
        <a:bodyPr/>
        <a:lstStyle/>
        <a:p>
          <a:r>
            <a:rPr lang="zh-CN" altLang="en-US" dirty="0" smtClean="0">
              <a:latin typeface="微软雅黑" panose="020B0503020204020204" pitchFamily="34" charset="-122"/>
              <a:ea typeface="微软雅黑" panose="020B0503020204020204" pitchFamily="34" charset="-122"/>
            </a:rPr>
            <a:t>采用风险评估的方法，对制剂、原辅料相关等的元素杂质在全生命周期进行控制，降低注册不被批准的风险。各企业应注意此方面的仪器、设备的升级。</a:t>
          </a:r>
          <a:endParaRPr lang="zh-CN" altLang="en-US" dirty="0">
            <a:latin typeface="微软雅黑" panose="020B0503020204020204" pitchFamily="34" charset="-122"/>
            <a:ea typeface="微软雅黑" panose="020B0503020204020204" pitchFamily="34" charset="-122"/>
          </a:endParaRPr>
        </a:p>
      </dgm:t>
    </dgm:pt>
    <dgm:pt modelId="{2C46EDA5-A3B9-4069-99E4-EA1A234F2FA9}" type="parTrans" cxnId="{5BB73A35-2524-45C3-BD32-04251001B2F6}">
      <dgm:prSet/>
      <dgm:spPr/>
      <dgm:t>
        <a:bodyPr/>
        <a:lstStyle/>
        <a:p>
          <a:endParaRPr lang="zh-CN" altLang="en-US"/>
        </a:p>
      </dgm:t>
    </dgm:pt>
    <dgm:pt modelId="{8CEAD859-7241-4B9B-80ED-C15F145A1A93}" type="sibTrans" cxnId="{5BB73A35-2524-45C3-BD32-04251001B2F6}">
      <dgm:prSet/>
      <dgm:spPr/>
      <dgm:t>
        <a:bodyPr/>
        <a:lstStyle/>
        <a:p>
          <a:endParaRPr lang="zh-CN" altLang="en-US"/>
        </a:p>
      </dgm:t>
    </dgm:pt>
    <dgm:pt modelId="{23A89BAC-10A0-46CA-AAE4-1939CF494D8E}">
      <dgm:prSet phldrT="[文本]"/>
      <dgm:spPr/>
      <dgm:t>
        <a:bodyPr/>
        <a:lstStyle/>
        <a:p>
          <a:r>
            <a:rPr lang="zh-CN" altLang="en-US" dirty="0" smtClean="0">
              <a:latin typeface="微软雅黑" panose="020B0503020204020204" pitchFamily="34" charset="-122"/>
              <a:ea typeface="微软雅黑" panose="020B0503020204020204" pitchFamily="34" charset="-122"/>
            </a:rPr>
            <a:t>建立分子生物学检测技术的药典标准体系。标准核酸序列上升到等同药品检验的国家标准物质；研究时猪牛羊的组织互为对照，企业在专属性研究时应该确保阳性对照的选择的有效性。</a:t>
          </a:r>
          <a:endParaRPr lang="zh-CN" altLang="en-US" dirty="0">
            <a:latin typeface="微软雅黑" panose="020B0503020204020204" pitchFamily="34" charset="-122"/>
            <a:ea typeface="微软雅黑" panose="020B0503020204020204" pitchFamily="34" charset="-122"/>
          </a:endParaRPr>
        </a:p>
      </dgm:t>
    </dgm:pt>
    <dgm:pt modelId="{E94382A8-9F2B-4716-9207-9D398B901419}" type="parTrans" cxnId="{026F2EF2-3D2E-4020-AB99-2EC672EEC011}">
      <dgm:prSet/>
      <dgm:spPr/>
      <dgm:t>
        <a:bodyPr/>
        <a:lstStyle/>
        <a:p>
          <a:endParaRPr lang="zh-CN" altLang="en-US"/>
        </a:p>
      </dgm:t>
    </dgm:pt>
    <dgm:pt modelId="{FF2112F6-612E-4B4F-81D4-63152DD7E9D8}" type="sibTrans" cxnId="{026F2EF2-3D2E-4020-AB99-2EC672EEC011}">
      <dgm:prSet/>
      <dgm:spPr/>
      <dgm:t>
        <a:bodyPr/>
        <a:lstStyle/>
        <a:p>
          <a:endParaRPr lang="zh-CN" altLang="en-US"/>
        </a:p>
      </dgm:t>
    </dgm:pt>
    <dgm:pt modelId="{D05AB688-061A-4668-BDB1-6CCA9BB9802D}">
      <dgm:prSet phldrT="[文本]"/>
      <dgm:spPr/>
      <dgm:t>
        <a:bodyPr/>
        <a:lstStyle/>
        <a:p>
          <a:r>
            <a:rPr lang="zh-CN" altLang="en-US" dirty="0" smtClean="0">
              <a:latin typeface="微软雅黑" panose="020B0503020204020204" pitchFamily="34" charset="-122"/>
              <a:ea typeface="微软雅黑" panose="020B0503020204020204" pitchFamily="34" charset="-122"/>
            </a:rPr>
            <a:t>对于通则中未包含的剂型，企业应该根据产品使用要求和特点，结合各通则中的剂型特点，自我归类、申报，药典会审核确认，更改名称。</a:t>
          </a:r>
          <a:endParaRPr lang="zh-CN" altLang="en-US" dirty="0">
            <a:latin typeface="微软雅黑" panose="020B0503020204020204" pitchFamily="34" charset="-122"/>
            <a:ea typeface="微软雅黑" panose="020B0503020204020204" pitchFamily="34" charset="-122"/>
          </a:endParaRPr>
        </a:p>
      </dgm:t>
    </dgm:pt>
    <dgm:pt modelId="{D17C0361-4D62-4859-B568-0845A286A0E9}" type="parTrans" cxnId="{19594B6C-A0F5-4DD1-BC84-06C80821DA89}">
      <dgm:prSet/>
      <dgm:spPr/>
      <dgm:t>
        <a:bodyPr/>
        <a:lstStyle/>
        <a:p>
          <a:endParaRPr lang="zh-CN" altLang="en-US"/>
        </a:p>
      </dgm:t>
    </dgm:pt>
    <dgm:pt modelId="{25BAE825-5F62-4D4A-847B-E697B9A37297}" type="sibTrans" cxnId="{19594B6C-A0F5-4DD1-BC84-06C80821DA89}">
      <dgm:prSet/>
      <dgm:spPr/>
      <dgm:t>
        <a:bodyPr/>
        <a:lstStyle/>
        <a:p>
          <a:endParaRPr lang="zh-CN" altLang="en-US"/>
        </a:p>
      </dgm:t>
    </dgm:pt>
    <dgm:pt modelId="{0EC65DC9-5C59-4BCF-B433-14B04B371475}">
      <dgm:prSet phldrT="[文本]"/>
      <dgm:spPr/>
      <dgm:t>
        <a:bodyPr/>
        <a:lstStyle/>
        <a:p>
          <a:r>
            <a:rPr lang="zh-CN" altLang="en-US" dirty="0" smtClean="0">
              <a:latin typeface="微软雅黑" panose="020B0503020204020204" pitchFamily="34" charset="-122"/>
              <a:ea typeface="微软雅黑" panose="020B0503020204020204" pitchFamily="34" charset="-122"/>
            </a:rPr>
            <a:t>如甲醇量检查法，根据企业征询结果，不再限制分流比，今后标准尽可能修订为采用适宜的分流比。</a:t>
          </a:r>
          <a:endParaRPr lang="zh-CN" altLang="en-US" dirty="0">
            <a:latin typeface="微软雅黑" panose="020B0503020204020204" pitchFamily="34" charset="-122"/>
            <a:ea typeface="微软雅黑" panose="020B0503020204020204" pitchFamily="34" charset="-122"/>
          </a:endParaRPr>
        </a:p>
      </dgm:t>
    </dgm:pt>
    <dgm:pt modelId="{92224EE5-3A5B-4A87-B3D9-87C57581C396}" type="parTrans" cxnId="{AC3BF8B2-CF27-4333-86A8-BE178D741F83}">
      <dgm:prSet/>
      <dgm:spPr/>
      <dgm:t>
        <a:bodyPr/>
        <a:lstStyle/>
        <a:p>
          <a:endParaRPr lang="zh-CN" altLang="en-US"/>
        </a:p>
      </dgm:t>
    </dgm:pt>
    <dgm:pt modelId="{F8CBB589-AA68-4E5F-B2A5-0BF7A71534D7}" type="sibTrans" cxnId="{AC3BF8B2-CF27-4333-86A8-BE178D741F83}">
      <dgm:prSet/>
      <dgm:spPr/>
      <dgm:t>
        <a:bodyPr/>
        <a:lstStyle/>
        <a:p>
          <a:endParaRPr lang="zh-CN" altLang="en-US"/>
        </a:p>
      </dgm:t>
    </dgm:pt>
    <dgm:pt modelId="{97E3A1E0-8C18-4E9C-BB5D-A6C7144D66A2}" type="pres">
      <dgm:prSet presAssocID="{15682B8A-EE16-42DC-B648-97D10B642F9A}" presName="linear" presStyleCnt="0">
        <dgm:presLayoutVars>
          <dgm:animLvl val="lvl"/>
          <dgm:resizeHandles val="exact"/>
        </dgm:presLayoutVars>
      </dgm:prSet>
      <dgm:spPr/>
      <dgm:t>
        <a:bodyPr/>
        <a:lstStyle/>
        <a:p>
          <a:endParaRPr lang="zh-CN" altLang="en-US"/>
        </a:p>
      </dgm:t>
    </dgm:pt>
    <dgm:pt modelId="{F7951EC3-2BF9-47F9-845A-B8CE2189939C}" type="pres">
      <dgm:prSet presAssocID="{38D18DC7-653F-410C-9335-72DE85D2A30E}" presName="parentText" presStyleLbl="node1" presStyleIdx="0" presStyleCnt="1" custLinFactNeighborX="358" custLinFactNeighborY="-701">
        <dgm:presLayoutVars>
          <dgm:chMax val="0"/>
          <dgm:bulletEnabled val="1"/>
        </dgm:presLayoutVars>
      </dgm:prSet>
      <dgm:spPr/>
      <dgm:t>
        <a:bodyPr/>
        <a:lstStyle/>
        <a:p>
          <a:endParaRPr lang="zh-CN" altLang="en-US"/>
        </a:p>
      </dgm:t>
    </dgm:pt>
    <dgm:pt modelId="{B13B3BEF-A2EB-4B35-8EDB-9A6C0FC51F9B}" type="pres">
      <dgm:prSet presAssocID="{38D18DC7-653F-410C-9335-72DE85D2A30E}" presName="childText" presStyleLbl="revTx" presStyleIdx="0" presStyleCnt="1">
        <dgm:presLayoutVars>
          <dgm:bulletEnabled val="1"/>
        </dgm:presLayoutVars>
      </dgm:prSet>
      <dgm:spPr/>
      <dgm:t>
        <a:bodyPr/>
        <a:lstStyle/>
        <a:p>
          <a:endParaRPr lang="zh-CN" altLang="en-US"/>
        </a:p>
      </dgm:t>
    </dgm:pt>
  </dgm:ptLst>
  <dgm:cxnLst>
    <dgm:cxn modelId="{5BB73A35-2524-45C3-BD32-04251001B2F6}" srcId="{38D18DC7-653F-410C-9335-72DE85D2A30E}" destId="{D7D49AFD-F93C-4977-A1EA-ED546A0196FA}" srcOrd="0" destOrd="0" parTransId="{2C46EDA5-A3B9-4069-99E4-EA1A234F2FA9}" sibTransId="{8CEAD859-7241-4B9B-80ED-C15F145A1A93}"/>
    <dgm:cxn modelId="{DB8F1A83-1A5E-482B-B73D-BA6C11D4B2FD}" type="presOf" srcId="{D05AB688-061A-4668-BDB1-6CCA9BB9802D}" destId="{B13B3BEF-A2EB-4B35-8EDB-9A6C0FC51F9B}" srcOrd="0" destOrd="2" presId="urn:microsoft.com/office/officeart/2005/8/layout/vList2"/>
    <dgm:cxn modelId="{26BFC3EE-EE82-4E0D-931C-F7B0DE269A5D}" srcId="{15682B8A-EE16-42DC-B648-97D10B642F9A}" destId="{38D18DC7-653F-410C-9335-72DE85D2A30E}" srcOrd="0" destOrd="0" parTransId="{042E1C89-F5F9-4F2C-A9AB-45DBFA329BA4}" sibTransId="{237ACBDD-034F-4AD1-91A5-A5089B11F165}"/>
    <dgm:cxn modelId="{026F2EF2-3D2E-4020-AB99-2EC672EEC011}" srcId="{38D18DC7-653F-410C-9335-72DE85D2A30E}" destId="{23A89BAC-10A0-46CA-AAE4-1939CF494D8E}" srcOrd="1" destOrd="0" parTransId="{E94382A8-9F2B-4716-9207-9D398B901419}" sibTransId="{FF2112F6-612E-4B4F-81D4-63152DD7E9D8}"/>
    <dgm:cxn modelId="{18F693F2-6CE4-4ED8-A84C-2EEC9BB4C59B}" type="presOf" srcId="{23A89BAC-10A0-46CA-AAE4-1939CF494D8E}" destId="{B13B3BEF-A2EB-4B35-8EDB-9A6C0FC51F9B}" srcOrd="0" destOrd="1" presId="urn:microsoft.com/office/officeart/2005/8/layout/vList2"/>
    <dgm:cxn modelId="{A538B13D-F3A0-4161-96A2-A6CBB4FEDEA6}" type="presOf" srcId="{D7D49AFD-F93C-4977-A1EA-ED546A0196FA}" destId="{B13B3BEF-A2EB-4B35-8EDB-9A6C0FC51F9B}" srcOrd="0" destOrd="0" presId="urn:microsoft.com/office/officeart/2005/8/layout/vList2"/>
    <dgm:cxn modelId="{9B907F2E-3F0B-41B3-8513-7DD18E10350F}" type="presOf" srcId="{15682B8A-EE16-42DC-B648-97D10B642F9A}" destId="{97E3A1E0-8C18-4E9C-BB5D-A6C7144D66A2}" srcOrd="0" destOrd="0" presId="urn:microsoft.com/office/officeart/2005/8/layout/vList2"/>
    <dgm:cxn modelId="{19594B6C-A0F5-4DD1-BC84-06C80821DA89}" srcId="{38D18DC7-653F-410C-9335-72DE85D2A30E}" destId="{D05AB688-061A-4668-BDB1-6CCA9BB9802D}" srcOrd="2" destOrd="0" parTransId="{D17C0361-4D62-4859-B568-0845A286A0E9}" sibTransId="{25BAE825-5F62-4D4A-847B-E697B9A37297}"/>
    <dgm:cxn modelId="{DF383AC3-D684-4B04-ADFC-7C48C34708F9}" type="presOf" srcId="{0EC65DC9-5C59-4BCF-B433-14B04B371475}" destId="{B13B3BEF-A2EB-4B35-8EDB-9A6C0FC51F9B}" srcOrd="0" destOrd="3" presId="urn:microsoft.com/office/officeart/2005/8/layout/vList2"/>
    <dgm:cxn modelId="{AC3BF8B2-CF27-4333-86A8-BE178D741F83}" srcId="{38D18DC7-653F-410C-9335-72DE85D2A30E}" destId="{0EC65DC9-5C59-4BCF-B433-14B04B371475}" srcOrd="3" destOrd="0" parTransId="{92224EE5-3A5B-4A87-B3D9-87C57581C396}" sibTransId="{F8CBB589-AA68-4E5F-B2A5-0BF7A71534D7}"/>
    <dgm:cxn modelId="{EAC869D2-B606-4E03-A8F9-09DD30DB4364}" type="presOf" srcId="{38D18DC7-653F-410C-9335-72DE85D2A30E}" destId="{F7951EC3-2BF9-47F9-845A-B8CE2189939C}" srcOrd="0" destOrd="0" presId="urn:microsoft.com/office/officeart/2005/8/layout/vList2"/>
    <dgm:cxn modelId="{14E58892-9160-4DA1-A74D-82650FCE8A54}" type="presParOf" srcId="{97E3A1E0-8C18-4E9C-BB5D-A6C7144D66A2}" destId="{F7951EC3-2BF9-47F9-845A-B8CE2189939C}" srcOrd="0" destOrd="0" presId="urn:microsoft.com/office/officeart/2005/8/layout/vList2"/>
    <dgm:cxn modelId="{DC4BF6DC-A089-4FB4-A7D3-3F55A8B3C605}" type="presParOf" srcId="{97E3A1E0-8C18-4E9C-BB5D-A6C7144D66A2}" destId="{B13B3BEF-A2EB-4B35-8EDB-9A6C0FC51F9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0EC21-12E5-45A6-AC27-164225DB55F1}">
      <dsp:nvSpPr>
        <dsp:cNvPr id="0" name=""/>
        <dsp:cNvSpPr/>
      </dsp:nvSpPr>
      <dsp:spPr>
        <a:xfrm>
          <a:off x="3004" y="436749"/>
          <a:ext cx="1806785" cy="720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zh-CN" altLang="en-US" sz="2500" kern="1200" dirty="0">
              <a:solidFill>
                <a:schemeClr val="bg1"/>
              </a:solidFill>
            </a:rPr>
            <a:t>法律</a:t>
          </a:r>
        </a:p>
      </dsp:txBody>
      <dsp:txXfrm>
        <a:off x="3004" y="436749"/>
        <a:ext cx="1806785" cy="720000"/>
      </dsp:txXfrm>
    </dsp:sp>
    <dsp:sp modelId="{868C11FD-A684-4E64-A6B7-914E8F7250E5}">
      <dsp:nvSpPr>
        <dsp:cNvPr id="0" name=""/>
        <dsp:cNvSpPr/>
      </dsp:nvSpPr>
      <dsp:spPr>
        <a:xfrm>
          <a:off x="3004" y="1156750"/>
          <a:ext cx="1806785" cy="24705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kumimoji="0" lang="zh-CN" altLang="en-US" sz="2200" b="1" kern="1200" dirty="0">
              <a:solidFill>
                <a:schemeClr val="tx1"/>
              </a:solidFill>
              <a:latin typeface="微软雅黑" panose="020B0503020204020204" pitchFamily="34" charset="-122"/>
              <a:ea typeface="微软雅黑" panose="020B0503020204020204" pitchFamily="34" charset="-122"/>
            </a:rPr>
            <a:t>需要国会通过的</a:t>
          </a:r>
          <a:r>
            <a:rPr kumimoji="0" lang="zh-CN" altLang="en-US" sz="2200" kern="1200" dirty="0">
              <a:solidFill>
                <a:schemeClr val="tx1"/>
              </a:solidFill>
              <a:latin typeface="微软雅黑" panose="020B0503020204020204" pitchFamily="34" charset="-122"/>
              <a:ea typeface="微软雅黑" panose="020B0503020204020204" pitchFamily="34" charset="-122"/>
            </a:rPr>
            <a:t>联邦食品、药品和化妆品法案</a:t>
          </a:r>
          <a:endParaRPr lang="zh-CN" altLang="en-US" sz="2200" kern="1200" dirty="0">
            <a:solidFill>
              <a:schemeClr val="tx1"/>
            </a:solidFill>
            <a:latin typeface="微软雅黑" panose="020B0503020204020204" pitchFamily="34" charset="-122"/>
            <a:ea typeface="微软雅黑" panose="020B0503020204020204" pitchFamily="34" charset="-122"/>
          </a:endParaRPr>
        </a:p>
      </dsp:txBody>
      <dsp:txXfrm>
        <a:off x="3004" y="1156750"/>
        <a:ext cx="1806785" cy="2470500"/>
      </dsp:txXfrm>
    </dsp:sp>
    <dsp:sp modelId="{E042C396-6400-4EEF-B48C-C917807BD2CF}">
      <dsp:nvSpPr>
        <dsp:cNvPr id="0" name=""/>
        <dsp:cNvSpPr/>
      </dsp:nvSpPr>
      <dsp:spPr>
        <a:xfrm>
          <a:off x="2062739" y="436749"/>
          <a:ext cx="1806785" cy="720000"/>
        </a:xfrm>
        <a:prstGeom prst="rect">
          <a:avLst/>
        </a:prstGeom>
        <a:solidFill>
          <a:schemeClr val="accent3">
            <a:hueOff val="3874869"/>
            <a:satOff val="-12382"/>
            <a:lumOff val="-3137"/>
            <a:alphaOff val="0"/>
          </a:schemeClr>
        </a:solidFill>
        <a:ln w="12700" cap="flat" cmpd="sng" algn="ctr">
          <a:solidFill>
            <a:schemeClr val="accent3">
              <a:hueOff val="3874869"/>
              <a:satOff val="-12382"/>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zh-CN" altLang="en-US" sz="2500" kern="1200" dirty="0">
              <a:solidFill>
                <a:schemeClr val="bg1"/>
              </a:solidFill>
            </a:rPr>
            <a:t>法规</a:t>
          </a:r>
        </a:p>
      </dsp:txBody>
      <dsp:txXfrm>
        <a:off x="2062739" y="436749"/>
        <a:ext cx="1806785" cy="720000"/>
      </dsp:txXfrm>
    </dsp:sp>
    <dsp:sp modelId="{06204CB1-67A1-47EB-B810-8E90E53A5504}">
      <dsp:nvSpPr>
        <dsp:cNvPr id="0" name=""/>
        <dsp:cNvSpPr/>
      </dsp:nvSpPr>
      <dsp:spPr>
        <a:xfrm>
          <a:off x="2062739" y="1156750"/>
          <a:ext cx="1806785" cy="2470500"/>
        </a:xfrm>
        <a:prstGeom prst="rect">
          <a:avLst/>
        </a:prstGeom>
        <a:solidFill>
          <a:schemeClr val="accent3">
            <a:tint val="40000"/>
            <a:alpha val="90000"/>
            <a:hueOff val="4257045"/>
            <a:satOff val="-17699"/>
            <a:lumOff val="-1495"/>
            <a:alphaOff val="0"/>
          </a:schemeClr>
        </a:solidFill>
        <a:ln w="12700" cap="flat" cmpd="sng" algn="ctr">
          <a:solidFill>
            <a:schemeClr val="accent3">
              <a:tint val="40000"/>
              <a:alpha val="90000"/>
              <a:hueOff val="4257045"/>
              <a:satOff val="-17699"/>
              <a:lumOff val="-14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kumimoji="0" lang="zh-CN" altLang="en-US" sz="2200" b="1" kern="1200" dirty="0">
              <a:solidFill>
                <a:schemeClr val="tx1"/>
              </a:solidFill>
              <a:latin typeface="微软雅黑" panose="020B0503020204020204" pitchFamily="34" charset="-122"/>
              <a:ea typeface="微软雅黑" panose="020B0503020204020204" pitchFamily="34" charset="-122"/>
            </a:rPr>
            <a:t>由</a:t>
          </a:r>
          <a:r>
            <a:rPr kumimoji="0" lang="en-US" altLang="zh-CN" sz="2200" b="1" kern="1200" dirty="0">
              <a:solidFill>
                <a:schemeClr val="tx1"/>
              </a:solidFill>
              <a:latin typeface="微软雅黑" panose="020B0503020204020204" pitchFamily="34" charset="-122"/>
              <a:ea typeface="微软雅黑" panose="020B0503020204020204" pitchFamily="34" charset="-122"/>
            </a:rPr>
            <a:t>FDA</a:t>
          </a:r>
          <a:r>
            <a:rPr kumimoji="0" lang="zh-CN" altLang="en-US" sz="2200" b="1" kern="1200" dirty="0">
              <a:solidFill>
                <a:schemeClr val="tx1"/>
              </a:solidFill>
              <a:latin typeface="微软雅黑" panose="020B0503020204020204" pitchFamily="34" charset="-122"/>
              <a:ea typeface="微软雅黑" panose="020B0503020204020204" pitchFamily="34" charset="-122"/>
            </a:rPr>
            <a:t>公布的</a:t>
          </a:r>
          <a:r>
            <a:rPr kumimoji="0" lang="en-US" altLang="zh-CN" sz="2200" kern="1200" dirty="0">
              <a:solidFill>
                <a:schemeClr val="tx1"/>
              </a:solidFill>
              <a:latin typeface="微软雅黑" panose="020B0503020204020204" pitchFamily="34" charset="-122"/>
              <a:ea typeface="微软雅黑" panose="020B0503020204020204" pitchFamily="34" charset="-122"/>
            </a:rPr>
            <a:t>cGMP, GLP,GCP</a:t>
          </a:r>
          <a:r>
            <a:rPr kumimoji="0" lang="zh-CN" altLang="en-US" sz="2200" kern="1200" dirty="0">
              <a:solidFill>
                <a:schemeClr val="tx1"/>
              </a:solidFill>
              <a:latin typeface="微软雅黑" panose="020B0503020204020204" pitchFamily="34" charset="-122"/>
              <a:ea typeface="微软雅黑" panose="020B0503020204020204" pitchFamily="34" charset="-122"/>
            </a:rPr>
            <a:t>，电子记录</a:t>
          </a:r>
          <a:r>
            <a:rPr kumimoji="0" lang="en-US" altLang="zh-CN" sz="2200" kern="1200" dirty="0">
              <a:solidFill>
                <a:schemeClr val="tx1"/>
              </a:solidFill>
              <a:latin typeface="微软雅黑" panose="020B0503020204020204" pitchFamily="34" charset="-122"/>
              <a:ea typeface="微软雅黑" panose="020B0503020204020204" pitchFamily="34" charset="-122"/>
            </a:rPr>
            <a:t>/</a:t>
          </a:r>
          <a:r>
            <a:rPr kumimoji="0" lang="zh-CN" altLang="en-US" sz="2200" kern="1200" dirty="0">
              <a:solidFill>
                <a:schemeClr val="tx1"/>
              </a:solidFill>
              <a:latin typeface="微软雅黑" panose="020B0503020204020204" pitchFamily="34" charset="-122"/>
              <a:ea typeface="微软雅黑" panose="020B0503020204020204" pitchFamily="34" charset="-122"/>
            </a:rPr>
            <a:t>签名</a:t>
          </a:r>
          <a:endParaRPr lang="zh-CN" altLang="en-US" sz="2200" kern="1200" dirty="0">
            <a:solidFill>
              <a:schemeClr val="tx1"/>
            </a:solidFill>
            <a:latin typeface="微软雅黑" panose="020B0503020204020204" pitchFamily="34" charset="-122"/>
            <a:ea typeface="微软雅黑" panose="020B0503020204020204" pitchFamily="34" charset="-122"/>
          </a:endParaRPr>
        </a:p>
      </dsp:txBody>
      <dsp:txXfrm>
        <a:off x="2062739" y="1156750"/>
        <a:ext cx="1806785" cy="2470500"/>
      </dsp:txXfrm>
    </dsp:sp>
    <dsp:sp modelId="{38A779BB-C383-42F9-BF00-B5DE606B6C3B}">
      <dsp:nvSpPr>
        <dsp:cNvPr id="0" name=""/>
        <dsp:cNvSpPr/>
      </dsp:nvSpPr>
      <dsp:spPr>
        <a:xfrm>
          <a:off x="4122474" y="436749"/>
          <a:ext cx="1806785" cy="720000"/>
        </a:xfrm>
        <a:prstGeom prst="rect">
          <a:avLst/>
        </a:prstGeom>
        <a:solidFill>
          <a:schemeClr val="accent3">
            <a:hueOff val="7749738"/>
            <a:satOff val="-24763"/>
            <a:lumOff val="-6275"/>
            <a:alphaOff val="0"/>
          </a:schemeClr>
        </a:solidFill>
        <a:ln w="12700" cap="flat" cmpd="sng" algn="ctr">
          <a:solidFill>
            <a:schemeClr val="accent3">
              <a:hueOff val="7749738"/>
              <a:satOff val="-24763"/>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zh-CN" altLang="en-US" sz="2500" kern="1200" dirty="0">
              <a:solidFill>
                <a:schemeClr val="bg1"/>
              </a:solidFill>
            </a:rPr>
            <a:t>指南</a:t>
          </a:r>
        </a:p>
      </dsp:txBody>
      <dsp:txXfrm>
        <a:off x="4122474" y="436749"/>
        <a:ext cx="1806785" cy="720000"/>
      </dsp:txXfrm>
    </dsp:sp>
    <dsp:sp modelId="{D785A9B6-A227-45C0-AA6F-0BF5ABA6306D}">
      <dsp:nvSpPr>
        <dsp:cNvPr id="0" name=""/>
        <dsp:cNvSpPr/>
      </dsp:nvSpPr>
      <dsp:spPr>
        <a:xfrm>
          <a:off x="4122474" y="1156750"/>
          <a:ext cx="1806785" cy="2470500"/>
        </a:xfrm>
        <a:prstGeom prst="rect">
          <a:avLst/>
        </a:prstGeom>
        <a:solidFill>
          <a:schemeClr val="accent3">
            <a:tint val="40000"/>
            <a:alpha val="90000"/>
            <a:hueOff val="8514089"/>
            <a:satOff val="-35399"/>
            <a:lumOff val="-2990"/>
            <a:alphaOff val="0"/>
          </a:schemeClr>
        </a:solidFill>
        <a:ln w="12700" cap="flat" cmpd="sng" algn="ctr">
          <a:solidFill>
            <a:schemeClr val="accent3">
              <a:tint val="40000"/>
              <a:alpha val="90000"/>
              <a:hueOff val="8514089"/>
              <a:satOff val="-35399"/>
              <a:lumOff val="-29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kumimoji="0" lang="zh-CN" altLang="en-US" sz="2200" b="1" kern="1200" dirty="0">
              <a:solidFill>
                <a:schemeClr val="tx1"/>
              </a:solidFill>
              <a:latin typeface="微软雅黑" panose="020B0503020204020204" pitchFamily="34" charset="-122"/>
              <a:ea typeface="微软雅黑" panose="020B0503020204020204" pitchFamily="34" charset="-122"/>
            </a:rPr>
            <a:t>由</a:t>
          </a:r>
          <a:r>
            <a:rPr kumimoji="0" lang="en-US" altLang="zh-CN" sz="2200" b="1" kern="1200" dirty="0">
              <a:solidFill>
                <a:schemeClr val="tx1"/>
              </a:solidFill>
              <a:latin typeface="微软雅黑" panose="020B0503020204020204" pitchFamily="34" charset="-122"/>
              <a:ea typeface="微软雅黑" panose="020B0503020204020204" pitchFamily="34" charset="-122"/>
            </a:rPr>
            <a:t>FDA</a:t>
          </a:r>
          <a:r>
            <a:rPr kumimoji="0" lang="zh-CN" altLang="en-US" sz="2200" b="1" kern="1200" dirty="0">
              <a:solidFill>
                <a:schemeClr val="tx1"/>
              </a:solidFill>
              <a:latin typeface="微软雅黑" panose="020B0503020204020204" pitchFamily="34" charset="-122"/>
              <a:ea typeface="微软雅黑" panose="020B0503020204020204" pitchFamily="34" charset="-122"/>
            </a:rPr>
            <a:t>签发的</a:t>
          </a:r>
          <a:r>
            <a:rPr kumimoji="0" lang="zh-CN" altLang="en-US" sz="2200" kern="1200" dirty="0">
              <a:solidFill>
                <a:schemeClr val="tx1"/>
              </a:solidFill>
              <a:latin typeface="微软雅黑" panose="020B0503020204020204" pitchFamily="34" charset="-122"/>
              <a:ea typeface="微软雅黑" panose="020B0503020204020204" pitchFamily="34" charset="-122"/>
            </a:rPr>
            <a:t>实施政策，检查指南，行业指南</a:t>
          </a:r>
          <a:endParaRPr lang="zh-CN" altLang="en-US" sz="2200" kern="1200" dirty="0">
            <a:solidFill>
              <a:schemeClr val="tx1"/>
            </a:solidFill>
            <a:latin typeface="微软雅黑" panose="020B0503020204020204" pitchFamily="34" charset="-122"/>
            <a:ea typeface="微软雅黑" panose="020B0503020204020204" pitchFamily="34" charset="-122"/>
          </a:endParaRPr>
        </a:p>
      </dsp:txBody>
      <dsp:txXfrm>
        <a:off x="4122474" y="1156750"/>
        <a:ext cx="1806785" cy="2470500"/>
      </dsp:txXfrm>
    </dsp:sp>
    <dsp:sp modelId="{667927D8-2B05-4FCE-B149-1594F9BCAB18}">
      <dsp:nvSpPr>
        <dsp:cNvPr id="0" name=""/>
        <dsp:cNvSpPr/>
      </dsp:nvSpPr>
      <dsp:spPr>
        <a:xfrm>
          <a:off x="6182210" y="436749"/>
          <a:ext cx="1806785" cy="720000"/>
        </a:xfrm>
        <a:prstGeom prst="rect">
          <a:avLst/>
        </a:prstGeom>
        <a:solidFill>
          <a:schemeClr val="accent3">
            <a:hueOff val="11624607"/>
            <a:satOff val="-37145"/>
            <a:lumOff val="-9412"/>
            <a:alphaOff val="0"/>
          </a:schemeClr>
        </a:solidFill>
        <a:ln w="12700" cap="flat" cmpd="sng" algn="ctr">
          <a:solidFill>
            <a:schemeClr val="accent3">
              <a:hueOff val="11624607"/>
              <a:satOff val="-3714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zh-CN" altLang="en-US" sz="2500" kern="1200" dirty="0">
              <a:solidFill>
                <a:schemeClr val="bg1"/>
              </a:solidFill>
            </a:rPr>
            <a:t>检查报告</a:t>
          </a:r>
          <a:endParaRPr lang="zh-CN" altLang="en-US" sz="2500" kern="1200" dirty="0">
            <a:solidFill>
              <a:schemeClr val="bg1"/>
            </a:solidFill>
            <a:latin typeface="微软雅黑" panose="020B0503020204020204" pitchFamily="34" charset="-122"/>
            <a:ea typeface="微软雅黑" panose="020B0503020204020204" pitchFamily="34" charset="-122"/>
          </a:endParaRPr>
        </a:p>
      </dsp:txBody>
      <dsp:txXfrm>
        <a:off x="6182210" y="436749"/>
        <a:ext cx="1806785" cy="720000"/>
      </dsp:txXfrm>
    </dsp:sp>
    <dsp:sp modelId="{0A1DFFDB-6535-4AE6-90C9-E3ACE40D4225}">
      <dsp:nvSpPr>
        <dsp:cNvPr id="0" name=""/>
        <dsp:cNvSpPr/>
      </dsp:nvSpPr>
      <dsp:spPr>
        <a:xfrm>
          <a:off x="6182210" y="1187384"/>
          <a:ext cx="1806785" cy="2470500"/>
        </a:xfrm>
        <a:prstGeom prst="rect">
          <a:avLst/>
        </a:prstGeom>
        <a:solidFill>
          <a:schemeClr val="accent3">
            <a:tint val="40000"/>
            <a:alpha val="90000"/>
            <a:hueOff val="12771134"/>
            <a:satOff val="-53098"/>
            <a:lumOff val="-4485"/>
            <a:alphaOff val="0"/>
          </a:schemeClr>
        </a:solidFill>
        <a:ln w="12700" cap="flat" cmpd="sng" algn="ctr">
          <a:solidFill>
            <a:schemeClr val="accent3">
              <a:tint val="40000"/>
              <a:alpha val="90000"/>
              <a:hueOff val="12771134"/>
              <a:satOff val="-53098"/>
              <a:lumOff val="-44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kumimoji="0" lang="zh-CN" altLang="en-US" sz="2200" b="1" kern="1200" dirty="0">
              <a:solidFill>
                <a:schemeClr val="tx1"/>
              </a:solidFill>
              <a:latin typeface="微软雅黑" panose="020B0503020204020204" pitchFamily="34" charset="-122"/>
              <a:ea typeface="微软雅黑" panose="020B0503020204020204" pitchFamily="34" charset="-122"/>
            </a:rPr>
            <a:t>由</a:t>
          </a:r>
          <a:r>
            <a:rPr kumimoji="0" lang="en-US" altLang="zh-CN" sz="2200" b="1" kern="1200" dirty="0">
              <a:solidFill>
                <a:schemeClr val="tx1"/>
              </a:solidFill>
              <a:latin typeface="微软雅黑" panose="020B0503020204020204" pitchFamily="34" charset="-122"/>
              <a:ea typeface="微软雅黑" panose="020B0503020204020204" pitchFamily="34" charset="-122"/>
            </a:rPr>
            <a:t>FDA</a:t>
          </a:r>
          <a:r>
            <a:rPr kumimoji="0" lang="zh-CN" altLang="en-US" sz="2200" b="1" kern="1200" dirty="0">
              <a:solidFill>
                <a:schemeClr val="tx1"/>
              </a:solidFill>
              <a:latin typeface="微软雅黑" panose="020B0503020204020204" pitchFamily="34" charset="-122"/>
              <a:ea typeface="微软雅黑" panose="020B0503020204020204" pitchFamily="34" charset="-122"/>
            </a:rPr>
            <a:t>签发的</a:t>
          </a:r>
          <a:r>
            <a:rPr kumimoji="0" lang="en-US" altLang="zh-CN" sz="2200" kern="1200" dirty="0">
              <a:solidFill>
                <a:schemeClr val="tx1"/>
              </a:solidFill>
              <a:latin typeface="微软雅黑" panose="020B0503020204020204" pitchFamily="34" charset="-122"/>
              <a:ea typeface="微软雅黑" panose="020B0503020204020204" pitchFamily="34" charset="-122"/>
            </a:rPr>
            <a:t>483</a:t>
          </a:r>
          <a:r>
            <a:rPr kumimoji="0" lang="zh-CN" altLang="en-US" sz="2200" kern="1200" dirty="0">
              <a:solidFill>
                <a:schemeClr val="tx1"/>
              </a:solidFill>
              <a:latin typeface="微软雅黑" panose="020B0503020204020204" pitchFamily="34" charset="-122"/>
              <a:ea typeface="微软雅黑" panose="020B0503020204020204" pitchFamily="34" charset="-122"/>
            </a:rPr>
            <a:t>文件，</a:t>
          </a:r>
          <a:r>
            <a:rPr kumimoji="0" lang="en-US" altLang="zh-CN" sz="2200" kern="1200" dirty="0">
              <a:solidFill>
                <a:schemeClr val="tx1"/>
              </a:solidFill>
              <a:latin typeface="微软雅黑" panose="020B0503020204020204" pitchFamily="34" charset="-122"/>
              <a:ea typeface="微软雅黑" panose="020B0503020204020204" pitchFamily="34" charset="-122"/>
            </a:rPr>
            <a:t>EIR</a:t>
          </a:r>
          <a:r>
            <a:rPr kumimoji="0" lang="zh-CN" altLang="en-US" sz="2200" kern="1200" dirty="0">
              <a:solidFill>
                <a:schemeClr val="tx1"/>
              </a:solidFill>
              <a:latin typeface="微软雅黑" panose="020B0503020204020204" pitchFamily="34" charset="-122"/>
              <a:ea typeface="微软雅黑" panose="020B0503020204020204" pitchFamily="34" charset="-122"/>
            </a:rPr>
            <a:t>文件，警告信</a:t>
          </a:r>
          <a:endParaRPr kumimoji="0" lang="zh-CN" altLang="en-US" sz="2200" b="1" kern="1200" dirty="0">
            <a:solidFill>
              <a:schemeClr val="tx1"/>
            </a:solidFill>
            <a:latin typeface="微软雅黑" panose="020B0503020204020204" pitchFamily="34" charset="-122"/>
            <a:ea typeface="微软雅黑" panose="020B0503020204020204" pitchFamily="34" charset="-122"/>
          </a:endParaRPr>
        </a:p>
      </dsp:txBody>
      <dsp:txXfrm>
        <a:off x="6182210" y="1187384"/>
        <a:ext cx="1806785" cy="2470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51EC3-2BF9-47F9-845A-B8CE2189939C}">
      <dsp:nvSpPr>
        <dsp:cNvPr id="0" name=""/>
        <dsp:cNvSpPr/>
      </dsp:nvSpPr>
      <dsp:spPr>
        <a:xfrm>
          <a:off x="0" y="3890"/>
          <a:ext cx="10512720" cy="4861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制剂通则增修订内容宣贯</a:t>
          </a:r>
          <a:endParaRPr lang="zh-CN" altLang="en-US" sz="2000" b="1" kern="1200" dirty="0">
            <a:latin typeface="微软雅黑" panose="020B0503020204020204" pitchFamily="34" charset="-122"/>
            <a:ea typeface="微软雅黑" panose="020B0503020204020204" pitchFamily="34" charset="-122"/>
          </a:endParaRPr>
        </a:p>
      </dsp:txBody>
      <dsp:txXfrm>
        <a:off x="23731" y="27621"/>
        <a:ext cx="10465258" cy="438663"/>
      </dsp:txXfrm>
    </dsp:sp>
    <dsp:sp modelId="{B13B3BEF-A2EB-4B35-8EDB-9A6C0FC51F9B}">
      <dsp:nvSpPr>
        <dsp:cNvPr id="0" name=""/>
        <dsp:cNvSpPr/>
      </dsp:nvSpPr>
      <dsp:spPr>
        <a:xfrm>
          <a:off x="0" y="490016"/>
          <a:ext cx="10512720" cy="4366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779" tIns="22860" rIns="128016" bIns="22860" numCol="1" spcCol="1270" anchor="t" anchorCtr="0">
          <a:noAutofit/>
        </a:bodyPr>
        <a:lstStyle/>
        <a:p>
          <a:pPr marL="171450" lvl="1" indent="-171450" algn="l" defTabSz="800100">
            <a:lnSpc>
              <a:spcPct val="125000"/>
            </a:lnSpc>
            <a:spcBef>
              <a:spcPct val="0"/>
            </a:spcBef>
            <a:spcAft>
              <a:spcPts val="0"/>
            </a:spcAft>
            <a:buChar char="••"/>
          </a:pPr>
          <a:r>
            <a:rPr lang="zh-CN" altLang="en-US" sz="1800" kern="1200" dirty="0" smtClean="0">
              <a:latin typeface="微软雅黑" panose="020B0503020204020204" pitchFamily="34" charset="-122"/>
              <a:ea typeface="微软雅黑" panose="020B0503020204020204" pitchFamily="34" charset="-122"/>
            </a:rPr>
            <a:t>通用性技术要求研究：技术通则，必须要遵照执行的基本要求；指导原则，非法定要求，比</a:t>
          </a:r>
          <a:r>
            <a:rPr lang="en-US" altLang="en-US" sz="1800" kern="1200" dirty="0" smtClean="0">
              <a:latin typeface="+mj-ea"/>
              <a:ea typeface="+mj-ea"/>
            </a:rPr>
            <a:t>CDE</a:t>
          </a:r>
          <a:r>
            <a:rPr lang="zh-CN" altLang="en-US" sz="1800" kern="1200" dirty="0" smtClean="0">
              <a:latin typeface="微软雅黑" panose="020B0503020204020204" pitchFamily="34" charset="-122"/>
              <a:ea typeface="微软雅黑" panose="020B0503020204020204" pitchFamily="34" charset="-122"/>
            </a:rPr>
            <a:t>的要成熟完善，推荐执行，也可按品种的特点、特性参考执行。 提示稳定性考察的考察条件改变。</a:t>
          </a:r>
          <a:endParaRPr lang="zh-CN" alt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125000"/>
            </a:lnSpc>
            <a:spcBef>
              <a:spcPct val="0"/>
            </a:spcBef>
            <a:spcAft>
              <a:spcPts val="0"/>
            </a:spcAft>
            <a:buChar char="••"/>
          </a:pPr>
          <a:r>
            <a:rPr lang="zh-CN" altLang="en-US" sz="1800" kern="1200" dirty="0" smtClean="0">
              <a:latin typeface="微软雅黑" panose="020B0503020204020204" pitchFamily="34" charset="-122"/>
              <a:ea typeface="微软雅黑" panose="020B0503020204020204" pitchFamily="34" charset="-122"/>
            </a:rPr>
            <a:t>稳定性：明确了稳定性的相关论述，如定义、内容、必要性等。提示企业若有充分数据支持，建议延长有效期，国家支持。反例：拜耳因为稳定性好，延长有效期，涨价；国家没批准，资源结构更可持续了，不能涨价。</a:t>
          </a:r>
        </a:p>
        <a:p>
          <a:pPr marL="171450" lvl="1" indent="-171450" algn="l" defTabSz="800100">
            <a:lnSpc>
              <a:spcPct val="125000"/>
            </a:lnSpc>
            <a:spcBef>
              <a:spcPct val="0"/>
            </a:spcBef>
            <a:spcAft>
              <a:spcPts val="0"/>
            </a:spcAft>
            <a:buChar char="••"/>
          </a:pPr>
          <a:r>
            <a:rPr lang="zh-CN" altLang="en-US" sz="1800" kern="1200" dirty="0" smtClean="0">
              <a:latin typeface="微软雅黑" panose="020B0503020204020204" pitchFamily="34" charset="-122"/>
              <a:ea typeface="微软雅黑" panose="020B0503020204020204" pitchFamily="34" charset="-122"/>
            </a:rPr>
            <a:t>剂量单位均匀度：给药过程的一致性要求整个生产批次或多个批次的药品要精确的控制每个剂量单位的药物含量变化。两个指标来证明 含量均匀度、重量（装量）差异。企业要考虑药物颗粒或液滴大小、渗入技术、赋形剂特性等特征，以确保剂量单位均匀度。</a:t>
          </a:r>
        </a:p>
        <a:p>
          <a:pPr marL="171450" lvl="1" indent="-171450" algn="l" defTabSz="800100">
            <a:lnSpc>
              <a:spcPct val="125000"/>
            </a:lnSpc>
            <a:spcBef>
              <a:spcPct val="0"/>
            </a:spcBef>
            <a:spcAft>
              <a:spcPts val="0"/>
            </a:spcAft>
            <a:buChar char="••"/>
          </a:pPr>
          <a:r>
            <a:rPr lang="zh-CN" altLang="en-US" sz="1800" kern="1200" dirty="0" smtClean="0">
              <a:latin typeface="微软雅黑" panose="020B0503020204020204" pitchFamily="34" charset="-122"/>
              <a:ea typeface="微软雅黑" panose="020B0503020204020204" pitchFamily="34" charset="-122"/>
            </a:rPr>
            <a:t>增加有效性的论述，包括必要性、关键因素等。提示，不要随意变更原辅料。明确根据</a:t>
          </a:r>
          <a:r>
            <a:rPr lang="en-US" altLang="en-US" sz="1800" kern="1200" dirty="0" smtClean="0">
              <a:latin typeface="+mj-ea"/>
              <a:ea typeface="+mj-ea"/>
            </a:rPr>
            <a:t>CDE</a:t>
          </a:r>
          <a:r>
            <a:rPr lang="zh-CN" altLang="en-US" sz="1800" kern="1200" dirty="0" smtClean="0">
              <a:latin typeface="微软雅黑" panose="020B0503020204020204" pitchFamily="34" charset="-122"/>
              <a:ea typeface="微软雅黑" panose="020B0503020204020204" pitchFamily="34" charset="-122"/>
            </a:rPr>
            <a:t>原则，变更辅料或其他重大变更，可能或涉及除药学指标的申报，还需要生物学指标的数据申报（</a:t>
          </a:r>
          <a:r>
            <a:rPr lang="en-US" altLang="en-US" sz="1800" kern="1200" dirty="0" smtClean="0">
              <a:latin typeface="+mj-ea"/>
              <a:ea typeface="+mj-ea"/>
            </a:rPr>
            <a:t>BE</a:t>
          </a:r>
          <a:r>
            <a:rPr lang="zh-CN" altLang="en-US" sz="1800" kern="1200" dirty="0" smtClean="0">
              <a:latin typeface="微软雅黑" panose="020B0503020204020204" pitchFamily="34" charset="-122"/>
              <a:ea typeface="微软雅黑" panose="020B0503020204020204" pitchFamily="34" charset="-122"/>
            </a:rPr>
            <a:t>实验）。</a:t>
          </a:r>
        </a:p>
      </dsp:txBody>
      <dsp:txXfrm>
        <a:off x="0" y="490016"/>
        <a:ext cx="10512720" cy="43665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544EB-13D4-4A29-BBA8-EB9B3023776B}">
      <dsp:nvSpPr>
        <dsp:cNvPr id="0" name=""/>
        <dsp:cNvSpPr/>
      </dsp:nvSpPr>
      <dsp:spPr>
        <a:xfrm rot="5400000">
          <a:off x="-235189" y="497678"/>
          <a:ext cx="1567928" cy="10975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定义</a:t>
          </a:r>
        </a:p>
      </dsp:txBody>
      <dsp:txXfrm rot="-5400000">
        <a:off x="0" y="811264"/>
        <a:ext cx="1097550" cy="470378"/>
      </dsp:txXfrm>
    </dsp:sp>
    <dsp:sp modelId="{503B7303-5247-412C-8E89-6D7D011A953D}">
      <dsp:nvSpPr>
        <dsp:cNvPr id="0" name=""/>
        <dsp:cNvSpPr/>
      </dsp:nvSpPr>
      <dsp:spPr>
        <a:xfrm rot="5400000">
          <a:off x="3740560" y="-2643010"/>
          <a:ext cx="1519649" cy="68056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zh-CN" sz="2000" kern="1200" dirty="0">
              <a:latin typeface="微软雅黑" panose="020B0503020204020204" pitchFamily="34" charset="-122"/>
              <a:ea typeface="微软雅黑" panose="020B0503020204020204" pitchFamily="34" charset="-122"/>
            </a:rPr>
            <a:t>WHO</a:t>
          </a:r>
          <a:r>
            <a:rPr lang="zh-CN" altLang="en-US" sz="2000" kern="1200" dirty="0">
              <a:latin typeface="微软雅黑" panose="020B0503020204020204" pitchFamily="34" charset="-122"/>
              <a:ea typeface="微软雅黑" panose="020B0503020204020204" pitchFamily="34" charset="-122"/>
            </a:rPr>
            <a:t>在</a:t>
          </a:r>
          <a:r>
            <a:rPr lang="en-US" altLang="zh-CN" sz="2000" kern="1200" dirty="0">
              <a:latin typeface="微软雅黑" panose="020B0503020204020204" pitchFamily="34" charset="-122"/>
              <a:ea typeface="微软雅黑" panose="020B0503020204020204" pitchFamily="34" charset="-122"/>
            </a:rPr>
            <a:t>2001</a:t>
          </a:r>
          <a:r>
            <a:rPr lang="zh-CN" altLang="en-US" sz="2000" kern="1200" dirty="0">
              <a:latin typeface="微软雅黑" panose="020B0503020204020204" pitchFamily="34" charset="-122"/>
              <a:ea typeface="微软雅黑" panose="020B0503020204020204" pitchFamily="34" charset="-122"/>
            </a:rPr>
            <a:t>年建立了药品预认证制度：</a:t>
          </a:r>
          <a:r>
            <a:rPr lang="en-US" altLang="zh-CN" sz="2000" kern="1200" dirty="0">
              <a:latin typeface="微软雅黑" panose="020B0503020204020204" pitchFamily="34" charset="-122"/>
              <a:ea typeface="微软雅黑" panose="020B0503020204020204" pitchFamily="34" charset="-122"/>
            </a:rPr>
            <a:t>Prequalification Team: medicines (</a:t>
          </a:r>
          <a:r>
            <a:rPr lang="en-US" altLang="zh-CN" sz="2000" kern="1200" dirty="0" err="1">
              <a:latin typeface="微软雅黑" panose="020B0503020204020204" pitchFamily="34" charset="-122"/>
              <a:ea typeface="微软雅黑" panose="020B0503020204020204" pitchFamily="34" charset="-122"/>
            </a:rPr>
            <a:t>PQTm</a:t>
          </a:r>
          <a:r>
            <a:rPr lang="en-US" altLang="zh-CN" sz="2000" kern="1200" dirty="0">
              <a:latin typeface="微软雅黑" panose="020B0503020204020204" pitchFamily="34" charset="-122"/>
              <a:ea typeface="微软雅黑" panose="020B0503020204020204" pitchFamily="34" charset="-122"/>
            </a:rPr>
            <a:t>)</a:t>
          </a:r>
          <a:r>
            <a:rPr lang="zh-CN" altLang="en-US" sz="2000" kern="1200" dirty="0">
              <a:latin typeface="微软雅黑" panose="020B0503020204020204" pitchFamily="34" charset="-122"/>
              <a:ea typeface="微软雅黑" panose="020B0503020204020204" pitchFamily="34" charset="-122"/>
            </a:rPr>
            <a:t>，现已更名为</a:t>
          </a:r>
          <a:r>
            <a:rPr lang="en-US" altLang="zh-CN" sz="2000" kern="1200" dirty="0">
              <a:latin typeface="微软雅黑" panose="020B0503020204020204" pitchFamily="34" charset="-122"/>
              <a:ea typeface="微软雅黑" panose="020B0503020204020204" pitchFamily="34" charset="-122"/>
            </a:rPr>
            <a:t>Prequalification of Medicines </a:t>
          </a:r>
          <a:r>
            <a:rPr lang="en-US" altLang="zh-CN" sz="2000" kern="1200" dirty="0" err="1">
              <a:latin typeface="微软雅黑" panose="020B0503020204020204" pitchFamily="34" charset="-122"/>
              <a:ea typeface="微软雅黑" panose="020B0503020204020204" pitchFamily="34" charset="-122"/>
            </a:rPr>
            <a:t>Programme</a:t>
          </a:r>
          <a:r>
            <a:rPr lang="zh-CN" altLang="en-US" sz="2000" kern="1200" dirty="0">
              <a:latin typeface="微软雅黑" panose="020B0503020204020204" pitchFamily="34" charset="-122"/>
              <a:ea typeface="微软雅黑" panose="020B0503020204020204" pitchFamily="34" charset="-122"/>
            </a:rPr>
            <a:t>，拉开了</a:t>
          </a:r>
          <a:r>
            <a:rPr lang="en-US" altLang="zh-CN" sz="2000" kern="1200" dirty="0">
              <a:latin typeface="微软雅黑" panose="020B0503020204020204" pitchFamily="34" charset="-122"/>
              <a:ea typeface="微软雅黑" panose="020B0503020204020204" pitchFamily="34" charset="-122"/>
            </a:rPr>
            <a:t>WHO</a:t>
          </a:r>
          <a:r>
            <a:rPr lang="zh-CN" altLang="en-US" sz="2000" kern="1200" dirty="0">
              <a:latin typeface="微软雅黑" panose="020B0503020204020204" pitchFamily="34" charset="-122"/>
              <a:ea typeface="微软雅黑" panose="020B0503020204020204" pitchFamily="34" charset="-122"/>
            </a:rPr>
            <a:t>独立审评审批药品的序幕。</a:t>
          </a:r>
        </a:p>
      </dsp:txBody>
      <dsp:txXfrm rot="-5400000">
        <a:off x="1097551" y="74182"/>
        <a:ext cx="6731486" cy="1371283"/>
      </dsp:txXfrm>
    </dsp:sp>
    <dsp:sp modelId="{6CEFCF23-A6AD-4CD8-9041-207F9376D7FD}">
      <dsp:nvSpPr>
        <dsp:cNvPr id="0" name=""/>
        <dsp:cNvSpPr/>
      </dsp:nvSpPr>
      <dsp:spPr>
        <a:xfrm rot="5400000">
          <a:off x="-235189" y="2037096"/>
          <a:ext cx="1567928" cy="1097550"/>
        </a:xfrm>
        <a:prstGeom prst="chevron">
          <a:avLst/>
        </a:prstGeom>
        <a:solidFill>
          <a:schemeClr val="accent1">
            <a:hueOff val="0"/>
            <a:satOff val="0"/>
            <a:lumOff val="0"/>
            <a:alphaOff val="0"/>
          </a:schemeClr>
        </a:solidFill>
        <a:ln w="12700" cap="flat" cmpd="sng" algn="ctr">
          <a:solidFill>
            <a:schemeClr val="accent3">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范围</a:t>
          </a:r>
        </a:p>
      </dsp:txBody>
      <dsp:txXfrm rot="-5400000">
        <a:off x="0" y="2350682"/>
        <a:ext cx="1097550" cy="470378"/>
      </dsp:txXfrm>
    </dsp:sp>
    <dsp:sp modelId="{393326EE-C615-4725-9808-E87503384397}">
      <dsp:nvSpPr>
        <dsp:cNvPr id="0" name=""/>
        <dsp:cNvSpPr/>
      </dsp:nvSpPr>
      <dsp:spPr>
        <a:xfrm rot="5400000">
          <a:off x="3990808" y="-1110861"/>
          <a:ext cx="1019153" cy="68056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认证范围包括制剂、原料药和独立质检实验室。</a:t>
          </a:r>
        </a:p>
      </dsp:txBody>
      <dsp:txXfrm rot="-5400000">
        <a:off x="1097551" y="1832147"/>
        <a:ext cx="6755918" cy="919651"/>
      </dsp:txXfrm>
    </dsp:sp>
    <dsp:sp modelId="{82FE001A-064F-4418-870D-C4E520DE9F2D}">
      <dsp:nvSpPr>
        <dsp:cNvPr id="0" name=""/>
        <dsp:cNvSpPr/>
      </dsp:nvSpPr>
      <dsp:spPr>
        <a:xfrm rot="5400000">
          <a:off x="-235189" y="3471829"/>
          <a:ext cx="1567928" cy="109755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a:t>对象</a:t>
          </a:r>
        </a:p>
      </dsp:txBody>
      <dsp:txXfrm rot="-5400000">
        <a:off x="0" y="3785415"/>
        <a:ext cx="1097550" cy="470378"/>
      </dsp:txXfrm>
    </dsp:sp>
    <dsp:sp modelId="{45606064-B618-411F-B74F-8876367EDEFF}">
      <dsp:nvSpPr>
        <dsp:cNvPr id="0" name=""/>
        <dsp:cNvSpPr/>
      </dsp:nvSpPr>
      <dsp:spPr>
        <a:xfrm rot="5400000">
          <a:off x="3815126" y="302288"/>
          <a:ext cx="1370516" cy="68056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latin typeface="微软雅黑" panose="020B0503020204020204" pitchFamily="34" charset="-122"/>
              <a:ea typeface="微软雅黑" panose="020B0503020204020204" pitchFamily="34" charset="-122"/>
            </a:rPr>
            <a:t>并不是所有药品都可以申请</a:t>
          </a:r>
          <a:r>
            <a:rPr lang="en-US" altLang="zh-CN" sz="2000" kern="1200" dirty="0">
              <a:latin typeface="微软雅黑" panose="020B0503020204020204" pitchFamily="34" charset="-122"/>
              <a:ea typeface="微软雅黑" panose="020B0503020204020204" pitchFamily="34" charset="-122"/>
            </a:rPr>
            <a:t>WHO</a:t>
          </a:r>
          <a:r>
            <a:rPr lang="zh-CN" altLang="en-US" sz="2000" kern="1200" dirty="0">
              <a:latin typeface="微软雅黑" panose="020B0503020204020204" pitchFamily="34" charset="-122"/>
              <a:ea typeface="微软雅黑" panose="020B0503020204020204" pitchFamily="34" charset="-122"/>
            </a:rPr>
            <a:t>预认证，仅针对流感、肝炎、疟疾、结核病、生殖健康、儿童营养、腹泻和其他易忽略的热带疾病等领域的基本用药</a:t>
          </a:r>
          <a:r>
            <a:rPr lang="zh-CN" altLang="en-US" sz="1800" kern="1200" dirty="0">
              <a:latin typeface="微软雅黑" panose="020B0503020204020204" pitchFamily="34" charset="-122"/>
              <a:ea typeface="微软雅黑" panose="020B0503020204020204" pitchFamily="34" charset="-122"/>
            </a:rPr>
            <a:t>。</a:t>
          </a:r>
        </a:p>
      </dsp:txBody>
      <dsp:txXfrm rot="-5400000">
        <a:off x="1097550" y="3086768"/>
        <a:ext cx="6738766" cy="12367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A659B-EFF8-4C2E-BDB0-A2262B94BC7A}">
      <dsp:nvSpPr>
        <dsp:cNvPr id="0" name=""/>
        <dsp:cNvSpPr/>
      </dsp:nvSpPr>
      <dsp:spPr>
        <a:xfrm rot="16200000">
          <a:off x="508000" y="-508000"/>
          <a:ext cx="2032000" cy="3048000"/>
        </a:xfrm>
        <a:prstGeom prst="round1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altLang="en-US" sz="2600" kern="1200" dirty="0"/>
            <a:t>for Industry</a:t>
          </a:r>
          <a:endParaRPr lang="zh-CN" altLang="en-US" sz="2600" kern="1200" dirty="0"/>
        </a:p>
      </dsp:txBody>
      <dsp:txXfrm rot="5400000">
        <a:off x="0" y="0"/>
        <a:ext cx="3048000" cy="1524000"/>
      </dsp:txXfrm>
    </dsp:sp>
    <dsp:sp modelId="{B9BB1C96-82F7-4FD9-8605-0A6B1A173200}">
      <dsp:nvSpPr>
        <dsp:cNvPr id="0" name=""/>
        <dsp:cNvSpPr/>
      </dsp:nvSpPr>
      <dsp:spPr>
        <a:xfrm>
          <a:off x="3048000" y="0"/>
          <a:ext cx="3048000" cy="2032000"/>
        </a:xfrm>
        <a:prstGeom prst="round1Rect">
          <a:avLst/>
        </a:prstGeom>
        <a:solidFill>
          <a:schemeClr val="accent3">
            <a:hueOff val="3874869"/>
            <a:satOff val="-12382"/>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altLang="en-US" sz="2600" kern="1200" dirty="0"/>
            <a:t>for Inspectorates</a:t>
          </a:r>
          <a:endParaRPr lang="zh-CN" altLang="en-US" sz="2600" kern="1200" dirty="0"/>
        </a:p>
      </dsp:txBody>
      <dsp:txXfrm>
        <a:off x="3048000" y="0"/>
        <a:ext cx="3048000" cy="1524000"/>
      </dsp:txXfrm>
    </dsp:sp>
    <dsp:sp modelId="{726C5CC0-DECF-4ABA-BD8F-354DE11548CF}">
      <dsp:nvSpPr>
        <dsp:cNvPr id="0" name=""/>
        <dsp:cNvSpPr/>
      </dsp:nvSpPr>
      <dsp:spPr>
        <a:xfrm rot="10800000">
          <a:off x="0" y="2032000"/>
          <a:ext cx="3048000" cy="2032000"/>
        </a:xfrm>
        <a:prstGeom prst="round1Rect">
          <a:avLst/>
        </a:prstGeom>
        <a:solidFill>
          <a:schemeClr val="accent3">
            <a:hueOff val="7749738"/>
            <a:satOff val="-24763"/>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altLang="en-US" sz="2600" kern="1200" dirty="0"/>
            <a:t>for Inspectors</a:t>
          </a:r>
          <a:r>
            <a:rPr lang="en-US" altLang="zh-CN" sz="2600" kern="1200" dirty="0"/>
            <a:t>—</a:t>
          </a:r>
          <a:r>
            <a:rPr lang="zh-CN" altLang="en-US" sz="2600" kern="1200" dirty="0"/>
            <a:t>指南文件</a:t>
          </a:r>
        </a:p>
      </dsp:txBody>
      <dsp:txXfrm rot="10800000">
        <a:off x="0" y="2539999"/>
        <a:ext cx="3048000" cy="1524000"/>
      </dsp:txXfrm>
    </dsp:sp>
    <dsp:sp modelId="{5D04C165-0F23-4F75-97AB-EF123914D954}">
      <dsp:nvSpPr>
        <dsp:cNvPr id="0" name=""/>
        <dsp:cNvSpPr/>
      </dsp:nvSpPr>
      <dsp:spPr>
        <a:xfrm rot="5400000">
          <a:off x="3556000" y="1523999"/>
          <a:ext cx="2032000" cy="3048000"/>
        </a:xfrm>
        <a:prstGeom prst="round1Rect">
          <a:avLst/>
        </a:prstGeom>
        <a:solidFill>
          <a:schemeClr val="accent3">
            <a:hueOff val="11624607"/>
            <a:satOff val="-3714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altLang="en-US" sz="2600" kern="1200" dirty="0"/>
            <a:t>for Inspectors</a:t>
          </a:r>
          <a:r>
            <a:rPr lang="en-US" altLang="zh-CN" sz="2600" kern="1200" dirty="0"/>
            <a:t>—</a:t>
          </a:r>
          <a:r>
            <a:rPr lang="zh-CN" altLang="en-US" sz="2600" kern="1200" dirty="0"/>
            <a:t>备忘录</a:t>
          </a:r>
        </a:p>
      </dsp:txBody>
      <dsp:txXfrm rot="-5400000">
        <a:off x="3048000" y="2539999"/>
        <a:ext cx="3048000" cy="1524000"/>
      </dsp:txXfrm>
    </dsp:sp>
    <dsp:sp modelId="{20AAFEA8-C20C-4096-9BA1-26B912638835}">
      <dsp:nvSpPr>
        <dsp:cNvPr id="0" name=""/>
        <dsp:cNvSpPr/>
      </dsp:nvSpPr>
      <dsp:spPr>
        <a:xfrm>
          <a:off x="2133600" y="1523999"/>
          <a:ext cx="1828800" cy="1016000"/>
        </a:xfrm>
        <a:prstGeom prst="roundRect">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a:t>PIC/S</a:t>
          </a:r>
          <a:r>
            <a:rPr lang="zh-CN" altLang="en-US" sz="2600" kern="1200" dirty="0"/>
            <a:t>指南</a:t>
          </a:r>
        </a:p>
      </dsp:txBody>
      <dsp:txXfrm>
        <a:off x="2183197" y="1573596"/>
        <a:ext cx="1729606" cy="9168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50C58-6BA2-44DC-B6DA-B6C1BBF27BE0}">
      <dsp:nvSpPr>
        <dsp:cNvPr id="0" name=""/>
        <dsp:cNvSpPr/>
      </dsp:nvSpPr>
      <dsp:spPr>
        <a:xfrm>
          <a:off x="2415" y="0"/>
          <a:ext cx="2942298" cy="507262"/>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混合分析系统</a:t>
          </a:r>
          <a:endParaRPr lang="zh-CN" altLang="en-US" sz="2000" b="1" kern="1200" dirty="0">
            <a:latin typeface="微软雅黑" panose="020B0503020204020204" pitchFamily="34" charset="-122"/>
            <a:ea typeface="微软雅黑" panose="020B0503020204020204" pitchFamily="34" charset="-122"/>
          </a:endParaRPr>
        </a:p>
      </dsp:txBody>
      <dsp:txXfrm>
        <a:off x="256046" y="0"/>
        <a:ext cx="2435036" cy="507262"/>
      </dsp:txXfrm>
    </dsp:sp>
    <dsp:sp modelId="{35F8C86A-E99E-4BBF-BC33-742D1004421D}">
      <dsp:nvSpPr>
        <dsp:cNvPr id="0" name=""/>
        <dsp:cNvSpPr/>
      </dsp:nvSpPr>
      <dsp:spPr>
        <a:xfrm>
          <a:off x="2650483" y="0"/>
          <a:ext cx="2942298" cy="507262"/>
        </a:xfrm>
        <a:prstGeom prst="chevron">
          <a:avLst/>
        </a:prstGeom>
        <a:solidFill>
          <a:schemeClr val="accent3">
            <a:hueOff val="5812304"/>
            <a:satOff val="-1857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实验室计算机化系统</a:t>
          </a:r>
          <a:endParaRPr lang="zh-CN" altLang="en-US" sz="2000" b="1" kern="1200" dirty="0">
            <a:latin typeface="微软雅黑" panose="020B0503020204020204" pitchFamily="34" charset="-122"/>
            <a:ea typeface="微软雅黑" panose="020B0503020204020204" pitchFamily="34" charset="-122"/>
          </a:endParaRPr>
        </a:p>
      </dsp:txBody>
      <dsp:txXfrm>
        <a:off x="2904114" y="0"/>
        <a:ext cx="2435036" cy="507262"/>
      </dsp:txXfrm>
    </dsp:sp>
    <dsp:sp modelId="{56F28565-E8E9-4C2A-B690-C9E0DBC29343}">
      <dsp:nvSpPr>
        <dsp:cNvPr id="0" name=""/>
        <dsp:cNvSpPr/>
      </dsp:nvSpPr>
      <dsp:spPr>
        <a:xfrm>
          <a:off x="5298551" y="0"/>
          <a:ext cx="2942298" cy="507262"/>
        </a:xfrm>
        <a:prstGeom prst="chevron">
          <a:avLst/>
        </a:prstGeom>
        <a:solidFill>
          <a:schemeClr val="accent3">
            <a:hueOff val="11624607"/>
            <a:satOff val="-3714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实验室数据管理系统</a:t>
          </a:r>
          <a:endParaRPr lang="zh-CN" altLang="en-US" sz="2000" b="1" kern="1200" dirty="0">
            <a:latin typeface="微软雅黑" panose="020B0503020204020204" pitchFamily="34" charset="-122"/>
            <a:ea typeface="微软雅黑" panose="020B0503020204020204" pitchFamily="34" charset="-122"/>
          </a:endParaRPr>
        </a:p>
      </dsp:txBody>
      <dsp:txXfrm>
        <a:off x="5552182" y="0"/>
        <a:ext cx="2435036" cy="5072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50C58-6BA2-44DC-B6DA-B6C1BBF27BE0}">
      <dsp:nvSpPr>
        <dsp:cNvPr id="0" name=""/>
        <dsp:cNvSpPr/>
      </dsp:nvSpPr>
      <dsp:spPr>
        <a:xfrm>
          <a:off x="4025" y="0"/>
          <a:ext cx="8235214" cy="507262"/>
        </a:xfrm>
        <a:prstGeom prst="chevron">
          <a:avLst/>
        </a:prstGeom>
        <a:solidFill>
          <a:schemeClr val="accent5"/>
        </a:solidFill>
        <a:ln w="12700" cap="flat" cmpd="sng" algn="ctr">
          <a:solidFill>
            <a:schemeClr val="accent5">
              <a:shade val="50000"/>
            </a:schemeClr>
          </a:solidFill>
          <a:prstDash val="solid"/>
          <a:miter lim="800000"/>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t>简单</a:t>
          </a:r>
          <a:r>
            <a:rPr lang="en-US" altLang="zh-CN" sz="2000" kern="1200" dirty="0" smtClean="0"/>
            <a:t>→</a:t>
          </a:r>
          <a:r>
            <a:rPr lang="zh-CN" altLang="en-US" sz="2000" kern="1200" dirty="0" smtClean="0"/>
            <a:t>复杂</a:t>
          </a:r>
          <a:endParaRPr lang="zh-CN" altLang="en-US" sz="2000" kern="1200" dirty="0"/>
        </a:p>
      </dsp:txBody>
      <dsp:txXfrm>
        <a:off x="257656" y="0"/>
        <a:ext cx="7727952" cy="5072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3BE4C-A682-4F97-82A0-1AFCE9FA908F}">
      <dsp:nvSpPr>
        <dsp:cNvPr id="0" name=""/>
        <dsp:cNvSpPr/>
      </dsp:nvSpPr>
      <dsp:spPr>
        <a:xfrm>
          <a:off x="0" y="196719"/>
          <a:ext cx="7992000" cy="640798"/>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2">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dirty="0"/>
            <a:t>现行</a:t>
          </a:r>
          <a:r>
            <a:rPr lang="en-US" altLang="zh-CN" sz="2800" kern="1200" dirty="0"/>
            <a:t>CFR</a:t>
          </a:r>
          <a:endParaRPr lang="zh-CN" altLang="en-US" sz="2800" kern="1200" dirty="0"/>
        </a:p>
      </dsp:txBody>
      <dsp:txXfrm>
        <a:off x="0" y="196719"/>
        <a:ext cx="7992000" cy="640798"/>
      </dsp:txXfrm>
    </dsp:sp>
    <dsp:sp modelId="{948159BA-BD68-4952-A900-AB92DCE92CF0}">
      <dsp:nvSpPr>
        <dsp:cNvPr id="0" name=""/>
        <dsp:cNvSpPr/>
      </dsp:nvSpPr>
      <dsp:spPr>
        <a:xfrm>
          <a:off x="0" y="892409"/>
          <a:ext cx="3996000" cy="3319579"/>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72000" lvl="0" algn="l" defTabSz="533400">
            <a:lnSpc>
              <a:spcPct val="90000"/>
            </a:lnSpc>
            <a:spcBef>
              <a:spcPct val="0"/>
            </a:spcBef>
            <a:spcAft>
              <a:spcPct val="35000"/>
            </a:spcAft>
          </a:pPr>
          <a:r>
            <a:rPr lang="en-US" altLang="zh-CN" sz="1200" kern="1200" dirty="0">
              <a:latin typeface="微软雅黑" panose="020B0503020204020204" pitchFamily="34" charset="-122"/>
              <a:ea typeface="微软雅黑" panose="020B0503020204020204" pitchFamily="34" charset="-122"/>
            </a:rPr>
            <a:t>CFR 21 Part 11 Electronic Records; Electronic Signatures</a:t>
          </a:r>
        </a:p>
        <a:p>
          <a:pPr marL="72000" lvl="0" algn="l" defTabSz="533400">
            <a:lnSpc>
              <a:spcPct val="90000"/>
            </a:lnSpc>
            <a:spcBef>
              <a:spcPct val="0"/>
            </a:spcBef>
            <a:spcAft>
              <a:spcPct val="35000"/>
            </a:spcAft>
          </a:pPr>
          <a:r>
            <a:rPr lang="en-US" altLang="zh-CN" sz="1200" kern="1200" dirty="0">
              <a:latin typeface="微软雅黑" panose="020B0503020204020204" pitchFamily="34" charset="-122"/>
              <a:ea typeface="微软雅黑" panose="020B0503020204020204" pitchFamily="34" charset="-122"/>
            </a:rPr>
            <a:t>CFR 21 Part 210 Current Good Manufacturing Practice in Manufacturing, Processing, Packing, or Holding of Drugs; General </a:t>
          </a:r>
        </a:p>
        <a:p>
          <a:pPr marL="72000" lvl="0" algn="l" defTabSz="533400">
            <a:lnSpc>
              <a:spcPct val="90000"/>
            </a:lnSpc>
            <a:spcBef>
              <a:spcPct val="0"/>
            </a:spcBef>
            <a:spcAft>
              <a:spcPct val="35000"/>
            </a:spcAft>
          </a:pPr>
          <a:r>
            <a:rPr lang="en-US" altLang="zh-CN" sz="1200" kern="1200" dirty="0">
              <a:latin typeface="微软雅黑" panose="020B0503020204020204" pitchFamily="34" charset="-122"/>
              <a:ea typeface="微软雅黑" panose="020B0503020204020204" pitchFamily="34" charset="-122"/>
            </a:rPr>
            <a:t>CFR 21 Part 211  Current Good Manufacturing Practice for Finished Pharmaceuticals</a:t>
          </a:r>
        </a:p>
        <a:p>
          <a:pPr marL="72000" lvl="0" algn="l" defTabSz="533400">
            <a:lnSpc>
              <a:spcPct val="90000"/>
            </a:lnSpc>
            <a:spcBef>
              <a:spcPct val="0"/>
            </a:spcBef>
            <a:spcAft>
              <a:spcPct val="35000"/>
            </a:spcAft>
          </a:pPr>
          <a:r>
            <a:rPr lang="en-US" altLang="zh-CN" sz="1200" kern="1200" dirty="0">
              <a:latin typeface="微软雅黑" panose="020B0503020204020204" pitchFamily="34" charset="-122"/>
              <a:ea typeface="微软雅黑" panose="020B0503020204020204" pitchFamily="34" charset="-122"/>
            </a:rPr>
            <a:t>CFR 21 Part 600 Biological Products: General</a:t>
          </a:r>
        </a:p>
        <a:p>
          <a:pPr marL="72000" lvl="0" algn="l" defTabSz="533400">
            <a:lnSpc>
              <a:spcPct val="90000"/>
            </a:lnSpc>
            <a:spcBef>
              <a:spcPct val="0"/>
            </a:spcBef>
            <a:spcAft>
              <a:spcPct val="35000"/>
            </a:spcAft>
          </a:pPr>
          <a:r>
            <a:rPr lang="en-US" altLang="zh-CN" sz="1200" kern="1200" dirty="0">
              <a:latin typeface="微软雅黑" panose="020B0503020204020204" pitchFamily="34" charset="-122"/>
              <a:ea typeface="微软雅黑" panose="020B0503020204020204" pitchFamily="34" charset="-122"/>
            </a:rPr>
            <a:t>CFR 21 Part 606 Current Good Manufacturing Practice for Blood and Blood Components</a:t>
          </a:r>
        </a:p>
        <a:p>
          <a:pPr marL="72000" lvl="0" algn="l" defTabSz="533400">
            <a:lnSpc>
              <a:spcPct val="90000"/>
            </a:lnSpc>
            <a:spcBef>
              <a:spcPct val="0"/>
            </a:spcBef>
            <a:spcAft>
              <a:spcPct val="35000"/>
            </a:spcAft>
          </a:pPr>
          <a:r>
            <a:rPr lang="en-US" altLang="zh-CN" sz="1200" kern="1200" dirty="0">
              <a:latin typeface="微软雅黑" panose="020B0503020204020204" pitchFamily="34" charset="-122"/>
              <a:ea typeface="微软雅黑" panose="020B0503020204020204" pitchFamily="34" charset="-122"/>
            </a:rPr>
            <a:t>CFR 21 Part 610 General Biological Products Standards</a:t>
          </a:r>
          <a:endParaRPr lang="zh-CN" altLang="en-US" sz="1200" kern="1200" dirty="0"/>
        </a:p>
      </dsp:txBody>
      <dsp:txXfrm>
        <a:off x="0" y="892409"/>
        <a:ext cx="3996000" cy="3319579"/>
      </dsp:txXfrm>
    </dsp:sp>
    <dsp:sp modelId="{207D23C1-1D31-497F-8E0A-6EA0914DBCA8}">
      <dsp:nvSpPr>
        <dsp:cNvPr id="0" name=""/>
        <dsp:cNvSpPr/>
      </dsp:nvSpPr>
      <dsp:spPr>
        <a:xfrm>
          <a:off x="3996000" y="841905"/>
          <a:ext cx="3996000" cy="345992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CFR</a:t>
          </a:r>
          <a:r>
            <a:rPr lang="zh-CN" altLang="zh-CN" sz="1400" kern="1200" dirty="0">
              <a:solidFill>
                <a:schemeClr val="tx1"/>
              </a:solidFill>
              <a:effectLst/>
              <a:latin typeface="微软雅黑" panose="020B0503020204020204" pitchFamily="34" charset="-122"/>
              <a:ea typeface="微软雅黑" panose="020B0503020204020204" pitchFamily="34" charset="-122"/>
              <a:cs typeface="+mn-cs"/>
            </a:rPr>
            <a:t>的每一篇</a:t>
          </a: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(Title)</a:t>
          </a:r>
          <a:r>
            <a:rPr lang="zh-CN" altLang="zh-CN" sz="1400" kern="1200" dirty="0">
              <a:solidFill>
                <a:schemeClr val="tx1"/>
              </a:solidFill>
              <a:effectLst/>
              <a:latin typeface="微软雅黑" panose="020B0503020204020204" pitchFamily="34" charset="-122"/>
              <a:ea typeface="微软雅黑" panose="020B0503020204020204" pitchFamily="34" charset="-122"/>
              <a:cs typeface="+mn-cs"/>
            </a:rPr>
            <a:t>每年都要修订一次，第</a:t>
          </a: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21</a:t>
          </a:r>
          <a:r>
            <a:rPr lang="zh-CN" altLang="zh-CN" sz="1400" kern="1200" dirty="0">
              <a:solidFill>
                <a:schemeClr val="tx1"/>
              </a:solidFill>
              <a:effectLst/>
              <a:latin typeface="微软雅黑" panose="020B0503020204020204" pitchFamily="34" charset="-122"/>
              <a:ea typeface="微软雅黑" panose="020B0503020204020204" pitchFamily="34" charset="-122"/>
              <a:cs typeface="+mn-cs"/>
            </a:rPr>
            <a:t>篇</a:t>
          </a: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zh-CN" sz="1400" kern="1200" dirty="0">
              <a:solidFill>
                <a:schemeClr val="tx1"/>
              </a:solidFill>
              <a:effectLst/>
              <a:latin typeface="微软雅黑" panose="020B0503020204020204" pitchFamily="34" charset="-122"/>
              <a:ea typeface="微软雅黑" panose="020B0503020204020204" pitchFamily="34" charset="-122"/>
              <a:cs typeface="+mn-cs"/>
            </a:rPr>
            <a:t>食品与药品</a:t>
          </a: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zh-CN" sz="1400"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Title 21―Food and Drugs</a:t>
          </a:r>
          <a:r>
            <a:rPr lang="zh-CN" altLang="zh-CN" sz="1400" kern="1200" dirty="0">
              <a:solidFill>
                <a:schemeClr val="tx1"/>
              </a:solidFill>
              <a:effectLst/>
              <a:latin typeface="微软雅黑" panose="020B0503020204020204" pitchFamily="34" charset="-122"/>
              <a:ea typeface="微软雅黑" panose="020B0503020204020204" pitchFamily="34" charset="-122"/>
              <a:cs typeface="+mn-cs"/>
            </a:rPr>
            <a:t>）</a:t>
          </a:r>
          <a:r>
            <a:rPr lang="zh-CN" altLang="zh-CN" sz="1400" b="1" kern="1200" dirty="0">
              <a:solidFill>
                <a:schemeClr val="tx1"/>
              </a:solidFill>
              <a:effectLst/>
              <a:latin typeface="微软雅黑" panose="020B0503020204020204" pitchFamily="34" charset="-122"/>
              <a:ea typeface="微软雅黑" panose="020B0503020204020204" pitchFamily="34" charset="-122"/>
              <a:cs typeface="+mn-cs"/>
            </a:rPr>
            <a:t>每年</a:t>
          </a:r>
          <a:r>
            <a:rPr lang="en-US" altLang="zh-CN" sz="1400" b="1" kern="1200" dirty="0">
              <a:solidFill>
                <a:schemeClr val="tx1"/>
              </a:solidFill>
              <a:effectLst/>
              <a:latin typeface="微软雅黑" panose="020B0503020204020204" pitchFamily="34" charset="-122"/>
              <a:ea typeface="微软雅黑" panose="020B0503020204020204" pitchFamily="34" charset="-122"/>
              <a:cs typeface="+mn-cs"/>
            </a:rPr>
            <a:t>4</a:t>
          </a:r>
          <a:r>
            <a:rPr lang="zh-CN" altLang="zh-CN" sz="1400" b="1" kern="1200" dirty="0">
              <a:solidFill>
                <a:schemeClr val="tx1"/>
              </a:solidFill>
              <a:effectLst/>
              <a:latin typeface="微软雅黑" panose="020B0503020204020204" pitchFamily="34" charset="-122"/>
              <a:ea typeface="微软雅黑" panose="020B0503020204020204" pitchFamily="34" charset="-122"/>
              <a:cs typeface="+mn-cs"/>
            </a:rPr>
            <a:t>月</a:t>
          </a:r>
          <a:r>
            <a:rPr lang="en-US" altLang="zh-CN" sz="1400" b="1" kern="1200" dirty="0">
              <a:solidFill>
                <a:schemeClr val="tx1"/>
              </a:solidFill>
              <a:effectLst/>
              <a:latin typeface="微软雅黑" panose="020B0503020204020204" pitchFamily="34" charset="-122"/>
              <a:ea typeface="微软雅黑" panose="020B0503020204020204" pitchFamily="34" charset="-122"/>
              <a:cs typeface="+mn-cs"/>
            </a:rPr>
            <a:t>1</a:t>
          </a:r>
          <a:r>
            <a:rPr lang="zh-CN" altLang="zh-CN" sz="1400" b="1" kern="1200" dirty="0">
              <a:solidFill>
                <a:schemeClr val="tx1"/>
              </a:solidFill>
              <a:effectLst/>
              <a:latin typeface="微软雅黑" panose="020B0503020204020204" pitchFamily="34" charset="-122"/>
              <a:ea typeface="微软雅黑" panose="020B0503020204020204" pitchFamily="34" charset="-122"/>
              <a:cs typeface="+mn-cs"/>
            </a:rPr>
            <a:t>日左右</a:t>
          </a:r>
          <a:r>
            <a:rPr lang="zh-CN" altLang="zh-CN" sz="1400" kern="1200" dirty="0">
              <a:solidFill>
                <a:schemeClr val="tx1"/>
              </a:solidFill>
              <a:effectLst/>
              <a:latin typeface="微软雅黑" panose="020B0503020204020204" pitchFamily="34" charset="-122"/>
              <a:ea typeface="微软雅黑" panose="020B0503020204020204" pitchFamily="34" charset="-122"/>
              <a:cs typeface="+mn-cs"/>
            </a:rPr>
            <a:t>修订完成并发布。</a:t>
          </a:r>
          <a:endParaRPr lang="en-US" altLang="zh-CN" sz="1400" kern="1200" dirty="0">
            <a:solidFill>
              <a:schemeClr val="tx1"/>
            </a:solidFill>
            <a:effectLst/>
            <a:latin typeface="微软雅黑" panose="020B0503020204020204" pitchFamily="34" charset="-122"/>
            <a:ea typeface="微软雅黑" panose="020B0503020204020204" pitchFamily="34" charset="-122"/>
            <a:cs typeface="+mn-cs"/>
          </a:endParaRPr>
        </a:p>
        <a:p>
          <a:pPr lvl="0" algn="l" defTabSz="622300">
            <a:lnSpc>
              <a:spcPct val="90000"/>
            </a:lnSpc>
            <a:spcBef>
              <a:spcPct val="0"/>
            </a:spcBef>
            <a:spcAft>
              <a:spcPct val="35000"/>
            </a:spcAft>
          </a:pPr>
          <a:endParaRPr lang="en-US" altLang="zh-CN" sz="1400" kern="1200" dirty="0">
            <a:solidFill>
              <a:schemeClr val="tx1"/>
            </a:solidFill>
            <a:effectLst/>
            <a:latin typeface="微软雅黑" panose="020B0503020204020204" pitchFamily="34" charset="-122"/>
            <a:ea typeface="微软雅黑" panose="020B0503020204020204" pitchFamily="34" charset="-122"/>
            <a:cs typeface="+mn-cs"/>
          </a:endParaRPr>
        </a:p>
        <a:p>
          <a:pPr lvl="0" algn="l" defTabSz="622300">
            <a:lnSpc>
              <a:spcPct val="90000"/>
            </a:lnSpc>
            <a:spcBef>
              <a:spcPct val="0"/>
            </a:spcBef>
            <a:spcAft>
              <a:spcPct val="35000"/>
            </a:spcAft>
          </a:pPr>
          <a:r>
            <a:rPr lang="en-US" altLang="zh-CN" sz="1400" kern="1200" dirty="0" err="1">
              <a:solidFill>
                <a:schemeClr val="tx1"/>
              </a:solidFill>
              <a:effectLst/>
              <a:latin typeface="微软雅黑" panose="020B0503020204020204" pitchFamily="34" charset="-122"/>
              <a:ea typeface="微软雅黑" panose="020B0503020204020204" pitchFamily="34" charset="-122"/>
              <a:cs typeface="+mn-cs"/>
            </a:rPr>
            <a:t>Eg</a:t>
          </a:r>
          <a:r>
            <a:rPr lang="zh-CN" altLang="en-US" sz="1400" kern="1200" dirty="0">
              <a:solidFill>
                <a:schemeClr val="tx1"/>
              </a:solidFill>
              <a:effectLst/>
              <a:latin typeface="微软雅黑" panose="020B0503020204020204" pitchFamily="34" charset="-122"/>
              <a:ea typeface="微软雅黑" panose="020B0503020204020204" pitchFamily="34" charset="-122"/>
              <a:cs typeface="+mn-cs"/>
            </a:rPr>
            <a:t>：现行版</a:t>
          </a: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CFR211</a:t>
          </a:r>
          <a:r>
            <a:rPr lang="zh-CN" altLang="en-US" sz="1400" kern="1200" dirty="0">
              <a:solidFill>
                <a:schemeClr val="tx1"/>
              </a:solidFill>
              <a:effectLst/>
              <a:latin typeface="微软雅黑" panose="020B0503020204020204" pitchFamily="34" charset="-122"/>
              <a:ea typeface="微软雅黑" panose="020B0503020204020204" pitchFamily="34" charset="-122"/>
              <a:cs typeface="+mn-cs"/>
            </a:rPr>
            <a:t>查询</a:t>
          </a:r>
          <a:r>
            <a:rPr lang="en-US" altLang="zh-CN" sz="1400" kern="1200" dirty="0">
              <a:solidFill>
                <a:schemeClr val="tx1"/>
              </a:solidFill>
              <a:effectLst/>
              <a:latin typeface="微软雅黑" panose="020B0503020204020204" pitchFamily="34" charset="-122"/>
              <a:ea typeface="微软雅黑" panose="020B0503020204020204" pitchFamily="34" charset="-122"/>
              <a:cs typeface="+mn-cs"/>
            </a:rPr>
            <a:t>https://www.accessdata.fda.gov/scripts/cdrh/cfdocs/cfcfr/CFRSearch.cfm</a:t>
          </a:r>
          <a:endParaRPr lang="zh-CN" altLang="en-US" sz="1400" kern="1200" dirty="0">
            <a:latin typeface="微软雅黑" panose="020B0503020204020204" pitchFamily="34" charset="-122"/>
            <a:ea typeface="微软雅黑" panose="020B0503020204020204" pitchFamily="34" charset="-122"/>
          </a:endParaRPr>
        </a:p>
      </dsp:txBody>
      <dsp:txXfrm>
        <a:off x="3996000" y="841905"/>
        <a:ext cx="3996000" cy="3459921"/>
      </dsp:txXfrm>
    </dsp:sp>
    <dsp:sp modelId="{5541AB15-A4D3-4462-B2B3-6ED7C6233311}">
      <dsp:nvSpPr>
        <dsp:cNvPr id="0" name=""/>
        <dsp:cNvSpPr/>
      </dsp:nvSpPr>
      <dsp:spPr>
        <a:xfrm>
          <a:off x="0" y="4229077"/>
          <a:ext cx="7992000" cy="333124"/>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FDBCA-F8CE-4300-BD21-86E46DCC491F}">
      <dsp:nvSpPr>
        <dsp:cNvPr id="0" name=""/>
        <dsp:cNvSpPr/>
      </dsp:nvSpPr>
      <dsp:spPr>
        <a:xfrm>
          <a:off x="2647" y="1084290"/>
          <a:ext cx="2580977" cy="633600"/>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zh-CN" altLang="en-US" sz="2200" b="0" kern="1200" dirty="0">
              <a:solidFill>
                <a:schemeClr val="tx1"/>
              </a:solidFill>
              <a:latin typeface="微软雅黑" panose="020B0503020204020204" pitchFamily="34" charset="-122"/>
              <a:ea typeface="微软雅黑" panose="020B0503020204020204" pitchFamily="34" charset="-122"/>
            </a:rPr>
            <a:t>认证检查机构</a:t>
          </a:r>
        </a:p>
      </dsp:txBody>
      <dsp:txXfrm>
        <a:off x="2647" y="1084290"/>
        <a:ext cx="2580977" cy="633600"/>
      </dsp:txXfrm>
    </dsp:sp>
    <dsp:sp modelId="{B09B0907-4648-4BAE-BA57-9D3B7C69030A}">
      <dsp:nvSpPr>
        <dsp:cNvPr id="0" name=""/>
        <dsp:cNvSpPr/>
      </dsp:nvSpPr>
      <dsp:spPr>
        <a:xfrm>
          <a:off x="2647" y="1717890"/>
          <a:ext cx="2580977" cy="2509959"/>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latin typeface="微软雅黑" panose="020B0503020204020204" pitchFamily="34" charset="-122"/>
              <a:ea typeface="微软雅黑" panose="020B0503020204020204" pitchFamily="34" charset="-122"/>
            </a:rPr>
            <a:t>国家、省均设立认证检查机构</a:t>
          </a:r>
        </a:p>
        <a:p>
          <a:pPr marL="228600" lvl="1" indent="-228600" algn="l" defTabSz="977900">
            <a:lnSpc>
              <a:spcPct val="90000"/>
            </a:lnSpc>
            <a:spcBef>
              <a:spcPct val="0"/>
            </a:spcBef>
            <a:spcAft>
              <a:spcPct val="15000"/>
            </a:spcAft>
            <a:buChar char="••"/>
          </a:pPr>
          <a:r>
            <a:rPr lang="zh-CN" altLang="en-US" sz="2200" kern="1200" dirty="0">
              <a:latin typeface="微软雅黑" panose="020B0503020204020204" pitchFamily="34" charset="-122"/>
              <a:ea typeface="微软雅黑" panose="020B0503020204020204" pitchFamily="34" charset="-122"/>
            </a:rPr>
            <a:t>形成国家级药品检查员队伍</a:t>
          </a:r>
          <a:endParaRPr lang="en-US" altLang="zh-CN" sz="2200" kern="1200" dirty="0">
            <a:latin typeface="微软雅黑" panose="020B0503020204020204" pitchFamily="34" charset="-122"/>
            <a:ea typeface="微软雅黑" panose="020B0503020204020204" pitchFamily="34" charset="-122"/>
          </a:endParaRPr>
        </a:p>
      </dsp:txBody>
      <dsp:txXfrm>
        <a:off x="2647" y="1717890"/>
        <a:ext cx="2580977" cy="2509959"/>
      </dsp:txXfrm>
    </dsp:sp>
    <dsp:sp modelId="{E6A8567C-7F12-435E-B5F6-CC5C4622DA49}">
      <dsp:nvSpPr>
        <dsp:cNvPr id="0" name=""/>
        <dsp:cNvSpPr/>
      </dsp:nvSpPr>
      <dsp:spPr>
        <a:xfrm>
          <a:off x="2944961" y="1084290"/>
          <a:ext cx="2580977" cy="633600"/>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zh-CN" altLang="en-US" sz="2200" kern="1200" dirty="0">
              <a:latin typeface="微软雅黑" panose="020B0503020204020204" pitchFamily="34" charset="-122"/>
              <a:ea typeface="微软雅黑" panose="020B0503020204020204" pitchFamily="34" charset="-122"/>
            </a:rPr>
            <a:t>检验机构</a:t>
          </a:r>
        </a:p>
      </dsp:txBody>
      <dsp:txXfrm>
        <a:off x="2944961" y="1084290"/>
        <a:ext cx="2580977" cy="633600"/>
      </dsp:txXfrm>
    </dsp:sp>
    <dsp:sp modelId="{1A1A7FED-211E-4E42-9574-1EF38EE0C99D}">
      <dsp:nvSpPr>
        <dsp:cNvPr id="0" name=""/>
        <dsp:cNvSpPr/>
      </dsp:nvSpPr>
      <dsp:spPr>
        <a:xfrm>
          <a:off x="2944961" y="1717890"/>
          <a:ext cx="2580977" cy="2509959"/>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latin typeface="微软雅黑" panose="020B0503020204020204" pitchFamily="34" charset="-122"/>
              <a:ea typeface="微软雅黑" panose="020B0503020204020204" pitchFamily="34" charset="-122"/>
            </a:rPr>
            <a:t>国家、省、市三级均设有药品检验机构，部分县设有药品检验机构</a:t>
          </a:r>
        </a:p>
      </dsp:txBody>
      <dsp:txXfrm>
        <a:off x="2944961" y="1717890"/>
        <a:ext cx="2580977" cy="2509959"/>
      </dsp:txXfrm>
    </dsp:sp>
    <dsp:sp modelId="{22E06FD4-0454-456C-A9A3-4B761620759E}">
      <dsp:nvSpPr>
        <dsp:cNvPr id="0" name=""/>
        <dsp:cNvSpPr/>
      </dsp:nvSpPr>
      <dsp:spPr>
        <a:xfrm>
          <a:off x="5887276" y="1084290"/>
          <a:ext cx="2580977" cy="63360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zh-CN" altLang="en-US" sz="2200" kern="1200" dirty="0">
              <a:latin typeface="微软雅黑" panose="020B0503020204020204" pitchFamily="34" charset="-122"/>
              <a:ea typeface="微软雅黑" panose="020B0503020204020204" pitchFamily="34" charset="-122"/>
            </a:rPr>
            <a:t>不良反应监测机构</a:t>
          </a:r>
        </a:p>
      </dsp:txBody>
      <dsp:txXfrm>
        <a:off x="5887276" y="1084290"/>
        <a:ext cx="2580977" cy="633600"/>
      </dsp:txXfrm>
    </dsp:sp>
    <dsp:sp modelId="{3BB477EE-BD39-475D-B043-DE104F8F1C18}">
      <dsp:nvSpPr>
        <dsp:cNvPr id="0" name=""/>
        <dsp:cNvSpPr/>
      </dsp:nvSpPr>
      <dsp:spPr>
        <a:xfrm>
          <a:off x="5887276" y="1717890"/>
          <a:ext cx="2580977" cy="2509959"/>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latin typeface="微软雅黑" panose="020B0503020204020204" pitchFamily="34" charset="-122"/>
              <a:ea typeface="微软雅黑" panose="020B0503020204020204" pitchFamily="34" charset="-122"/>
            </a:rPr>
            <a:t>国家、省、市三级均设有不良反应监测机构</a:t>
          </a:r>
        </a:p>
      </dsp:txBody>
      <dsp:txXfrm>
        <a:off x="5887276" y="1717890"/>
        <a:ext cx="2580977" cy="2509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F89F9-01D8-42B7-BF3E-4F741BB82EB6}">
      <dsp:nvSpPr>
        <dsp:cNvPr id="0" name=""/>
        <dsp:cNvSpPr/>
      </dsp:nvSpPr>
      <dsp:spPr>
        <a:xfrm>
          <a:off x="2282418" y="2361999"/>
          <a:ext cx="1581798" cy="158179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a:latin typeface="微软雅黑" panose="020B0503020204020204" pitchFamily="34" charset="-122"/>
              <a:ea typeface="微软雅黑" panose="020B0503020204020204" pitchFamily="34" charset="-122"/>
            </a:rPr>
            <a:t>监管法律法规</a:t>
          </a:r>
        </a:p>
      </dsp:txBody>
      <dsp:txXfrm>
        <a:off x="2514067" y="2593648"/>
        <a:ext cx="1118500" cy="1118500"/>
      </dsp:txXfrm>
    </dsp:sp>
    <dsp:sp modelId="{8812D135-846E-4CE1-B085-224F786FD78A}">
      <dsp:nvSpPr>
        <dsp:cNvPr id="0" name=""/>
        <dsp:cNvSpPr/>
      </dsp:nvSpPr>
      <dsp:spPr>
        <a:xfrm rot="10800000">
          <a:off x="751824" y="2927492"/>
          <a:ext cx="1446411" cy="450812"/>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7E8BC1DA-46FC-4B89-8391-70DFE4963454}">
      <dsp:nvSpPr>
        <dsp:cNvPr id="0" name=""/>
        <dsp:cNvSpPr/>
      </dsp:nvSpPr>
      <dsp:spPr>
        <a:xfrm>
          <a:off x="470" y="2551815"/>
          <a:ext cx="1502708" cy="120216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CN" altLang="en-US" sz="2000" kern="1200" dirty="0">
              <a:latin typeface="微软雅黑" panose="020B0503020204020204" pitchFamily="34" charset="-122"/>
              <a:ea typeface="微软雅黑" panose="020B0503020204020204" pitchFamily="34" charset="-122"/>
            </a:rPr>
            <a:t>地方立法</a:t>
          </a:r>
        </a:p>
      </dsp:txBody>
      <dsp:txXfrm>
        <a:off x="35680" y="2587025"/>
        <a:ext cx="1432288" cy="1131746"/>
      </dsp:txXfrm>
    </dsp:sp>
    <dsp:sp modelId="{1301E1C1-790A-46F2-A0A5-E5F6B4ECCEF3}">
      <dsp:nvSpPr>
        <dsp:cNvPr id="0" name=""/>
        <dsp:cNvSpPr/>
      </dsp:nvSpPr>
      <dsp:spPr>
        <a:xfrm rot="13500000">
          <a:off x="1219952" y="1797333"/>
          <a:ext cx="1446411" cy="450812"/>
        </a:xfrm>
        <a:prstGeom prst="leftArrow">
          <a:avLst>
            <a:gd name="adj1" fmla="val 60000"/>
            <a:gd name="adj2" fmla="val 50000"/>
          </a:avLst>
        </a:prstGeom>
        <a:solidFill>
          <a:schemeClr val="accent3">
            <a:hueOff val="2906152"/>
            <a:satOff val="-9286"/>
            <a:lumOff val="-2353"/>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D5357F78-2935-4F87-AB5A-855189A50569}">
      <dsp:nvSpPr>
        <dsp:cNvPr id="0" name=""/>
        <dsp:cNvSpPr/>
      </dsp:nvSpPr>
      <dsp:spPr>
        <a:xfrm>
          <a:off x="680420" y="910272"/>
          <a:ext cx="1502708" cy="1202166"/>
        </a:xfrm>
        <a:prstGeom prst="roundRect">
          <a:avLst>
            <a:gd name="adj" fmla="val 10000"/>
          </a:avLst>
        </a:prstGeom>
        <a:solidFill>
          <a:schemeClr val="accent3">
            <a:hueOff val="2906152"/>
            <a:satOff val="-9286"/>
            <a:lumOff val="-2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bg1"/>
              </a:solidFill>
              <a:latin typeface="微软雅黑" panose="020B0503020204020204" pitchFamily="34" charset="-122"/>
              <a:ea typeface="微软雅黑" panose="020B0503020204020204" pitchFamily="34" charset="-122"/>
            </a:rPr>
            <a:t>部门规章</a:t>
          </a:r>
        </a:p>
      </dsp:txBody>
      <dsp:txXfrm>
        <a:off x="715630" y="945482"/>
        <a:ext cx="1432288" cy="1131746"/>
      </dsp:txXfrm>
    </dsp:sp>
    <dsp:sp modelId="{6A0E0C05-EA38-4706-B86A-A942CD791C05}">
      <dsp:nvSpPr>
        <dsp:cNvPr id="0" name=""/>
        <dsp:cNvSpPr/>
      </dsp:nvSpPr>
      <dsp:spPr>
        <a:xfrm rot="16200000">
          <a:off x="2350111" y="1329205"/>
          <a:ext cx="1446411" cy="450812"/>
        </a:xfrm>
        <a:prstGeom prst="leftArrow">
          <a:avLst>
            <a:gd name="adj1" fmla="val 60000"/>
            <a:gd name="adj2" fmla="val 50000"/>
          </a:avLst>
        </a:prstGeom>
        <a:solidFill>
          <a:schemeClr val="accent3">
            <a:hueOff val="5812304"/>
            <a:satOff val="-18573"/>
            <a:lumOff val="-4706"/>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A99628C3-0F1E-4C89-A1B5-6606650AC8C7}">
      <dsp:nvSpPr>
        <dsp:cNvPr id="0" name=""/>
        <dsp:cNvSpPr/>
      </dsp:nvSpPr>
      <dsp:spPr>
        <a:xfrm>
          <a:off x="2321963" y="230322"/>
          <a:ext cx="1502708" cy="1202166"/>
        </a:xfrm>
        <a:prstGeom prst="roundRect">
          <a:avLst>
            <a:gd name="adj" fmla="val 10000"/>
          </a:avLst>
        </a:prstGeom>
        <a:solidFill>
          <a:schemeClr val="accent3">
            <a:hueOff val="5812304"/>
            <a:satOff val="-18573"/>
            <a:lumOff val="-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bg1"/>
              </a:solidFill>
              <a:latin typeface="微软雅黑" panose="020B0503020204020204" pitchFamily="34" charset="-122"/>
              <a:ea typeface="微软雅黑" panose="020B0503020204020204" pitchFamily="34" charset="-122"/>
            </a:rPr>
            <a:t>法律法规</a:t>
          </a:r>
        </a:p>
      </dsp:txBody>
      <dsp:txXfrm>
        <a:off x="2357173" y="265532"/>
        <a:ext cx="1432288" cy="1131746"/>
      </dsp:txXfrm>
    </dsp:sp>
    <dsp:sp modelId="{2E4FD560-BA21-474C-A1B6-18778A470D85}">
      <dsp:nvSpPr>
        <dsp:cNvPr id="0" name=""/>
        <dsp:cNvSpPr/>
      </dsp:nvSpPr>
      <dsp:spPr>
        <a:xfrm rot="18900000">
          <a:off x="3480271" y="1797333"/>
          <a:ext cx="1446411" cy="450812"/>
        </a:xfrm>
        <a:prstGeom prst="leftArrow">
          <a:avLst>
            <a:gd name="adj1" fmla="val 60000"/>
            <a:gd name="adj2" fmla="val 50000"/>
          </a:avLst>
        </a:prstGeom>
        <a:solidFill>
          <a:schemeClr val="accent3">
            <a:hueOff val="8718455"/>
            <a:satOff val="-27859"/>
            <a:lumOff val="-7059"/>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2E7EA83-9F18-45AE-ADED-5D756923440E}">
      <dsp:nvSpPr>
        <dsp:cNvPr id="0" name=""/>
        <dsp:cNvSpPr/>
      </dsp:nvSpPr>
      <dsp:spPr>
        <a:xfrm>
          <a:off x="3963506" y="910272"/>
          <a:ext cx="1502708" cy="1202166"/>
        </a:xfrm>
        <a:prstGeom prst="roundRect">
          <a:avLst>
            <a:gd name="adj" fmla="val 10000"/>
          </a:avLst>
        </a:prstGeom>
        <a:solidFill>
          <a:schemeClr val="accent3">
            <a:hueOff val="8718455"/>
            <a:satOff val="-27859"/>
            <a:lumOff val="-705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CN" altLang="en-US" sz="2000" b="1" kern="1200" dirty="0">
              <a:solidFill>
                <a:schemeClr val="bg1"/>
              </a:solidFill>
              <a:latin typeface="微软雅黑" panose="020B0503020204020204" pitchFamily="34" charset="-122"/>
              <a:ea typeface="微软雅黑" panose="020B0503020204020204" pitchFamily="34" charset="-122"/>
            </a:rPr>
            <a:t> 规范性文件、技术指南</a:t>
          </a:r>
        </a:p>
      </dsp:txBody>
      <dsp:txXfrm>
        <a:off x="3998716" y="945482"/>
        <a:ext cx="1432288" cy="1131746"/>
      </dsp:txXfrm>
    </dsp:sp>
    <dsp:sp modelId="{04E7C541-6D73-421A-80A6-94EA917F564B}">
      <dsp:nvSpPr>
        <dsp:cNvPr id="0" name=""/>
        <dsp:cNvSpPr/>
      </dsp:nvSpPr>
      <dsp:spPr>
        <a:xfrm>
          <a:off x="3948399" y="2927492"/>
          <a:ext cx="1446411" cy="450812"/>
        </a:xfrm>
        <a:prstGeom prst="leftArrow">
          <a:avLst>
            <a:gd name="adj1" fmla="val 60000"/>
            <a:gd name="adj2" fmla="val 50000"/>
          </a:avLst>
        </a:prstGeom>
        <a:solidFill>
          <a:schemeClr val="accent3">
            <a:hueOff val="11624607"/>
            <a:satOff val="-37145"/>
            <a:lumOff val="-9412"/>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7974458-C0D7-4FFC-BF4C-8436A2EF343E}">
      <dsp:nvSpPr>
        <dsp:cNvPr id="0" name=""/>
        <dsp:cNvSpPr/>
      </dsp:nvSpPr>
      <dsp:spPr>
        <a:xfrm>
          <a:off x="4643456" y="2551815"/>
          <a:ext cx="1502708" cy="1202166"/>
        </a:xfrm>
        <a:prstGeom prst="roundRect">
          <a:avLst>
            <a:gd name="adj" fmla="val 10000"/>
          </a:avLst>
        </a:prstGeom>
        <a:solidFill>
          <a:schemeClr val="accent3">
            <a:hueOff val="11624607"/>
            <a:satOff val="-37145"/>
            <a:lumOff val="-941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zh-CN" altLang="en-US" sz="2000" kern="1200" dirty="0"/>
            <a:t>药品安全司法解释</a:t>
          </a:r>
        </a:p>
      </dsp:txBody>
      <dsp:txXfrm>
        <a:off x="4678666" y="2587025"/>
        <a:ext cx="1432288" cy="11317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0929A-6DDA-4FB4-BF75-1362DE12288B}">
      <dsp:nvSpPr>
        <dsp:cNvPr id="0" name=""/>
        <dsp:cNvSpPr/>
      </dsp:nvSpPr>
      <dsp:spPr>
        <a:xfrm rot="5400000">
          <a:off x="324341" y="2485910"/>
          <a:ext cx="961911" cy="1600599"/>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5C8FD6-CCC0-4F15-A473-CA119B166F7F}">
      <dsp:nvSpPr>
        <dsp:cNvPr id="0" name=""/>
        <dsp:cNvSpPr/>
      </dsp:nvSpPr>
      <dsp:spPr>
        <a:xfrm>
          <a:off x="163774" y="2964144"/>
          <a:ext cx="1445030" cy="1266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a:t>1999.8.1</a:t>
          </a:r>
          <a:r>
            <a:rPr lang="zh-CN" altLang="en-US" sz="1800" kern="1200" dirty="0"/>
            <a:t>实施</a:t>
          </a:r>
          <a:endParaRPr lang="en-US" altLang="zh-CN" sz="1800" kern="1200" dirty="0"/>
        </a:p>
        <a:p>
          <a:pPr lvl="0" algn="l" defTabSz="800100">
            <a:lnSpc>
              <a:spcPct val="90000"/>
            </a:lnSpc>
            <a:spcBef>
              <a:spcPct val="0"/>
            </a:spcBef>
            <a:spcAft>
              <a:spcPct val="35000"/>
            </a:spcAft>
          </a:pPr>
          <a:r>
            <a:rPr lang="en-US" altLang="zh-CN" sz="1800" kern="1200" noProof="0" dirty="0"/>
            <a:t>98</a:t>
          </a:r>
          <a:r>
            <a:rPr lang="zh-CN" altLang="en-US" sz="1800" kern="1200" noProof="0" dirty="0"/>
            <a:t>版</a:t>
          </a:r>
          <a:r>
            <a:rPr lang="en-US" altLang="zh-CN" sz="1800" kern="1200" noProof="0" dirty="0"/>
            <a:t>GMP</a:t>
          </a:r>
          <a:endParaRPr lang="zh-CN" altLang="en-US" sz="1800" kern="1200" dirty="0"/>
        </a:p>
        <a:p>
          <a:pPr lvl="0" algn="l" defTabSz="800100">
            <a:lnSpc>
              <a:spcPct val="90000"/>
            </a:lnSpc>
            <a:spcBef>
              <a:spcPct val="0"/>
            </a:spcBef>
            <a:spcAft>
              <a:spcPct val="35000"/>
            </a:spcAft>
          </a:pPr>
          <a:r>
            <a:rPr lang="en-US" altLang="zh-CN" sz="1800" kern="1200" dirty="0"/>
            <a:t>7</a:t>
          </a:r>
          <a:r>
            <a:rPr lang="zh-CN" altLang="en-US" sz="1800" kern="1200" noProof="0" dirty="0"/>
            <a:t>个附录</a:t>
          </a:r>
          <a:endParaRPr lang="en-US" altLang="zh-CN" sz="1800" kern="1200" dirty="0"/>
        </a:p>
        <a:p>
          <a:pPr lvl="0" algn="l" defTabSz="800100">
            <a:lnSpc>
              <a:spcPct val="90000"/>
            </a:lnSpc>
            <a:spcBef>
              <a:spcPct val="0"/>
            </a:spcBef>
            <a:spcAft>
              <a:spcPct val="35000"/>
            </a:spcAft>
          </a:pPr>
          <a:endParaRPr lang="zh-CN" altLang="en-US" sz="1200" kern="1200" dirty="0"/>
        </a:p>
      </dsp:txBody>
      <dsp:txXfrm>
        <a:off x="163774" y="2964144"/>
        <a:ext cx="1445030" cy="1266653"/>
      </dsp:txXfrm>
    </dsp:sp>
    <dsp:sp modelId="{7960217C-D32D-4628-893F-714EDE234940}">
      <dsp:nvSpPr>
        <dsp:cNvPr id="0" name=""/>
        <dsp:cNvSpPr/>
      </dsp:nvSpPr>
      <dsp:spPr>
        <a:xfrm>
          <a:off x="1336157" y="2368072"/>
          <a:ext cx="272647" cy="272647"/>
        </a:xfrm>
        <a:prstGeom prst="triangle">
          <a:avLst>
            <a:gd name="adj" fmla="val 100000"/>
          </a:avLst>
        </a:prstGeom>
        <a:solidFill>
          <a:schemeClr val="accent3">
            <a:hueOff val="1162461"/>
            <a:satOff val="-3714"/>
            <a:lumOff val="-941"/>
            <a:alphaOff val="0"/>
          </a:schemeClr>
        </a:solidFill>
        <a:ln w="12700" cap="flat" cmpd="sng" algn="ctr">
          <a:solidFill>
            <a:schemeClr val="accent3">
              <a:hueOff val="1162461"/>
              <a:satOff val="-3714"/>
              <a:lumOff val="-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C9168-3E7A-4B6D-984F-99EFD20CC2F9}">
      <dsp:nvSpPr>
        <dsp:cNvPr id="0" name=""/>
        <dsp:cNvSpPr/>
      </dsp:nvSpPr>
      <dsp:spPr>
        <a:xfrm rot="5400000">
          <a:off x="2093340" y="2048169"/>
          <a:ext cx="961911" cy="1600599"/>
        </a:xfrm>
        <a:prstGeom prst="corner">
          <a:avLst>
            <a:gd name="adj1" fmla="val 16120"/>
            <a:gd name="adj2" fmla="val 16110"/>
          </a:avLst>
        </a:prstGeom>
        <a:solidFill>
          <a:schemeClr val="accent3">
            <a:hueOff val="2324921"/>
            <a:satOff val="-7429"/>
            <a:lumOff val="-1882"/>
            <a:alphaOff val="0"/>
          </a:schemeClr>
        </a:solidFill>
        <a:ln w="12700" cap="flat" cmpd="sng" algn="ctr">
          <a:solidFill>
            <a:schemeClr val="accent3">
              <a:hueOff val="2324921"/>
              <a:satOff val="-7429"/>
              <a:lumOff val="-188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8DD105-2199-4259-AC8B-CA9EF5C04385}">
      <dsp:nvSpPr>
        <dsp:cNvPr id="0" name=""/>
        <dsp:cNvSpPr/>
      </dsp:nvSpPr>
      <dsp:spPr>
        <a:xfrm>
          <a:off x="1932773" y="2526403"/>
          <a:ext cx="1445030" cy="1266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noProof="0" dirty="0"/>
            <a:t>2011.3.1</a:t>
          </a:r>
          <a:r>
            <a:rPr lang="zh-CN" altLang="en-US" sz="1800" kern="1200" noProof="0" dirty="0"/>
            <a:t>实施</a:t>
          </a:r>
          <a:endParaRPr lang="en-US" altLang="zh-CN" sz="1800" kern="1200" noProof="0" dirty="0"/>
        </a:p>
        <a:p>
          <a:pPr lvl="0" algn="l" defTabSz="800100">
            <a:lnSpc>
              <a:spcPct val="90000"/>
            </a:lnSpc>
            <a:spcBef>
              <a:spcPct val="0"/>
            </a:spcBef>
            <a:spcAft>
              <a:spcPct val="35000"/>
            </a:spcAft>
          </a:pPr>
          <a:r>
            <a:rPr lang="en-US" altLang="zh-CN" sz="1800" kern="1200" noProof="0" dirty="0"/>
            <a:t>2010</a:t>
          </a:r>
          <a:r>
            <a:rPr lang="zh-CN" altLang="en-US" sz="1800" kern="1200" noProof="0" dirty="0"/>
            <a:t>版</a:t>
          </a:r>
          <a:r>
            <a:rPr lang="en-US" altLang="zh-CN" sz="1800" kern="1200" noProof="0" dirty="0"/>
            <a:t>GMP</a:t>
          </a:r>
          <a:endParaRPr lang="zh-CN" altLang="en-US" sz="1800" kern="1200" dirty="0"/>
        </a:p>
        <a:p>
          <a:pPr lvl="0" algn="l" defTabSz="800100">
            <a:lnSpc>
              <a:spcPct val="90000"/>
            </a:lnSpc>
            <a:spcBef>
              <a:spcPct val="0"/>
            </a:spcBef>
            <a:spcAft>
              <a:spcPct val="35000"/>
            </a:spcAft>
          </a:pPr>
          <a:r>
            <a:rPr lang="en-US" altLang="zh-CN" sz="1800" kern="1200" noProof="0" dirty="0"/>
            <a:t>5</a:t>
          </a:r>
          <a:r>
            <a:rPr lang="zh-CN" altLang="en-US" sz="1800" kern="1200" noProof="0" dirty="0"/>
            <a:t>个附录</a:t>
          </a:r>
          <a:endParaRPr lang="zh-CN" altLang="en-US" sz="1800" kern="1200" dirty="0"/>
        </a:p>
      </dsp:txBody>
      <dsp:txXfrm>
        <a:off x="1932773" y="2526403"/>
        <a:ext cx="1445030" cy="1266653"/>
      </dsp:txXfrm>
    </dsp:sp>
    <dsp:sp modelId="{3B2DD316-23AF-4048-A6AF-45F64555C517}">
      <dsp:nvSpPr>
        <dsp:cNvPr id="0" name=""/>
        <dsp:cNvSpPr/>
      </dsp:nvSpPr>
      <dsp:spPr>
        <a:xfrm>
          <a:off x="3105157" y="1930331"/>
          <a:ext cx="272647" cy="272647"/>
        </a:xfrm>
        <a:prstGeom prst="triangle">
          <a:avLst>
            <a:gd name="adj" fmla="val 100000"/>
          </a:avLst>
        </a:prstGeom>
        <a:solidFill>
          <a:schemeClr val="accent3">
            <a:hueOff val="3487382"/>
            <a:satOff val="-11144"/>
            <a:lumOff val="-2824"/>
            <a:alphaOff val="0"/>
          </a:schemeClr>
        </a:solidFill>
        <a:ln w="12700" cap="flat" cmpd="sng" algn="ctr">
          <a:solidFill>
            <a:schemeClr val="accent3">
              <a:hueOff val="3487382"/>
              <a:satOff val="-11144"/>
              <a:lumOff val="-2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0E7BE-5DA3-485C-BD81-1BD67597609D}">
      <dsp:nvSpPr>
        <dsp:cNvPr id="0" name=""/>
        <dsp:cNvSpPr/>
      </dsp:nvSpPr>
      <dsp:spPr>
        <a:xfrm rot="5400000">
          <a:off x="3862340" y="1610428"/>
          <a:ext cx="961911" cy="1600599"/>
        </a:xfrm>
        <a:prstGeom prst="corner">
          <a:avLst>
            <a:gd name="adj1" fmla="val 16120"/>
            <a:gd name="adj2" fmla="val 16110"/>
          </a:avLst>
        </a:prstGeom>
        <a:solidFill>
          <a:schemeClr val="accent3">
            <a:hueOff val="4649843"/>
            <a:satOff val="-14858"/>
            <a:lumOff val="-3765"/>
            <a:alphaOff val="0"/>
          </a:schemeClr>
        </a:solidFill>
        <a:ln w="12700" cap="flat" cmpd="sng" algn="ctr">
          <a:solidFill>
            <a:schemeClr val="accent3">
              <a:hueOff val="4649843"/>
              <a:satOff val="-14858"/>
              <a:lumOff val="-3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2384BC-7CCE-4917-B28B-6EB1DC66E5F7}">
      <dsp:nvSpPr>
        <dsp:cNvPr id="0" name=""/>
        <dsp:cNvSpPr/>
      </dsp:nvSpPr>
      <dsp:spPr>
        <a:xfrm>
          <a:off x="3701773" y="2088663"/>
          <a:ext cx="1445030" cy="1266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dirty="0"/>
            <a:t>2012.12.6</a:t>
          </a:r>
          <a:r>
            <a:rPr lang="zh-CN" altLang="en-US" sz="1800" kern="1200" dirty="0"/>
            <a:t>发布</a:t>
          </a:r>
          <a:endParaRPr lang="en-US" altLang="zh-CN" sz="1800" kern="1200" dirty="0"/>
        </a:p>
        <a:p>
          <a:pPr lvl="0" algn="l" defTabSz="800100">
            <a:lnSpc>
              <a:spcPct val="90000"/>
            </a:lnSpc>
            <a:spcBef>
              <a:spcPct val="0"/>
            </a:spcBef>
            <a:spcAft>
              <a:spcPct val="35000"/>
            </a:spcAft>
          </a:pPr>
          <a:r>
            <a:rPr lang="zh-CN" altLang="en-US" sz="1800" kern="1200" dirty="0"/>
            <a:t>放射性药品附录</a:t>
          </a:r>
        </a:p>
      </dsp:txBody>
      <dsp:txXfrm>
        <a:off x="3701773" y="2088663"/>
        <a:ext cx="1445030" cy="1266653"/>
      </dsp:txXfrm>
    </dsp:sp>
    <dsp:sp modelId="{55F6CB4E-2F7B-45D5-9248-04B1B196778B}">
      <dsp:nvSpPr>
        <dsp:cNvPr id="0" name=""/>
        <dsp:cNvSpPr/>
      </dsp:nvSpPr>
      <dsp:spPr>
        <a:xfrm>
          <a:off x="4874156" y="1492590"/>
          <a:ext cx="272647" cy="272647"/>
        </a:xfrm>
        <a:prstGeom prst="triangle">
          <a:avLst>
            <a:gd name="adj" fmla="val 100000"/>
          </a:avLst>
        </a:prstGeom>
        <a:solidFill>
          <a:schemeClr val="accent3">
            <a:hueOff val="5812304"/>
            <a:satOff val="-18573"/>
            <a:lumOff val="-4706"/>
            <a:alphaOff val="0"/>
          </a:schemeClr>
        </a:solidFill>
        <a:ln w="12700" cap="flat" cmpd="sng" algn="ctr">
          <a:solidFill>
            <a:schemeClr val="accent3">
              <a:hueOff val="5812304"/>
              <a:satOff val="-18573"/>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64397A-8BF4-450B-A83A-04A339D3C947}">
      <dsp:nvSpPr>
        <dsp:cNvPr id="0" name=""/>
        <dsp:cNvSpPr/>
      </dsp:nvSpPr>
      <dsp:spPr>
        <a:xfrm rot="5400000">
          <a:off x="5631340" y="1172687"/>
          <a:ext cx="961911" cy="1600599"/>
        </a:xfrm>
        <a:prstGeom prst="corner">
          <a:avLst>
            <a:gd name="adj1" fmla="val 16120"/>
            <a:gd name="adj2" fmla="val 16110"/>
          </a:avLst>
        </a:prstGeom>
        <a:solidFill>
          <a:schemeClr val="accent3">
            <a:hueOff val="6974765"/>
            <a:satOff val="-22287"/>
            <a:lumOff val="-5647"/>
            <a:alphaOff val="0"/>
          </a:schemeClr>
        </a:solidFill>
        <a:ln w="12700" cap="flat" cmpd="sng" algn="ctr">
          <a:solidFill>
            <a:schemeClr val="accent3">
              <a:hueOff val="6974765"/>
              <a:satOff val="-22287"/>
              <a:lumOff val="-5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799A3C-DDD9-469C-833B-3A2854B3CCE0}">
      <dsp:nvSpPr>
        <dsp:cNvPr id="0" name=""/>
        <dsp:cNvSpPr/>
      </dsp:nvSpPr>
      <dsp:spPr>
        <a:xfrm>
          <a:off x="5470773" y="1650922"/>
          <a:ext cx="1445030" cy="1266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noProof="0" dirty="0"/>
            <a:t>2014.6.27</a:t>
          </a:r>
          <a:r>
            <a:rPr lang="zh-CN" altLang="en-US" sz="1800" kern="1200" noProof="0" dirty="0"/>
            <a:t>发布</a:t>
          </a:r>
          <a:endParaRPr lang="en-US" altLang="zh-CN" sz="1800" kern="1200" noProof="0" dirty="0"/>
        </a:p>
        <a:p>
          <a:pPr lvl="0" algn="l" defTabSz="800100">
            <a:lnSpc>
              <a:spcPct val="90000"/>
            </a:lnSpc>
            <a:spcBef>
              <a:spcPct val="0"/>
            </a:spcBef>
            <a:spcAft>
              <a:spcPct val="35000"/>
            </a:spcAft>
          </a:pPr>
          <a:r>
            <a:rPr lang="zh-CN" altLang="en-US" sz="1800" kern="1200" dirty="0"/>
            <a:t>中药饮片、医用氧、取样附录</a:t>
          </a:r>
          <a:r>
            <a:rPr lang="en-US" altLang="zh-CN" sz="1800" kern="1200" dirty="0"/>
            <a:t>3</a:t>
          </a:r>
          <a:r>
            <a:rPr lang="zh-CN" altLang="en-US" sz="1800" kern="1200" dirty="0"/>
            <a:t>个</a:t>
          </a:r>
          <a:r>
            <a:rPr lang="zh-CN" altLang="en-US" sz="1800" kern="1200" noProof="0" dirty="0"/>
            <a:t>附录</a:t>
          </a:r>
          <a:endParaRPr lang="zh-CN" altLang="en-US" sz="1800" kern="1200" dirty="0"/>
        </a:p>
      </dsp:txBody>
      <dsp:txXfrm>
        <a:off x="5470773" y="1650922"/>
        <a:ext cx="1445030" cy="1266653"/>
      </dsp:txXfrm>
    </dsp:sp>
    <dsp:sp modelId="{98C0EAFE-9D69-40E6-96EE-01F218A8BFCC}">
      <dsp:nvSpPr>
        <dsp:cNvPr id="0" name=""/>
        <dsp:cNvSpPr/>
      </dsp:nvSpPr>
      <dsp:spPr>
        <a:xfrm>
          <a:off x="6643156" y="1054850"/>
          <a:ext cx="272647" cy="272647"/>
        </a:xfrm>
        <a:prstGeom prst="triangle">
          <a:avLst>
            <a:gd name="adj" fmla="val 100000"/>
          </a:avLst>
        </a:prstGeom>
        <a:solidFill>
          <a:schemeClr val="accent3">
            <a:hueOff val="8137225"/>
            <a:satOff val="-26002"/>
            <a:lumOff val="-6588"/>
            <a:alphaOff val="0"/>
          </a:schemeClr>
        </a:solidFill>
        <a:ln w="12700" cap="flat" cmpd="sng" algn="ctr">
          <a:solidFill>
            <a:schemeClr val="accent3">
              <a:hueOff val="8137225"/>
              <a:satOff val="-26002"/>
              <a:lumOff val="-6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64C25-D967-48BD-A925-842CF66D760F}">
      <dsp:nvSpPr>
        <dsp:cNvPr id="0" name=""/>
        <dsp:cNvSpPr/>
      </dsp:nvSpPr>
      <dsp:spPr>
        <a:xfrm rot="5400000">
          <a:off x="7400339" y="734947"/>
          <a:ext cx="961911" cy="1600599"/>
        </a:xfrm>
        <a:prstGeom prst="corner">
          <a:avLst>
            <a:gd name="adj1" fmla="val 16120"/>
            <a:gd name="adj2" fmla="val 16110"/>
          </a:avLst>
        </a:prstGeom>
        <a:solidFill>
          <a:schemeClr val="accent3">
            <a:hueOff val="9299686"/>
            <a:satOff val="-29716"/>
            <a:lumOff val="-7530"/>
            <a:alphaOff val="0"/>
          </a:schemeClr>
        </a:solidFill>
        <a:ln w="12700" cap="flat" cmpd="sng" algn="ctr">
          <a:solidFill>
            <a:schemeClr val="accent3">
              <a:hueOff val="9299686"/>
              <a:satOff val="-29716"/>
              <a:lumOff val="-75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EE0022-2D6B-4B77-92AA-76507B084B0D}">
      <dsp:nvSpPr>
        <dsp:cNvPr id="0" name=""/>
        <dsp:cNvSpPr/>
      </dsp:nvSpPr>
      <dsp:spPr>
        <a:xfrm>
          <a:off x="7239772" y="1213181"/>
          <a:ext cx="1445030" cy="1266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noProof="0" dirty="0"/>
            <a:t>2015.5.26</a:t>
          </a:r>
          <a:r>
            <a:rPr lang="zh-CN" altLang="en-US" sz="1800" kern="1200" noProof="0" dirty="0"/>
            <a:t>发布</a:t>
          </a:r>
          <a:endParaRPr lang="en-US" altLang="zh-CN" sz="1800" kern="1200" noProof="0" dirty="0"/>
        </a:p>
        <a:p>
          <a:pPr lvl="0" algn="l" defTabSz="800100">
            <a:lnSpc>
              <a:spcPct val="90000"/>
            </a:lnSpc>
            <a:spcBef>
              <a:spcPct val="0"/>
            </a:spcBef>
            <a:spcAft>
              <a:spcPct val="35000"/>
            </a:spcAft>
          </a:pPr>
          <a:r>
            <a:rPr lang="zh-CN" altLang="en-US" sz="1800" kern="1200" dirty="0"/>
            <a:t>计算机化系统和确认与验证</a:t>
          </a:r>
          <a:r>
            <a:rPr lang="en-US" altLang="zh-CN" sz="1800" kern="1200" dirty="0"/>
            <a:t>2</a:t>
          </a:r>
          <a:r>
            <a:rPr lang="zh-CN" altLang="en-US" sz="1800" kern="1200" dirty="0"/>
            <a:t>个附录</a:t>
          </a:r>
        </a:p>
      </dsp:txBody>
      <dsp:txXfrm>
        <a:off x="7239772" y="1213181"/>
        <a:ext cx="1445030" cy="1266653"/>
      </dsp:txXfrm>
    </dsp:sp>
    <dsp:sp modelId="{4CF17384-19B4-41BC-80CA-C418BC54F0C5}">
      <dsp:nvSpPr>
        <dsp:cNvPr id="0" name=""/>
        <dsp:cNvSpPr/>
      </dsp:nvSpPr>
      <dsp:spPr>
        <a:xfrm>
          <a:off x="8412155" y="617109"/>
          <a:ext cx="272647" cy="272647"/>
        </a:xfrm>
        <a:prstGeom prst="triangle">
          <a:avLst>
            <a:gd name="adj" fmla="val 100000"/>
          </a:avLst>
        </a:prstGeom>
        <a:solidFill>
          <a:schemeClr val="accent3">
            <a:hueOff val="10462147"/>
            <a:satOff val="-33430"/>
            <a:lumOff val="-8471"/>
            <a:alphaOff val="0"/>
          </a:schemeClr>
        </a:solidFill>
        <a:ln w="12700" cap="flat" cmpd="sng" algn="ctr">
          <a:solidFill>
            <a:schemeClr val="accent3">
              <a:hueOff val="10462147"/>
              <a:satOff val="-33430"/>
              <a:lumOff val="-8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66AD5B-A3E3-470D-8BA8-61AB5C0CE216}">
      <dsp:nvSpPr>
        <dsp:cNvPr id="0" name=""/>
        <dsp:cNvSpPr/>
      </dsp:nvSpPr>
      <dsp:spPr>
        <a:xfrm rot="5400000">
          <a:off x="9169339" y="297206"/>
          <a:ext cx="961911" cy="1600599"/>
        </a:xfrm>
        <a:prstGeom prst="corner">
          <a:avLst>
            <a:gd name="adj1" fmla="val 16120"/>
            <a:gd name="adj2" fmla="val 16110"/>
          </a:avLst>
        </a:prstGeom>
        <a:solidFill>
          <a:schemeClr val="accent3">
            <a:hueOff val="11624607"/>
            <a:satOff val="-37145"/>
            <a:lumOff val="-9412"/>
            <a:alphaOff val="0"/>
          </a:schemeClr>
        </a:solidFill>
        <a:ln w="12700" cap="flat" cmpd="sng" algn="ctr">
          <a:solidFill>
            <a:schemeClr val="accent3">
              <a:hueOff val="11624607"/>
              <a:satOff val="-3714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905B7-CE99-43A3-873E-DF3EAE99AEC0}">
      <dsp:nvSpPr>
        <dsp:cNvPr id="0" name=""/>
        <dsp:cNvSpPr/>
      </dsp:nvSpPr>
      <dsp:spPr>
        <a:xfrm>
          <a:off x="9008772" y="775441"/>
          <a:ext cx="1445030" cy="1266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altLang="zh-CN" sz="1800" kern="1200" noProof="0" dirty="0"/>
            <a:t>2017.3.16</a:t>
          </a:r>
          <a:r>
            <a:rPr lang="zh-CN" altLang="en-US" sz="1800" kern="1200" noProof="0" dirty="0"/>
            <a:t>发布</a:t>
          </a:r>
          <a:endParaRPr lang="en-US" altLang="zh-CN" sz="1800" kern="1200" noProof="0" dirty="0"/>
        </a:p>
        <a:p>
          <a:pPr lvl="0" algn="l" defTabSz="800100">
            <a:lnSpc>
              <a:spcPct val="90000"/>
            </a:lnSpc>
            <a:spcBef>
              <a:spcPct val="0"/>
            </a:spcBef>
            <a:spcAft>
              <a:spcPct val="35000"/>
            </a:spcAft>
          </a:pPr>
          <a:r>
            <a:rPr lang="zh-CN" altLang="en-US" sz="1800" kern="1200" dirty="0"/>
            <a:t>生化药品附录</a:t>
          </a:r>
        </a:p>
      </dsp:txBody>
      <dsp:txXfrm>
        <a:off x="9008772" y="775441"/>
        <a:ext cx="1445030" cy="12666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E0B53-84C7-4B5D-BBA4-E7B4FE3A7DDC}">
      <dsp:nvSpPr>
        <dsp:cNvPr id="0" name=""/>
        <dsp:cNvSpPr/>
      </dsp:nvSpPr>
      <dsp:spPr>
        <a:xfrm>
          <a:off x="-4977497" y="-762658"/>
          <a:ext cx="5927984" cy="5927984"/>
        </a:xfrm>
        <a:prstGeom prst="blockArc">
          <a:avLst>
            <a:gd name="adj1" fmla="val 18900000"/>
            <a:gd name="adj2" fmla="val 2700000"/>
            <a:gd name="adj3" fmla="val 364"/>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056D54-776C-4FDC-8F55-2AA6DF20A24F}">
      <dsp:nvSpPr>
        <dsp:cNvPr id="0" name=""/>
        <dsp:cNvSpPr/>
      </dsp:nvSpPr>
      <dsp:spPr>
        <a:xfrm>
          <a:off x="354636" y="231844"/>
          <a:ext cx="7923302" cy="4635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7913"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baseline="0" dirty="0" smtClean="0">
              <a:latin typeface="Arial" panose="020B0604020202020204" pitchFamily="34" charset="0"/>
              <a:ea typeface="微软雅黑" panose="020B0503020204020204" pitchFamily="34" charset="-122"/>
            </a:rPr>
            <a:t>结合了</a:t>
          </a:r>
          <a:r>
            <a:rPr lang="en-US" altLang="zh-CN" sz="2000" b="1" kern="1200" baseline="0" dirty="0" smtClean="0">
              <a:latin typeface="Arial" panose="020B0604020202020204" pitchFamily="34" charset="0"/>
              <a:ea typeface="微软雅黑" panose="020B0503020204020204" pitchFamily="34" charset="-122"/>
            </a:rPr>
            <a:t>MHRA</a:t>
          </a:r>
          <a:r>
            <a:rPr lang="zh-CN" altLang="en-US" sz="2000" b="1" kern="1200" baseline="0" dirty="0" smtClean="0">
              <a:latin typeface="Arial" panose="020B0604020202020204" pitchFamily="34" charset="0"/>
              <a:ea typeface="微软雅黑" panose="020B0503020204020204" pitchFamily="34" charset="-122"/>
            </a:rPr>
            <a:t>、</a:t>
          </a:r>
          <a:r>
            <a:rPr lang="en-US" altLang="zh-CN" sz="2000" b="1" kern="1200" baseline="0" dirty="0" smtClean="0">
              <a:latin typeface="Arial" panose="020B0604020202020204" pitchFamily="34" charset="0"/>
              <a:ea typeface="微软雅黑" panose="020B0503020204020204" pitchFamily="34" charset="-122"/>
            </a:rPr>
            <a:t>WHO</a:t>
          </a:r>
          <a:r>
            <a:rPr lang="zh-CN" altLang="en-US" sz="2000" b="1" kern="1200" baseline="0" dirty="0" smtClean="0">
              <a:latin typeface="Arial" panose="020B0604020202020204" pitchFamily="34" charset="0"/>
              <a:ea typeface="微软雅黑" panose="020B0503020204020204" pitchFamily="34" charset="-122"/>
            </a:rPr>
            <a:t>等相关</a:t>
          </a:r>
          <a:r>
            <a:rPr lang="en-US" altLang="zh-CN" sz="2000" b="1" kern="1200" baseline="0" dirty="0" smtClean="0">
              <a:latin typeface="Arial" panose="020B0604020202020204" pitchFamily="34" charset="0"/>
              <a:ea typeface="微软雅黑" panose="020B0503020204020204" pitchFamily="34" charset="-122"/>
            </a:rPr>
            <a:t>DI</a:t>
          </a:r>
          <a:r>
            <a:rPr lang="zh-CN" altLang="en-US" sz="2000" b="1" kern="1200" baseline="0" dirty="0" smtClean="0">
              <a:latin typeface="Arial" panose="020B0604020202020204" pitchFamily="34" charset="0"/>
              <a:ea typeface="微软雅黑" panose="020B0503020204020204" pitchFamily="34" charset="-122"/>
            </a:rPr>
            <a:t>指南的指导建议</a:t>
          </a:r>
          <a:endParaRPr lang="zh-CN" altLang="en-US" sz="2000" b="1" kern="1200" baseline="0" dirty="0">
            <a:latin typeface="Arial" panose="020B0604020202020204" pitchFamily="34" charset="0"/>
            <a:ea typeface="微软雅黑" panose="020B0503020204020204" pitchFamily="34" charset="-122"/>
          </a:endParaRPr>
        </a:p>
      </dsp:txBody>
      <dsp:txXfrm>
        <a:off x="354636" y="231844"/>
        <a:ext cx="7923302" cy="463512"/>
      </dsp:txXfrm>
    </dsp:sp>
    <dsp:sp modelId="{D099E7D5-6083-46EF-9FF3-B3EFD8985CFE}">
      <dsp:nvSpPr>
        <dsp:cNvPr id="0" name=""/>
        <dsp:cNvSpPr/>
      </dsp:nvSpPr>
      <dsp:spPr>
        <a:xfrm>
          <a:off x="64940" y="173905"/>
          <a:ext cx="579390" cy="57939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933D07-F48E-4CC9-8C62-E75B9E41CCD8}">
      <dsp:nvSpPr>
        <dsp:cNvPr id="0" name=""/>
        <dsp:cNvSpPr/>
      </dsp:nvSpPr>
      <dsp:spPr>
        <a:xfrm>
          <a:off x="735907" y="927025"/>
          <a:ext cx="7542031" cy="463512"/>
        </a:xfrm>
        <a:prstGeom prst="rect">
          <a:avLst/>
        </a:prstGeom>
        <a:solidFill>
          <a:schemeClr val="accent2">
            <a:hueOff val="-4032637"/>
            <a:satOff val="1754"/>
            <a:lumOff val="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7913"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baseline="0" dirty="0" smtClean="0">
              <a:latin typeface="Arial" panose="020B0604020202020204" pitchFamily="34" charset="0"/>
              <a:ea typeface="微软雅黑" panose="020B0503020204020204" pitchFamily="34" charset="-122"/>
            </a:rPr>
            <a:t>结合了中国的实际国情，相对更灵活</a:t>
          </a:r>
          <a:endParaRPr lang="en-US" altLang="zh-CN" sz="2000" b="1" kern="1200" baseline="0" dirty="0">
            <a:latin typeface="Arial" panose="020B0604020202020204" pitchFamily="34" charset="0"/>
            <a:ea typeface="微软雅黑" panose="020B0503020204020204" pitchFamily="34" charset="-122"/>
          </a:endParaRPr>
        </a:p>
      </dsp:txBody>
      <dsp:txXfrm>
        <a:off x="735907" y="927025"/>
        <a:ext cx="7542031" cy="463512"/>
      </dsp:txXfrm>
    </dsp:sp>
    <dsp:sp modelId="{BC4CB2FE-9950-49BE-9A0A-3186F257375D}">
      <dsp:nvSpPr>
        <dsp:cNvPr id="0" name=""/>
        <dsp:cNvSpPr/>
      </dsp:nvSpPr>
      <dsp:spPr>
        <a:xfrm>
          <a:off x="446211" y="869086"/>
          <a:ext cx="579390" cy="579390"/>
        </a:xfrm>
        <a:prstGeom prst="ellipse">
          <a:avLst/>
        </a:prstGeom>
        <a:solidFill>
          <a:schemeClr val="lt1">
            <a:hueOff val="0"/>
            <a:satOff val="0"/>
            <a:lumOff val="0"/>
            <a:alphaOff val="0"/>
          </a:schemeClr>
        </a:solidFill>
        <a:ln w="12700" cap="flat" cmpd="sng" algn="ctr">
          <a:solidFill>
            <a:schemeClr val="accent2">
              <a:hueOff val="-4032637"/>
              <a:satOff val="1754"/>
              <a:lumOff val="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7E98B0-1CFC-4848-B830-146925442BDA}">
      <dsp:nvSpPr>
        <dsp:cNvPr id="0" name=""/>
        <dsp:cNvSpPr/>
      </dsp:nvSpPr>
      <dsp:spPr>
        <a:xfrm>
          <a:off x="910252" y="1622206"/>
          <a:ext cx="7367685" cy="463512"/>
        </a:xfrm>
        <a:prstGeom prst="rect">
          <a:avLst/>
        </a:prstGeom>
        <a:solidFill>
          <a:schemeClr val="accent2">
            <a:hueOff val="-8065275"/>
            <a:satOff val="3508"/>
            <a:lumOff val="1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7913"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baseline="0" dirty="0" smtClean="0">
              <a:latin typeface="Arial" panose="020B0604020202020204" pitchFamily="34" charset="0"/>
              <a:ea typeface="微软雅黑" panose="020B0503020204020204" pitchFamily="34" charset="-122"/>
            </a:rPr>
            <a:t>要求更细致，实施指导性更强</a:t>
          </a:r>
          <a:endParaRPr lang="en-US" altLang="zh-CN" sz="2000" b="1" kern="1200" baseline="0" dirty="0">
            <a:latin typeface="Arial" panose="020B0604020202020204" pitchFamily="34" charset="0"/>
            <a:ea typeface="微软雅黑" panose="020B0503020204020204" pitchFamily="34" charset="-122"/>
          </a:endParaRPr>
        </a:p>
      </dsp:txBody>
      <dsp:txXfrm>
        <a:off x="910252" y="1622206"/>
        <a:ext cx="7367685" cy="463512"/>
      </dsp:txXfrm>
    </dsp:sp>
    <dsp:sp modelId="{5934EAED-1FEB-43DF-8B42-C7F9BB6D2A24}">
      <dsp:nvSpPr>
        <dsp:cNvPr id="0" name=""/>
        <dsp:cNvSpPr/>
      </dsp:nvSpPr>
      <dsp:spPr>
        <a:xfrm>
          <a:off x="620557" y="1564267"/>
          <a:ext cx="579390" cy="579390"/>
        </a:xfrm>
        <a:prstGeom prst="ellipse">
          <a:avLst/>
        </a:prstGeom>
        <a:solidFill>
          <a:schemeClr val="lt1">
            <a:hueOff val="0"/>
            <a:satOff val="0"/>
            <a:lumOff val="0"/>
            <a:alphaOff val="0"/>
          </a:schemeClr>
        </a:solidFill>
        <a:ln w="12700" cap="flat" cmpd="sng" algn="ctr">
          <a:solidFill>
            <a:schemeClr val="accent2">
              <a:hueOff val="-8065275"/>
              <a:satOff val="3508"/>
              <a:lumOff val="102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51AF97-D6B2-4311-9C69-0F42B61BA29A}">
      <dsp:nvSpPr>
        <dsp:cNvPr id="0" name=""/>
        <dsp:cNvSpPr/>
      </dsp:nvSpPr>
      <dsp:spPr>
        <a:xfrm>
          <a:off x="910252" y="2316947"/>
          <a:ext cx="7367685" cy="463512"/>
        </a:xfrm>
        <a:prstGeom prst="rect">
          <a:avLst/>
        </a:prstGeom>
        <a:solidFill>
          <a:schemeClr val="accent2">
            <a:hueOff val="-12097912"/>
            <a:satOff val="5261"/>
            <a:lumOff val="1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7913"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baseline="0" dirty="0" smtClean="0">
              <a:latin typeface="Arial" panose="020B0604020202020204" pitchFamily="34" charset="0"/>
              <a:ea typeface="微软雅黑" panose="020B0503020204020204" pitchFamily="34" charset="-122"/>
            </a:rPr>
            <a:t>更强调了数据管理体系的建立</a:t>
          </a:r>
          <a:endParaRPr lang="en-US" altLang="zh-CN" sz="2000" b="1" kern="1200" baseline="0" dirty="0" smtClean="0">
            <a:latin typeface="Arial" panose="020B0604020202020204" pitchFamily="34" charset="0"/>
            <a:ea typeface="微软雅黑" panose="020B0503020204020204" pitchFamily="34" charset="-122"/>
          </a:endParaRPr>
        </a:p>
      </dsp:txBody>
      <dsp:txXfrm>
        <a:off x="910252" y="2316947"/>
        <a:ext cx="7367685" cy="463512"/>
      </dsp:txXfrm>
    </dsp:sp>
    <dsp:sp modelId="{22F0F180-D0F0-41E4-A6B2-D5D16B7DA87C}">
      <dsp:nvSpPr>
        <dsp:cNvPr id="0" name=""/>
        <dsp:cNvSpPr/>
      </dsp:nvSpPr>
      <dsp:spPr>
        <a:xfrm>
          <a:off x="620557" y="2259008"/>
          <a:ext cx="579390" cy="579390"/>
        </a:xfrm>
        <a:prstGeom prst="ellipse">
          <a:avLst/>
        </a:prstGeom>
        <a:solidFill>
          <a:schemeClr val="lt1">
            <a:hueOff val="0"/>
            <a:satOff val="0"/>
            <a:lumOff val="0"/>
            <a:alphaOff val="0"/>
          </a:schemeClr>
        </a:solidFill>
        <a:ln w="12700" cap="flat" cmpd="sng" algn="ctr">
          <a:solidFill>
            <a:schemeClr val="accent2">
              <a:hueOff val="-12097912"/>
              <a:satOff val="5261"/>
              <a:lumOff val="15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D9EBE1-5653-427A-8105-11219AD999D3}">
      <dsp:nvSpPr>
        <dsp:cNvPr id="0" name=""/>
        <dsp:cNvSpPr/>
      </dsp:nvSpPr>
      <dsp:spPr>
        <a:xfrm>
          <a:off x="735907" y="3012128"/>
          <a:ext cx="7542031" cy="463512"/>
        </a:xfrm>
        <a:prstGeom prst="rect">
          <a:avLst/>
        </a:prstGeom>
        <a:solidFill>
          <a:schemeClr val="accent2">
            <a:hueOff val="-16130550"/>
            <a:satOff val="7015"/>
            <a:lumOff val="2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7913"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baseline="0" dirty="0" smtClean="0">
              <a:latin typeface="Arial" panose="020B0604020202020204" pitchFamily="34" charset="0"/>
              <a:ea typeface="微软雅黑" panose="020B0503020204020204" pitchFamily="34" charset="-122"/>
            </a:rPr>
            <a:t>职责划分更具体</a:t>
          </a:r>
          <a:endParaRPr lang="en-US" altLang="zh-CN" sz="2000" b="1" kern="1200" baseline="0" dirty="0" smtClean="0">
            <a:latin typeface="Arial" panose="020B0604020202020204" pitchFamily="34" charset="0"/>
            <a:ea typeface="微软雅黑" panose="020B0503020204020204" pitchFamily="34" charset="-122"/>
          </a:endParaRPr>
        </a:p>
      </dsp:txBody>
      <dsp:txXfrm>
        <a:off x="735907" y="3012128"/>
        <a:ext cx="7542031" cy="463512"/>
      </dsp:txXfrm>
    </dsp:sp>
    <dsp:sp modelId="{7B57CF05-1180-41CE-AB0F-00BCE36F29F2}">
      <dsp:nvSpPr>
        <dsp:cNvPr id="0" name=""/>
        <dsp:cNvSpPr/>
      </dsp:nvSpPr>
      <dsp:spPr>
        <a:xfrm>
          <a:off x="446211" y="2954189"/>
          <a:ext cx="579390" cy="579390"/>
        </a:xfrm>
        <a:prstGeom prst="ellipse">
          <a:avLst/>
        </a:prstGeom>
        <a:solidFill>
          <a:schemeClr val="lt1">
            <a:hueOff val="0"/>
            <a:satOff val="0"/>
            <a:lumOff val="0"/>
            <a:alphaOff val="0"/>
          </a:schemeClr>
        </a:solidFill>
        <a:ln w="12700" cap="flat" cmpd="sng" algn="ctr">
          <a:solidFill>
            <a:schemeClr val="accent2">
              <a:hueOff val="-16130550"/>
              <a:satOff val="7015"/>
              <a:lumOff val="204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81CAFD-CCBE-4C93-ACD5-F01AA97184B5}">
      <dsp:nvSpPr>
        <dsp:cNvPr id="0" name=""/>
        <dsp:cNvSpPr/>
      </dsp:nvSpPr>
      <dsp:spPr>
        <a:xfrm>
          <a:off x="354636" y="3707309"/>
          <a:ext cx="7923302" cy="463512"/>
        </a:xfrm>
        <a:prstGeom prst="rect">
          <a:avLst/>
        </a:prstGeom>
        <a:solidFill>
          <a:schemeClr val="accent2">
            <a:hueOff val="-20163186"/>
            <a:satOff val="8769"/>
            <a:lumOff val="25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7913" tIns="50800" rIns="50800" bIns="50800" numCol="1" spcCol="1270" anchor="ctr" anchorCtr="0">
          <a:noAutofit/>
        </a:bodyPr>
        <a:lstStyle/>
        <a:p>
          <a:pPr lvl="0" algn="l" defTabSz="889000">
            <a:lnSpc>
              <a:spcPct val="90000"/>
            </a:lnSpc>
            <a:spcBef>
              <a:spcPct val="0"/>
            </a:spcBef>
            <a:spcAft>
              <a:spcPct val="35000"/>
            </a:spcAft>
          </a:pPr>
          <a:r>
            <a:rPr lang="zh-CN" altLang="en-US" sz="2000" b="1" kern="1200" baseline="0" dirty="0" smtClean="0">
              <a:latin typeface="Arial" panose="020B0604020202020204" pitchFamily="34" charset="0"/>
              <a:ea typeface="微软雅黑" panose="020B0503020204020204" pitchFamily="34" charset="-122"/>
            </a:rPr>
            <a:t>正在经历着更长的发布时间</a:t>
          </a:r>
          <a:endParaRPr lang="zh-CN" altLang="en-US" sz="2000" b="1" kern="1200" baseline="0" dirty="0">
            <a:latin typeface="Arial" panose="020B0604020202020204" pitchFamily="34" charset="0"/>
            <a:ea typeface="微软雅黑" panose="020B0503020204020204" pitchFamily="34" charset="-122"/>
          </a:endParaRPr>
        </a:p>
      </dsp:txBody>
      <dsp:txXfrm>
        <a:off x="354636" y="3707309"/>
        <a:ext cx="7923302" cy="463512"/>
      </dsp:txXfrm>
    </dsp:sp>
    <dsp:sp modelId="{5ED4615A-E803-4722-8E08-E23D566B4ED4}">
      <dsp:nvSpPr>
        <dsp:cNvPr id="0" name=""/>
        <dsp:cNvSpPr/>
      </dsp:nvSpPr>
      <dsp:spPr>
        <a:xfrm>
          <a:off x="64940" y="3649370"/>
          <a:ext cx="579390" cy="579390"/>
        </a:xfrm>
        <a:prstGeom prst="ellipse">
          <a:avLst/>
        </a:prstGeom>
        <a:solidFill>
          <a:schemeClr val="lt1">
            <a:hueOff val="0"/>
            <a:satOff val="0"/>
            <a:lumOff val="0"/>
            <a:alphaOff val="0"/>
          </a:schemeClr>
        </a:solidFill>
        <a:ln w="12700" cap="flat" cmpd="sng" algn="ctr">
          <a:solidFill>
            <a:schemeClr val="accent2">
              <a:hueOff val="-20163186"/>
              <a:satOff val="8769"/>
              <a:lumOff val="255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69551-5225-4E7F-8538-E889939E8D35}">
      <dsp:nvSpPr>
        <dsp:cNvPr id="0" name=""/>
        <dsp:cNvSpPr/>
      </dsp:nvSpPr>
      <dsp:spPr>
        <a:xfrm>
          <a:off x="1263650" y="0"/>
          <a:ext cx="1263649" cy="1304395"/>
        </a:xfrm>
        <a:prstGeom prst="trapezoid">
          <a:avLst>
            <a:gd name="adj" fmla="val 50000"/>
          </a:avLst>
        </a:prstGeom>
        <a:solidFill>
          <a:schemeClr val="accent5">
            <a:hueOff val="0"/>
            <a:satOff val="0"/>
            <a:lumOff val="0"/>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solidFill>
                <a:schemeClr val="bg1"/>
              </a:solidFill>
              <a:latin typeface="微软雅黑" pitchFamily="34" charset="-122"/>
              <a:ea typeface="微软雅黑" pitchFamily="34" charset="-122"/>
            </a:rPr>
            <a:t>各论</a:t>
          </a:r>
        </a:p>
      </dsp:txBody>
      <dsp:txXfrm>
        <a:off x="1263650" y="0"/>
        <a:ext cx="1263649" cy="1304395"/>
      </dsp:txXfrm>
    </dsp:sp>
    <dsp:sp modelId="{D220481B-96D6-42E3-B5C1-938482275D07}">
      <dsp:nvSpPr>
        <dsp:cNvPr id="0" name=""/>
        <dsp:cNvSpPr/>
      </dsp:nvSpPr>
      <dsp:spPr>
        <a:xfrm>
          <a:off x="643159" y="1304395"/>
          <a:ext cx="2504630" cy="1304395"/>
        </a:xfrm>
        <a:prstGeom prst="trapezoid">
          <a:avLst>
            <a:gd name="adj" fmla="val 48438"/>
          </a:avLst>
        </a:prstGeom>
        <a:solidFill>
          <a:schemeClr val="accent5">
            <a:hueOff val="3359278"/>
            <a:satOff val="4740"/>
            <a:lumOff val="-588"/>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solidFill>
                <a:schemeClr val="bg1"/>
              </a:solidFill>
              <a:latin typeface="微软雅黑" pitchFamily="34" charset="-122"/>
              <a:ea typeface="微软雅黑" pitchFamily="34" charset="-122"/>
            </a:rPr>
            <a:t>通则（附录）指导原则</a:t>
          </a:r>
        </a:p>
      </dsp:txBody>
      <dsp:txXfrm>
        <a:off x="1081470" y="1304395"/>
        <a:ext cx="1628009" cy="1304395"/>
      </dsp:txXfrm>
    </dsp:sp>
    <dsp:sp modelId="{D929BB0F-22BF-42C5-A6E0-7EA66452B741}">
      <dsp:nvSpPr>
        <dsp:cNvPr id="0" name=""/>
        <dsp:cNvSpPr/>
      </dsp:nvSpPr>
      <dsp:spPr>
        <a:xfrm>
          <a:off x="19049" y="2608791"/>
          <a:ext cx="3752850" cy="1304395"/>
        </a:xfrm>
        <a:prstGeom prst="trapezoid">
          <a:avLst>
            <a:gd name="adj" fmla="val 48438"/>
          </a:avLst>
        </a:prstGeom>
        <a:solidFill>
          <a:schemeClr val="accent5">
            <a:hueOff val="6718555"/>
            <a:satOff val="9479"/>
            <a:lumOff val="-1176"/>
            <a:alpha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a:solidFill>
                <a:schemeClr val="bg1"/>
              </a:solidFill>
              <a:latin typeface="微软雅黑" pitchFamily="34" charset="-122"/>
              <a:ea typeface="微软雅黑" pitchFamily="34" charset="-122"/>
            </a:rPr>
            <a:t>凡例，总论</a:t>
          </a:r>
        </a:p>
      </dsp:txBody>
      <dsp:txXfrm>
        <a:off x="675798" y="2608791"/>
        <a:ext cx="2439353" cy="13043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638A5-B21C-4045-9C62-19A1C07A8468}">
      <dsp:nvSpPr>
        <dsp:cNvPr id="0" name=""/>
        <dsp:cNvSpPr/>
      </dsp:nvSpPr>
      <dsp:spPr>
        <a:xfrm>
          <a:off x="0" y="2047"/>
          <a:ext cx="10538846" cy="5400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新版药典中针对细分领域要求的主要变化</a:t>
          </a:r>
          <a:endParaRPr lang="zh-CN" altLang="en-US" sz="2000" b="1" kern="1200" dirty="0">
            <a:latin typeface="微软雅黑" panose="020B0503020204020204" pitchFamily="34" charset="-122"/>
            <a:ea typeface="微软雅黑" panose="020B0503020204020204" pitchFamily="34" charset="-122"/>
          </a:endParaRPr>
        </a:p>
      </dsp:txBody>
      <dsp:txXfrm>
        <a:off x="26364" y="28411"/>
        <a:ext cx="10486118" cy="487345"/>
      </dsp:txXfrm>
    </dsp:sp>
    <dsp:sp modelId="{4BA50AAA-96E3-4CC1-8E0A-C1E27F8500EF}">
      <dsp:nvSpPr>
        <dsp:cNvPr id="0" name=""/>
        <dsp:cNvSpPr/>
      </dsp:nvSpPr>
      <dsp:spPr>
        <a:xfrm>
          <a:off x="0" y="542121"/>
          <a:ext cx="10538846" cy="4301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608" tIns="20320" rIns="113792" bIns="20320" numCol="1" spcCol="1270" anchor="t" anchorCtr="0">
          <a:noAutofit/>
        </a:bodyPr>
        <a:lstStyle/>
        <a:p>
          <a:pPr marL="171450" lvl="1" indent="-171450" algn="l" defTabSz="711200">
            <a:lnSpc>
              <a:spcPct val="125000"/>
            </a:lnSpc>
            <a:spcBef>
              <a:spcPct val="0"/>
            </a:spcBef>
            <a:spcAft>
              <a:spcPts val="0"/>
            </a:spcAft>
            <a:buChar char="••"/>
          </a:pPr>
          <a:r>
            <a:rPr lang="zh-CN" altLang="en-US" sz="1600" kern="1200" dirty="0" smtClean="0">
              <a:latin typeface="微软雅黑" panose="020B0503020204020204" pitchFamily="34" charset="-122"/>
              <a:ea typeface="微软雅黑" panose="020B0503020204020204" pitchFamily="34" charset="-122"/>
            </a:rPr>
            <a:t>中药：完善质控模式：</a:t>
          </a:r>
          <a:r>
            <a:rPr lang="zh-CN" altLang="en-US" sz="1600" b="0" i="0" kern="1200" dirty="0" smtClean="0">
              <a:latin typeface="微软雅黑" panose="020B0503020204020204" pitchFamily="34" charset="-122"/>
              <a:ea typeface="微软雅黑" panose="020B0503020204020204" pitchFamily="34" charset="-122"/>
            </a:rPr>
            <a:t>以中医临床为导向构建中药质量控制技术体系，加强国际化并主导国际标准的制定。</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125000"/>
            </a:lnSpc>
            <a:spcBef>
              <a:spcPct val="0"/>
            </a:spcBef>
            <a:spcAft>
              <a:spcPts val="0"/>
            </a:spcAft>
            <a:buChar char="••"/>
          </a:pPr>
          <a:r>
            <a:rPr lang="zh-CN" altLang="en-US" sz="1600" kern="1200" dirty="0" smtClean="0">
              <a:latin typeface="微软雅黑" panose="020B0503020204020204" pitchFamily="34" charset="-122"/>
              <a:ea typeface="微软雅黑" panose="020B0503020204020204" pitchFamily="34" charset="-122"/>
            </a:rPr>
            <a:t>化药：一致性评价和鉴定：将药品一致性评价的成果体现在提高相关制剂的质量标准，完善药品临床有效与质控项目的设置以及控制要求的相关性，提高药品的质量可控性；</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125000"/>
            </a:lnSpc>
            <a:spcBef>
              <a:spcPct val="0"/>
            </a:spcBef>
            <a:spcAft>
              <a:spcPts val="0"/>
            </a:spcAft>
            <a:buChar char="••"/>
          </a:pPr>
          <a:r>
            <a:rPr lang="zh-CN" altLang="en-US" sz="1600" kern="1200" dirty="0" smtClean="0">
              <a:latin typeface="微软雅黑" panose="020B0503020204020204" pitchFamily="34" charset="-122"/>
              <a:ea typeface="微软雅黑" panose="020B0503020204020204" pitchFamily="34" charset="-122"/>
            </a:rPr>
            <a:t>生物制品：完善标准，与国际统一：</a:t>
          </a:r>
          <a:r>
            <a:rPr lang="zh-CN" altLang="en-US" sz="1600" b="0" i="0" kern="1200" dirty="0" smtClean="0">
              <a:latin typeface="微软雅黑" panose="020B0503020204020204" pitchFamily="34" charset="-122"/>
              <a:ea typeface="微软雅黑" panose="020B0503020204020204" pitchFamily="34" charset="-122"/>
            </a:rPr>
            <a:t>开展与国际先进标准协调和对接的研究工作， 初步完成治疗性生物药品种体例和疫苗制品生产过程控制要求与国际标准的同步</a:t>
          </a:r>
          <a:r>
            <a:rPr lang="zh-CN" altLang="en-US" sz="1600" kern="1200" dirty="0" smtClean="0">
              <a:latin typeface="微软雅黑" panose="020B0503020204020204" pitchFamily="34" charset="-122"/>
              <a:ea typeface="微软雅黑" panose="020B0503020204020204" pitchFamily="34" charset="-122"/>
            </a:rPr>
            <a:t>；</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125000"/>
            </a:lnSpc>
            <a:spcBef>
              <a:spcPct val="0"/>
            </a:spcBef>
            <a:spcAft>
              <a:spcPts val="0"/>
            </a:spcAft>
            <a:buChar char="••"/>
          </a:pPr>
          <a:r>
            <a:rPr lang="zh-CN" altLang="en-US" sz="1600" kern="1200" dirty="0" smtClean="0">
              <a:latin typeface="微软雅黑" panose="020B0503020204020204" pitchFamily="34" charset="-122"/>
              <a:ea typeface="微软雅黑" panose="020B0503020204020204" pitchFamily="34" charset="-122"/>
            </a:rPr>
            <a:t>通则：加强制剂通则对药品安全性、有效性的质控要求：完善和规范检验方法，重点加强共性检验方法的适用性和稳定性。 全面完善检验方法验证、数据统计分析，加强药品检验方法建立 以及限度标准制定的规范性。完善和提高制剂通则的要求。将药用辅料功能性评价要求 与完善制剂通则相结合。建立药品质量全过程质量控制体系，全面提升药品的质量控制要求。</a:t>
          </a:r>
          <a:endParaRPr lang="zh-CN" altLang="en-US" sz="1600" kern="1200" dirty="0">
            <a:latin typeface="微软雅黑" panose="020B0503020204020204" pitchFamily="34" charset="-122"/>
            <a:ea typeface="微软雅黑" panose="020B0503020204020204" pitchFamily="34" charset="-122"/>
          </a:endParaRPr>
        </a:p>
      </dsp:txBody>
      <dsp:txXfrm>
        <a:off x="0" y="542121"/>
        <a:ext cx="10538846" cy="4301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51EC3-2BF9-47F9-845A-B8CE2189939C}">
      <dsp:nvSpPr>
        <dsp:cNvPr id="0" name=""/>
        <dsp:cNvSpPr/>
      </dsp:nvSpPr>
      <dsp:spPr>
        <a:xfrm>
          <a:off x="0" y="83124"/>
          <a:ext cx="10656000" cy="790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zh-CN" altLang="en-US" sz="2600" b="1" kern="1200" dirty="0" smtClean="0">
              <a:latin typeface="微软雅黑" panose="020B0503020204020204" pitchFamily="34" charset="-122"/>
              <a:ea typeface="微软雅黑" panose="020B0503020204020204" pitchFamily="34" charset="-122"/>
            </a:rPr>
            <a:t>通则增修订内容宣贯</a:t>
          </a:r>
          <a:endParaRPr lang="zh-CN" altLang="en-US" sz="2600" b="1" kern="1200" dirty="0">
            <a:latin typeface="微软雅黑" panose="020B0503020204020204" pitchFamily="34" charset="-122"/>
            <a:ea typeface="微软雅黑" panose="020B0503020204020204" pitchFamily="34" charset="-122"/>
          </a:endParaRPr>
        </a:p>
      </dsp:txBody>
      <dsp:txXfrm>
        <a:off x="38610" y="121734"/>
        <a:ext cx="10578780" cy="713700"/>
      </dsp:txXfrm>
    </dsp:sp>
    <dsp:sp modelId="{B13B3BEF-A2EB-4B35-8EDB-9A6C0FC51F9B}">
      <dsp:nvSpPr>
        <dsp:cNvPr id="0" name=""/>
        <dsp:cNvSpPr/>
      </dsp:nvSpPr>
      <dsp:spPr>
        <a:xfrm>
          <a:off x="0" y="901208"/>
          <a:ext cx="10656000" cy="387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32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CN" altLang="en-US" sz="2000" kern="1200" dirty="0" smtClean="0">
              <a:latin typeface="微软雅黑" panose="020B0503020204020204" pitchFamily="34" charset="-122"/>
              <a:ea typeface="微软雅黑" panose="020B0503020204020204" pitchFamily="34" charset="-122"/>
            </a:rPr>
            <a:t>采用风险评估的方法，对制剂、原辅料相关等的元素杂质在全生命周期进行控制，降低注册不被批准的风险。各企业应注意此方面的仪器、设备的升级。</a:t>
          </a:r>
          <a:endParaRPr lang="zh-CN" altLang="en-US" sz="2000" kern="1200" dirty="0">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r>
            <a:rPr lang="zh-CN" altLang="en-US" sz="2000" kern="1200" dirty="0" smtClean="0">
              <a:latin typeface="微软雅黑" panose="020B0503020204020204" pitchFamily="34" charset="-122"/>
              <a:ea typeface="微软雅黑" panose="020B0503020204020204" pitchFamily="34" charset="-122"/>
            </a:rPr>
            <a:t>建立分子生物学检测技术的药典标准体系。标准核酸序列上升到等同药品检验的国家标准物质；研究时猪牛羊的组织互为对照，企业在专属性研究时应该确保阳性对照的选择的有效性。</a:t>
          </a:r>
          <a:endParaRPr lang="zh-CN" altLang="en-US" sz="2000" kern="1200" dirty="0">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r>
            <a:rPr lang="zh-CN" altLang="en-US" sz="2000" kern="1200" dirty="0" smtClean="0">
              <a:latin typeface="微软雅黑" panose="020B0503020204020204" pitchFamily="34" charset="-122"/>
              <a:ea typeface="微软雅黑" panose="020B0503020204020204" pitchFamily="34" charset="-122"/>
            </a:rPr>
            <a:t>对于通则中未包含的剂型，企业应该根据产品使用要求和特点，结合各通则中的剂型特点，自我归类、申报，药典会审核确认，更改名称。</a:t>
          </a:r>
          <a:endParaRPr lang="zh-CN" altLang="en-US" sz="2000" kern="1200" dirty="0">
            <a:latin typeface="微软雅黑" panose="020B0503020204020204" pitchFamily="34" charset="-122"/>
            <a:ea typeface="微软雅黑" panose="020B0503020204020204" pitchFamily="34" charset="-122"/>
          </a:endParaRPr>
        </a:p>
        <a:p>
          <a:pPr marL="228600" lvl="1" indent="-228600" algn="l" defTabSz="889000">
            <a:lnSpc>
              <a:spcPct val="90000"/>
            </a:lnSpc>
            <a:spcBef>
              <a:spcPct val="0"/>
            </a:spcBef>
            <a:spcAft>
              <a:spcPct val="20000"/>
            </a:spcAft>
            <a:buChar char="••"/>
          </a:pPr>
          <a:r>
            <a:rPr lang="zh-CN" altLang="en-US" sz="2000" kern="1200" dirty="0" smtClean="0">
              <a:latin typeface="微软雅黑" panose="020B0503020204020204" pitchFamily="34" charset="-122"/>
              <a:ea typeface="微软雅黑" panose="020B0503020204020204" pitchFamily="34" charset="-122"/>
            </a:rPr>
            <a:t>如甲醇量检查法，根据企业征询结果，不再限制分流比，今后标准尽可能修订为采用适宜的分流比。</a:t>
          </a:r>
          <a:endParaRPr lang="zh-CN" altLang="en-US" sz="2000" kern="1200" dirty="0">
            <a:latin typeface="微软雅黑" panose="020B0503020204020204" pitchFamily="34" charset="-122"/>
            <a:ea typeface="微软雅黑" panose="020B0503020204020204" pitchFamily="34" charset="-122"/>
          </a:endParaRPr>
        </a:p>
      </dsp:txBody>
      <dsp:txXfrm>
        <a:off x="0" y="901208"/>
        <a:ext cx="10656000" cy="38750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页眉占位符 1">
            <a:extLst>
              <a:ext uri="{FF2B5EF4-FFF2-40B4-BE49-F238E27FC236}">
                <a16:creationId xmlns:a16="http://schemas.microsoft.com/office/drawing/2014/main" id="{3AFD8C56-3393-4874-B72F-681ADD77B708}"/>
              </a:ext>
            </a:extLst>
          </p:cNvPr>
          <p:cNvSpPr>
            <a:spLocks noGrp="1"/>
          </p:cNvSpPr>
          <p:nvPr>
            <p:ph type="hdr" sz="quarter"/>
          </p:nvPr>
        </p:nvSpPr>
        <p:spPr>
          <a:xfrm>
            <a:off x="-1" y="0"/>
            <a:ext cx="7092000" cy="432000"/>
          </a:xfrm>
          <a:prstGeom prst="rect">
            <a:avLst/>
          </a:prstGeom>
        </p:spPr>
        <p:txBody>
          <a:bodyPr vert="horz" lIns="91440" tIns="45720" rIns="91440" bIns="45720" rtlCol="0" anchor="b"/>
          <a:lstStyle>
            <a:lvl1pPr algn="l">
              <a:defRPr sz="1200"/>
            </a:lvl1pPr>
          </a:lstStyle>
          <a:p>
            <a:pPr algn="ctr"/>
            <a:r>
              <a:rPr lang="zh-CN" altLang="en-US" dirty="0">
                <a:latin typeface="黑体" panose="02010609060101010101" pitchFamily="49" charset="-122"/>
                <a:ea typeface="黑体" panose="02010609060101010101" pitchFamily="49" charset="-122"/>
              </a:rPr>
              <a:t>欧美认证项目验证负责人必备知识体系</a:t>
            </a:r>
          </a:p>
        </p:txBody>
      </p:sp>
      <p:cxnSp>
        <p:nvCxnSpPr>
          <p:cNvPr id="4" name="直接连接符 3">
            <a:extLst>
              <a:ext uri="{FF2B5EF4-FFF2-40B4-BE49-F238E27FC236}">
                <a16:creationId xmlns:a16="http://schemas.microsoft.com/office/drawing/2014/main" id="{9E05BE01-E706-474F-A69A-458ABFEC0AAC}"/>
              </a:ext>
            </a:extLst>
          </p:cNvPr>
          <p:cNvCxnSpPr>
            <a:cxnSpLocks/>
          </p:cNvCxnSpPr>
          <p:nvPr/>
        </p:nvCxnSpPr>
        <p:spPr>
          <a:xfrm>
            <a:off x="468000" y="432000"/>
            <a:ext cx="615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B8F9D51-4E9A-437A-B931-13013144C80F}"/>
              </a:ext>
            </a:extLst>
          </p:cNvPr>
          <p:cNvCxnSpPr>
            <a:cxnSpLocks/>
          </p:cNvCxnSpPr>
          <p:nvPr/>
        </p:nvCxnSpPr>
        <p:spPr>
          <a:xfrm>
            <a:off x="432000" y="9809462"/>
            <a:ext cx="6156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28320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099" cy="512763"/>
          </a:xfrm>
          <a:prstGeom prst="rect">
            <a:avLst/>
          </a:prstGeom>
        </p:spPr>
        <p:txBody>
          <a:bodyPr vert="horz" lIns="91404" tIns="45702" rIns="91404" bIns="45702" rtlCol="0"/>
          <a:lstStyle>
            <a:lvl1pPr algn="l">
              <a:defRPr sz="1200">
                <a:latin typeface="微软雅黑" panose="020B0503020204020204" pitchFamily="34" charset="-122"/>
                <a:ea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4021615" y="1"/>
            <a:ext cx="3076098" cy="512763"/>
          </a:xfrm>
          <a:prstGeom prst="rect">
            <a:avLst/>
          </a:prstGeom>
        </p:spPr>
        <p:txBody>
          <a:bodyPr vert="horz" lIns="91404" tIns="45702" rIns="91404" bIns="45702" rtlCol="0"/>
          <a:lstStyle>
            <a:lvl1pPr algn="r">
              <a:defRPr sz="1200">
                <a:latin typeface="微软雅黑" panose="020B0503020204020204" pitchFamily="34" charset="-122"/>
                <a:ea typeface="微软雅黑" panose="020B0503020204020204" pitchFamily="34" charset="-122"/>
              </a:defRPr>
            </a:lvl1pPr>
          </a:lstStyle>
          <a:p>
            <a:pPr>
              <a:defRPr/>
            </a:pPr>
            <a:r>
              <a:rPr lang="en-US" altLang="zh-CN"/>
              <a:t>2017/12/7</a:t>
            </a:r>
            <a:endParaRPr lang="zh-CN" altLang="en-US" dirty="0"/>
          </a:p>
        </p:txBody>
      </p:sp>
      <p:sp>
        <p:nvSpPr>
          <p:cNvPr id="4" name="幻灯片图像占位符 3"/>
          <p:cNvSpPr>
            <a:spLocks noGrp="1" noRot="1" noChangeAspect="1"/>
          </p:cNvSpPr>
          <p:nvPr>
            <p:ph type="sldImg" idx="2"/>
          </p:nvPr>
        </p:nvSpPr>
        <p:spPr>
          <a:xfrm>
            <a:off x="481013" y="1279525"/>
            <a:ext cx="6138862" cy="3454400"/>
          </a:xfrm>
          <a:prstGeom prst="rect">
            <a:avLst/>
          </a:prstGeom>
          <a:noFill/>
          <a:ln w="12700">
            <a:solidFill>
              <a:prstClr val="black"/>
            </a:solidFill>
          </a:ln>
        </p:spPr>
        <p:txBody>
          <a:bodyPr vert="horz" lIns="91404" tIns="45702" rIns="91404" bIns="45702" rtlCol="0" anchor="ctr"/>
          <a:lstStyle/>
          <a:p>
            <a:pPr lvl="0"/>
            <a:endParaRPr lang="zh-CN" altLang="en-US" noProof="0" dirty="0"/>
          </a:p>
        </p:txBody>
      </p:sp>
      <p:sp>
        <p:nvSpPr>
          <p:cNvPr id="5" name="备注占位符 4"/>
          <p:cNvSpPr>
            <a:spLocks noGrp="1"/>
          </p:cNvSpPr>
          <p:nvPr>
            <p:ph type="body" sz="quarter" idx="3"/>
          </p:nvPr>
        </p:nvSpPr>
        <p:spPr>
          <a:xfrm>
            <a:off x="710723" y="4926013"/>
            <a:ext cx="5679440" cy="4029075"/>
          </a:xfrm>
          <a:prstGeom prst="rect">
            <a:avLst/>
          </a:prstGeom>
        </p:spPr>
        <p:txBody>
          <a:bodyPr vert="horz" lIns="91404" tIns="45702" rIns="91404" bIns="45702"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1" y="9721851"/>
            <a:ext cx="3076099" cy="512763"/>
          </a:xfrm>
          <a:prstGeom prst="rect">
            <a:avLst/>
          </a:prstGeom>
        </p:spPr>
        <p:txBody>
          <a:bodyPr vert="horz" lIns="91404" tIns="45702" rIns="91404" bIns="45702" rtlCol="0" anchor="b"/>
          <a:lstStyle>
            <a:lvl1pPr algn="l">
              <a:defRPr sz="1200">
                <a:latin typeface="微软雅黑" panose="020B0503020204020204" pitchFamily="34" charset="-122"/>
                <a:ea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4021615" y="9721851"/>
            <a:ext cx="3076098" cy="512763"/>
          </a:xfrm>
          <a:prstGeom prst="rect">
            <a:avLst/>
          </a:prstGeom>
        </p:spPr>
        <p:txBody>
          <a:bodyPr vert="horz" lIns="91404" tIns="45702" rIns="91404" bIns="45702" rtlCol="0" anchor="b"/>
          <a:lstStyle>
            <a:lvl1pPr algn="r">
              <a:defRPr sz="1200">
                <a:latin typeface="微软雅黑" panose="020B0503020204020204" pitchFamily="34" charset="-122"/>
                <a:ea typeface="微软雅黑" panose="020B0503020204020204" pitchFamily="34" charset="-122"/>
              </a:defRPr>
            </a:lvl1pPr>
          </a:lstStyle>
          <a:p>
            <a:pPr>
              <a:defRPr/>
            </a:pPr>
            <a:fld id="{395956C2-CCCB-4790-AD76-36829D05F43C}" type="slidenum">
              <a:rPr lang="zh-CN" altLang="en-US"/>
              <a:pPr>
                <a:defRPr/>
              </a:pPr>
              <a:t>‹#›</a:t>
            </a:fld>
            <a:endParaRPr lang="zh-CN" altLang="en-US" dirty="0"/>
          </a:p>
        </p:txBody>
      </p:sp>
    </p:spTree>
    <p:extLst>
      <p:ext uri="{BB962C8B-B14F-4D97-AF65-F5344CB8AC3E}">
        <p14:creationId xmlns:p14="http://schemas.microsoft.com/office/powerpoint/2010/main" val="70520624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baike.sogou.com/lemma/ShowInnerLink.htm?lemmaId=374454&amp;ss_c=ssc.citiao.link" TargetMode="External"/><Relationship Id="rId2" Type="http://schemas.openxmlformats.org/officeDocument/2006/relationships/slide" Target="../slides/slide155.xml"/><Relationship Id="rId1" Type="http://schemas.openxmlformats.org/officeDocument/2006/relationships/notesMaster" Target="../notesMasters/notesMaster1.xml"/><Relationship Id="rId4" Type="http://schemas.openxmlformats.org/officeDocument/2006/relationships/hyperlink" Target="http://baike.sogou.com/lemma/ShowInnerLink.htm?lemmaId=420713&amp;ss_c=ssc.citiao.link"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aidu.com/s?wd=%E7%BE%8E%E5%9B%BD%E5%9B%BD%E4%BC%9A&amp;tn=44039180_cpr&amp;fenlei=mv6quAkxTZn0IZRqIHckPjm4nH00T1Y4PARzPWD3uju-rHwWujcs0ZwV5Hcvrjm3rH6sPfKWUMw85HfYnjn4nH6sgvPsT6KdThsqpZwYTjCEQLGCpyw9Uz4Bmy-bIi4WUvYETgN-TLwGUv3EPWD3rjm1rH0sPjfzrjDvPjDz"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baidu.com/s?wd=%E3%80%8A%E7%BE%8E%E5%9B%BD%E8%81%94%E9%82%A6%E6%B3%95%E8%A7%84%E6%B1%87%E7%BC%96%E3%80%8B&amp;tn=44039180_cpr&amp;fenlei=mv6quAkxTZn0IZRqIHckPjm4nH00T1Y4PARzPWD3uju-rHwWujcs0ZwV5Hcvrjm3rH6sPfKWUMw85HfYnjn4nH6sgvPsT6KdThsqpZwYTjCEQLGCpyw9Uz4Bmy-bIi4WUvYETgN-TLwGUv3EPWD3rjm1rH0sPjfzrjDvPjDz" TargetMode="External"/><Relationship Id="rId5" Type="http://schemas.openxmlformats.org/officeDocument/2006/relationships/hyperlink" Target="https://www.baidu.com/s?wd=%E3%80%8A%E7%BE%8E%E5%9B%BD%E6%B3%95%E5%85%B8%E3%80%8B&amp;tn=44039180_cpr&amp;fenlei=mv6quAkxTZn0IZRqIHckPjm4nH00T1Y4PARzPWD3uju-rHwWujcs0ZwV5Hcvrjm3rH6sPfKWUMw85HfYnjn4nH6sgvPsT6KdThsqpZwYTjCEQLGCpyw9Uz4Bmy-bIi4WUvYETgN-TLwGUv3EPWD3rjm1rH0sPjfzrjDvPjDz" TargetMode="External"/><Relationship Id="rId4" Type="http://schemas.openxmlformats.org/officeDocument/2006/relationships/hyperlink" Target="https://www.baidu.com/s?wd=%E7%BE%8E%E5%9B%BD%E6%94%BF%E5%BA%9C&amp;tn=44039180_cpr&amp;fenlei=mv6quAkxTZn0IZRqIHckPjm4nH00T1Y4PARzPWD3uju-rHwWujcs0ZwV5Hcvrjm3rH6sPfKWUMw85HfYnjn4nH6sgvPsT6KdThsqpZwYTjCEQLGCpyw9Uz4Bmy-bIi4WUvYETgN-TLwGUv3EPWD3rjm1rH0sPjfzrjDvPjDz"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aidu.com/s?wd=%E7%BE%8E%E5%9B%BD%E6%94%BF%E5%BA%9C&amp;tn=44039180_cpr&amp;fenlei=mv6quAkxTZn0IZRqIHckPjm4nH00T1Y4PARzPWD3uju-rHwWujcs0ZwV5Hcvrjm3rH6sPfKWUMw85HfYnjn4nH6sgvPsT6KdThsqpZwYTjCEQLGCpyw9Uz4Bmy-bIi4WUvYETgN-TLwGUv3EPWD3rjm1rH0sPjfzrjDvPjDz"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baidu.com/s?wd=%E3%80%8A%E7%BE%8E%E5%9B%BD%E6%B3%95%E5%85%B8%E3%80%8B&amp;tn=44039180_cpr&amp;fenlei=mv6quAkxTZn0IZRqIHckPjm4nH00T1Y4PARzPWD3uju-rHwWujcs0ZwV5Hcvrjm3rH6sPfKWUMw85HfYnjn4nH6sgvPsT6KdThsqpZwYTjCEQLGCpyw9Uz4Bmy-bIi4WUvYETgN-TLwGUv3EPWD3rjm1rH0sPjfzrjDvPjDz"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i="1">
                <a:solidFill>
                  <a:schemeClr val="tx1"/>
                </a:solidFill>
                <a:latin typeface="Times New Roman" pitchFamily="18" charset="0"/>
                <a:ea typeface="宋体" charset="-122"/>
              </a:defRPr>
            </a:lvl1pPr>
            <a:lvl2pPr marL="742950" indent="-285750" eaLnBrk="0" hangingPunct="0">
              <a:defRPr sz="4000" i="1">
                <a:solidFill>
                  <a:schemeClr val="tx1"/>
                </a:solidFill>
                <a:latin typeface="Times New Roman" pitchFamily="18" charset="0"/>
                <a:ea typeface="宋体" charset="-122"/>
              </a:defRPr>
            </a:lvl2pPr>
            <a:lvl3pPr marL="1143000" indent="-228600" eaLnBrk="0" hangingPunct="0">
              <a:defRPr sz="4000" i="1">
                <a:solidFill>
                  <a:schemeClr val="tx1"/>
                </a:solidFill>
                <a:latin typeface="Times New Roman" pitchFamily="18" charset="0"/>
                <a:ea typeface="宋体" charset="-122"/>
              </a:defRPr>
            </a:lvl3pPr>
            <a:lvl4pPr marL="1600200" indent="-228600" eaLnBrk="0" hangingPunct="0">
              <a:defRPr sz="4000" i="1">
                <a:solidFill>
                  <a:schemeClr val="tx1"/>
                </a:solidFill>
                <a:latin typeface="Times New Roman" pitchFamily="18" charset="0"/>
                <a:ea typeface="宋体" charset="-122"/>
              </a:defRPr>
            </a:lvl4pPr>
            <a:lvl5pPr marL="2057400" indent="-228600" eaLnBrk="0" hangingPunct="0">
              <a:defRPr sz="4000" i="1">
                <a:solidFill>
                  <a:schemeClr val="tx1"/>
                </a:solidFill>
                <a:latin typeface="Times New Roman" pitchFamily="18" charset="0"/>
                <a:ea typeface="宋体" charset="-122"/>
              </a:defRPr>
            </a:lvl5pPr>
            <a:lvl6pPr marL="2514600" indent="-228600" algn="ctr" eaLnBrk="0" fontAlgn="base" hangingPunct="0">
              <a:spcBef>
                <a:spcPct val="30000"/>
              </a:spcBef>
              <a:spcAft>
                <a:spcPct val="0"/>
              </a:spcAft>
              <a:buFont typeface="Symbol" pitchFamily="18" charset="2"/>
              <a:defRPr sz="4000" i="1">
                <a:solidFill>
                  <a:schemeClr val="tx1"/>
                </a:solidFill>
                <a:latin typeface="Times New Roman" pitchFamily="18" charset="0"/>
                <a:ea typeface="宋体" charset="-122"/>
              </a:defRPr>
            </a:lvl6pPr>
            <a:lvl7pPr marL="2971800" indent="-228600" algn="ctr" eaLnBrk="0" fontAlgn="base" hangingPunct="0">
              <a:spcBef>
                <a:spcPct val="30000"/>
              </a:spcBef>
              <a:spcAft>
                <a:spcPct val="0"/>
              </a:spcAft>
              <a:buFont typeface="Symbol" pitchFamily="18" charset="2"/>
              <a:defRPr sz="4000" i="1">
                <a:solidFill>
                  <a:schemeClr val="tx1"/>
                </a:solidFill>
                <a:latin typeface="Times New Roman" pitchFamily="18" charset="0"/>
                <a:ea typeface="宋体" charset="-122"/>
              </a:defRPr>
            </a:lvl7pPr>
            <a:lvl8pPr marL="3429000" indent="-228600" algn="ctr" eaLnBrk="0" fontAlgn="base" hangingPunct="0">
              <a:spcBef>
                <a:spcPct val="30000"/>
              </a:spcBef>
              <a:spcAft>
                <a:spcPct val="0"/>
              </a:spcAft>
              <a:buFont typeface="Symbol" pitchFamily="18" charset="2"/>
              <a:defRPr sz="4000" i="1">
                <a:solidFill>
                  <a:schemeClr val="tx1"/>
                </a:solidFill>
                <a:latin typeface="Times New Roman" pitchFamily="18" charset="0"/>
                <a:ea typeface="宋体" charset="-122"/>
              </a:defRPr>
            </a:lvl8pPr>
            <a:lvl9pPr marL="3886200" indent="-228600" algn="ctr" eaLnBrk="0" fontAlgn="base" hangingPunct="0">
              <a:spcBef>
                <a:spcPct val="30000"/>
              </a:spcBef>
              <a:spcAft>
                <a:spcPct val="0"/>
              </a:spcAft>
              <a:buFont typeface="Symbol" pitchFamily="18" charset="2"/>
              <a:defRPr sz="4000" i="1">
                <a:solidFill>
                  <a:schemeClr val="tx1"/>
                </a:solidFill>
                <a:latin typeface="Times New Roman" pitchFamily="18"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158D7A-3934-4A15-836A-ABA10E953686}" type="slidenum">
              <a:rPr kumimoji="0" lang="zh-CN" altLang="en-US" sz="1200" b="0" i="0" u="none" strike="noStrike" kern="1200" cap="none" spc="0" normalizeH="0" baseline="0" noProof="0" smtClean="0">
                <a:ln>
                  <a:noFill/>
                </a:ln>
                <a:solidFill>
                  <a:srgbClr val="000000"/>
                </a:solidFill>
                <a:effectLst/>
                <a:uLnTx/>
                <a:uFillTx/>
                <a:latin typeface="Arial" charset="0"/>
                <a:ea typeface="微软雅黑 Light" panose="020B0502040204020203"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dirty="0">
              <a:ln>
                <a:noFill/>
              </a:ln>
              <a:solidFill>
                <a:srgbClr val="000000"/>
              </a:solidFill>
              <a:effectLst/>
              <a:uLnTx/>
              <a:uFillTx/>
              <a:latin typeface="Arial" charset="0"/>
              <a:ea typeface="微软雅黑 Light" panose="020B0502040204020203" pitchFamily="34" charset="-122"/>
              <a:cs typeface="+mn-cs"/>
            </a:endParaRPr>
          </a:p>
        </p:txBody>
      </p:sp>
      <p:sp>
        <p:nvSpPr>
          <p:cNvPr id="86019" name="Rectangle 2"/>
          <p:cNvSpPr>
            <a:spLocks noGrp="1" noRot="1" noChangeAspect="1" noChangeArrowheads="1" noTextEdit="1"/>
          </p:cNvSpPr>
          <p:nvPr>
            <p:ph type="sldImg"/>
          </p:nvPr>
        </p:nvSpPr>
        <p:spPr>
          <a:xfrm>
            <a:off x="481013" y="1279525"/>
            <a:ext cx="6138862" cy="345440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charset="0"/>
            </a:endParaRPr>
          </a:p>
        </p:txBody>
      </p:sp>
    </p:spTree>
    <p:extLst>
      <p:ext uri="{BB962C8B-B14F-4D97-AF65-F5344CB8AC3E}">
        <p14:creationId xmlns:p14="http://schemas.microsoft.com/office/powerpoint/2010/main" val="150939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7056786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25005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9E35D1-76E0-4E1B-86B6-F360101627DB}" type="slidenum">
              <a:rPr lang="zh-CN" altLang="en-US" smtClean="0"/>
              <a:t>105</a:t>
            </a:fld>
            <a:endParaRPr lang="zh-CN" altLang="en-US" dirty="0"/>
          </a:p>
        </p:txBody>
      </p:sp>
    </p:spTree>
    <p:extLst>
      <p:ext uri="{BB962C8B-B14F-4D97-AF65-F5344CB8AC3E}">
        <p14:creationId xmlns:p14="http://schemas.microsoft.com/office/powerpoint/2010/main" val="29340226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39E35D1-76E0-4E1B-86B6-F360101627DB}" type="slidenum">
              <a:rPr lang="zh-CN" altLang="en-US" smtClean="0"/>
              <a:t>106</a:t>
            </a:fld>
            <a:endParaRPr lang="zh-CN" altLang="en-US" dirty="0"/>
          </a:p>
        </p:txBody>
      </p:sp>
    </p:spTree>
    <p:extLst>
      <p:ext uri="{BB962C8B-B14F-4D97-AF65-F5344CB8AC3E}">
        <p14:creationId xmlns:p14="http://schemas.microsoft.com/office/powerpoint/2010/main" val="36533078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现行版为</a:t>
            </a:r>
            <a:r>
              <a:rPr lang="en-US" altLang="zh-CN" dirty="0"/>
              <a:t>2017</a:t>
            </a:r>
            <a:r>
              <a:rPr lang="zh-CN" altLang="en-US" dirty="0"/>
              <a:t>年出版的第</a:t>
            </a:r>
            <a:r>
              <a:rPr lang="en-US" altLang="zh-CN" dirty="0"/>
              <a:t>7</a:t>
            </a:r>
            <a:r>
              <a:rPr lang="zh-CN" altLang="en-US" dirty="0"/>
              <a:t>版</a:t>
            </a:r>
          </a:p>
        </p:txBody>
      </p:sp>
    </p:spTree>
    <p:extLst>
      <p:ext uri="{BB962C8B-B14F-4D97-AF65-F5344CB8AC3E}">
        <p14:creationId xmlns:p14="http://schemas.microsoft.com/office/powerpoint/2010/main" val="8894815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ts val="600"/>
              </a:spcBef>
              <a:buClr>
                <a:srgbClr val="C00000"/>
              </a:buClr>
              <a:buFont typeface="Wingdings" panose="05000000000000000000" pitchFamily="2" charset="2"/>
              <a:buChar char="Ø"/>
            </a:pPr>
            <a:r>
              <a:rPr lang="en-US" altLang="zh-CN" dirty="0"/>
              <a:t>PIC</a:t>
            </a:r>
            <a:r>
              <a:rPr lang="zh-CN" altLang="en-US" dirty="0"/>
              <a:t>：</a:t>
            </a:r>
            <a:r>
              <a:rPr lang="en-US" altLang="zh-CN" dirty="0"/>
              <a:t>Pharmaceutical Inspection Convention,</a:t>
            </a:r>
            <a:r>
              <a:rPr lang="zh-CN" altLang="en-US" dirty="0"/>
              <a:t>药品监管公约</a:t>
            </a:r>
            <a:endParaRPr lang="en-US" altLang="zh-CN" dirty="0"/>
          </a:p>
          <a:p>
            <a:pPr eaLnBrk="1" hangingPunct="1">
              <a:lnSpc>
                <a:spcPct val="150000"/>
              </a:lnSpc>
              <a:spcBef>
                <a:spcPts val="600"/>
              </a:spcBef>
              <a:buClr>
                <a:srgbClr val="C00000"/>
              </a:buClr>
              <a:buFont typeface="Wingdings" panose="05000000000000000000" pitchFamily="2" charset="2"/>
              <a:buChar char="Ø"/>
            </a:pPr>
            <a:r>
              <a:rPr lang="en-US" altLang="zh-CN" dirty="0"/>
              <a:t>PIC Scheme</a:t>
            </a:r>
            <a:r>
              <a:rPr lang="zh-CN" altLang="en-US" dirty="0"/>
              <a:t>：</a:t>
            </a:r>
            <a:r>
              <a:rPr lang="en-US" altLang="zh-CN" dirty="0"/>
              <a:t>Pharmaceutical Inspection Co-operation Scheme,</a:t>
            </a:r>
            <a:r>
              <a:rPr lang="zh-CN" altLang="en-US" dirty="0"/>
              <a:t>药品监管合作计划</a:t>
            </a:r>
            <a:endParaRPr lang="en-US" altLang="zh-CN" dirty="0"/>
          </a:p>
          <a:p>
            <a:pPr eaLnBrk="1" hangingPunct="1">
              <a:lnSpc>
                <a:spcPct val="150000"/>
              </a:lnSpc>
              <a:spcBef>
                <a:spcPts val="600"/>
              </a:spcBef>
              <a:buClr>
                <a:srgbClr val="C00000"/>
              </a:buClr>
              <a:buFont typeface="Wingdings" panose="05000000000000000000" pitchFamily="2" charset="2"/>
              <a:buChar char="Ø"/>
            </a:pPr>
            <a:r>
              <a:rPr lang="en-US" altLang="zh-CN" dirty="0"/>
              <a:t>PIC</a:t>
            </a:r>
            <a:r>
              <a:rPr lang="zh-CN" altLang="en-US" dirty="0"/>
              <a:t>与</a:t>
            </a:r>
            <a:r>
              <a:rPr lang="en-US" altLang="zh-CN" dirty="0"/>
              <a:t>PIC Scheme</a:t>
            </a:r>
            <a:r>
              <a:rPr lang="zh-CN" altLang="en-US" dirty="0"/>
              <a:t>的共同工作，统称为</a:t>
            </a:r>
            <a:r>
              <a:rPr lang="en-US" altLang="zh-CN" dirty="0"/>
              <a:t>PIC/S</a:t>
            </a:r>
          </a:p>
          <a:p>
            <a:pPr eaLnBrk="1" hangingPunct="1">
              <a:lnSpc>
                <a:spcPct val="150000"/>
              </a:lnSpc>
              <a:spcBef>
                <a:spcPts val="600"/>
              </a:spcBef>
              <a:buClr>
                <a:srgbClr val="C00000"/>
              </a:buClr>
              <a:buFont typeface="Wingdings" panose="05000000000000000000" pitchFamily="2" charset="2"/>
              <a:buChar char="Ø"/>
            </a:pPr>
            <a:r>
              <a:rPr lang="en-US" altLang="zh-CN" dirty="0"/>
              <a:t>PICS</a:t>
            </a:r>
            <a:r>
              <a:rPr lang="zh-CN" altLang="en-US" dirty="0"/>
              <a:t>最早是欧盟药品评审机构，</a:t>
            </a:r>
            <a:r>
              <a:rPr lang="en-US" altLang="zh-CN" dirty="0"/>
              <a:t>1995</a:t>
            </a:r>
            <a:r>
              <a:rPr lang="zh-CN" altLang="en-US" dirty="0"/>
              <a:t>年欧盟成立后，</a:t>
            </a:r>
            <a:r>
              <a:rPr lang="en-US" altLang="en-US" dirty="0"/>
              <a:t> </a:t>
            </a:r>
            <a:r>
              <a:rPr lang="zh-CN" altLang="en-US" dirty="0"/>
              <a:t>欧洲药品的评审逐渐由</a:t>
            </a:r>
            <a:r>
              <a:rPr lang="en-US" altLang="zh-CN" dirty="0"/>
              <a:t>EMA</a:t>
            </a:r>
            <a:r>
              <a:rPr lang="zh-CN" altLang="en-US" dirty="0"/>
              <a:t>（</a:t>
            </a:r>
            <a:r>
              <a:rPr lang="en-US" altLang="zh-CN" dirty="0"/>
              <a:t>EMEA</a:t>
            </a:r>
            <a:r>
              <a:rPr lang="zh-CN" altLang="en-US" dirty="0"/>
              <a:t>）、成员国药品管理局承担。</a:t>
            </a:r>
            <a:endParaRPr lang="en-US" altLang="zh-CN" dirty="0"/>
          </a:p>
          <a:p>
            <a:pPr eaLnBrk="1" hangingPunct="1">
              <a:lnSpc>
                <a:spcPct val="150000"/>
              </a:lnSpc>
              <a:spcBef>
                <a:spcPts val="600"/>
              </a:spcBef>
              <a:buClr>
                <a:srgbClr val="C00000"/>
              </a:buClr>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3454065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buClr>
                <a:srgbClr val="C00000"/>
              </a:buClr>
              <a:buFont typeface="Wingdings" panose="05000000000000000000" pitchFamily="2" charset="2"/>
              <a:buChar char="Ø"/>
            </a:pPr>
            <a:r>
              <a:rPr lang="en-US" altLang="zh-CN" dirty="0">
                <a:solidFill>
                  <a:srgbClr val="C00000"/>
                </a:solidFill>
                <a:latin typeface="微软雅黑" panose="020B0503020204020204" pitchFamily="34" charset="-122"/>
                <a:ea typeface="微软雅黑" panose="020B0503020204020204" pitchFamily="34" charset="-122"/>
              </a:rPr>
              <a:t>PIC/S</a:t>
            </a:r>
            <a:r>
              <a:rPr lang="zh-CN" altLang="en-US" dirty="0">
                <a:solidFill>
                  <a:srgbClr val="C00000"/>
                </a:solidFill>
                <a:latin typeface="微软雅黑" panose="020B0503020204020204" pitchFamily="34" charset="-122"/>
                <a:ea typeface="微软雅黑" panose="020B0503020204020204" pitchFamily="34" charset="-122"/>
              </a:rPr>
              <a:t>互认协议：</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PIC/S</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成员国接受并认可其他成员国主管当局颁布的相关药品生产检查决定，并提供有关符合进口成员国要求的全部信息。</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buClr>
                <a:srgbClr val="C00000"/>
              </a:buClr>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PICS</a:t>
            </a:r>
            <a:r>
              <a:rPr lang="zh-CN" altLang="en-US" dirty="0">
                <a:latin typeface="微软雅黑" panose="020B0503020204020204" pitchFamily="34" charset="-122"/>
                <a:ea typeface="微软雅黑" panose="020B0503020204020204" pitchFamily="34" charset="-122"/>
              </a:rPr>
              <a:t>是一个</a:t>
            </a:r>
            <a:r>
              <a:rPr lang="en-US" altLang="zh-CN" dirty="0">
                <a:latin typeface="微软雅黑" panose="020B0503020204020204" pitchFamily="34" charset="-122"/>
                <a:ea typeface="微软雅黑" panose="020B0503020204020204" pitchFamily="34" charset="-122"/>
              </a:rPr>
              <a:t>GMP</a:t>
            </a:r>
            <a:r>
              <a:rPr lang="zh-CN" altLang="en-US" dirty="0">
                <a:latin typeface="微软雅黑" panose="020B0503020204020204" pitchFamily="34" charset="-122"/>
                <a:ea typeface="微软雅黑" panose="020B0503020204020204" pitchFamily="34" charset="-122"/>
              </a:rPr>
              <a:t>监管机构间的合作计划，不是一个法律性条约</a:t>
            </a:r>
            <a:r>
              <a:rPr lang="en-US" altLang="zh-CN" dirty="0">
                <a:latin typeface="微软雅黑" panose="020B0503020204020204" pitchFamily="34" charset="-122"/>
                <a:ea typeface="微软雅黑" panose="020B0503020204020204" pitchFamily="34" charset="-122"/>
              </a:rPr>
              <a:t>; </a:t>
            </a:r>
          </a:p>
          <a:p>
            <a:pPr eaLnBrk="1" hangingPunct="1">
              <a:buClr>
                <a:srgbClr val="C00000"/>
              </a:buCl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是一个论坛，用于：交流和信任的建立</a:t>
            </a:r>
            <a:r>
              <a:rPr lang="en-US" altLang="zh-CN" dirty="0">
                <a:latin typeface="微软雅黑" panose="020B0503020204020204" pitchFamily="34" charset="-122"/>
                <a:ea typeface="微软雅黑" panose="020B0503020204020204" pitchFamily="34" charset="-122"/>
              </a:rPr>
              <a:t>, GMP</a:t>
            </a:r>
            <a:r>
              <a:rPr lang="zh-CN" altLang="en-US" dirty="0">
                <a:latin typeface="微软雅黑" panose="020B0503020204020204" pitchFamily="34" charset="-122"/>
                <a:ea typeface="微软雅黑" panose="020B0503020204020204" pitchFamily="34" charset="-122"/>
              </a:rPr>
              <a:t>信息及经验的交流</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关注于检查机构的质量体系</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关注于</a:t>
            </a:r>
            <a:r>
              <a:rPr lang="en-US" altLang="zh-CN" dirty="0">
                <a:latin typeface="微软雅黑" panose="020B0503020204020204" pitchFamily="34" charset="-122"/>
                <a:ea typeface="微软雅黑" panose="020B0503020204020204" pitchFamily="34" charset="-122"/>
              </a:rPr>
              <a:t>GMP</a:t>
            </a:r>
            <a:r>
              <a:rPr lang="zh-CN" altLang="en-US" dirty="0">
                <a:latin typeface="微软雅黑" panose="020B0503020204020204" pitchFamily="34" charset="-122"/>
                <a:ea typeface="微软雅黑" panose="020B0503020204020204" pitchFamily="34" charset="-122"/>
              </a:rPr>
              <a:t>检查员的培训</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促进国际范围</a:t>
            </a:r>
            <a:r>
              <a:rPr lang="en-US" altLang="zh-CN" dirty="0">
                <a:latin typeface="微软雅黑" panose="020B0503020204020204" pitchFamily="34" charset="-122"/>
                <a:ea typeface="微软雅黑" panose="020B0503020204020204" pitchFamily="34" charset="-122"/>
              </a:rPr>
              <a:t>GMP</a:t>
            </a:r>
            <a:r>
              <a:rPr lang="zh-CN" altLang="en-US" dirty="0">
                <a:latin typeface="微软雅黑" panose="020B0503020204020204" pitchFamily="34" charset="-122"/>
                <a:ea typeface="微软雅黑" panose="020B0503020204020204" pitchFamily="34" charset="-122"/>
              </a:rPr>
              <a:t>的和谐、统一</a:t>
            </a:r>
            <a:r>
              <a:rPr lang="en-US" altLang="zh-CN" dirty="0">
                <a:latin typeface="微软雅黑" panose="020B0503020204020204" pitchFamily="34" charset="-122"/>
                <a:ea typeface="微软雅黑" panose="020B0503020204020204" pitchFamily="34" charset="-122"/>
              </a:rPr>
              <a:t>;</a:t>
            </a:r>
          </a:p>
          <a:p>
            <a:pPr eaLnBrk="1" hangingPunct="1">
              <a:buClr>
                <a:srgbClr val="C00000"/>
              </a:buClr>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eaLnBrk="1" hangingPunct="1">
              <a:buClr>
                <a:srgbClr val="C00000"/>
              </a:buClr>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eaLnBrk="1" hangingPunct="1">
              <a:buClr>
                <a:srgbClr val="C00000"/>
              </a:buClr>
              <a:buFont typeface="Wingdings" panose="05000000000000000000" pitchFamily="2" charset="2"/>
              <a:buChar char="Ø"/>
            </a:pPr>
            <a:endParaRPr lang="zh-CN" altLang="en-US" b="1" dirty="0">
              <a:latin typeface="Arial" panose="020B0604020202020204" pitchFamily="34" charset="0"/>
            </a:endParaRPr>
          </a:p>
          <a:p>
            <a:pPr eaLnBrk="1" hangingPunct="1">
              <a:spcBef>
                <a:spcPct val="0"/>
              </a:spcBef>
            </a:pPr>
            <a:endParaRPr lang="zh-CN" altLang="en-US" dirty="0"/>
          </a:p>
        </p:txBody>
      </p:sp>
    </p:spTree>
    <p:extLst>
      <p:ext uri="{BB962C8B-B14F-4D97-AF65-F5344CB8AC3E}">
        <p14:creationId xmlns:p14="http://schemas.microsoft.com/office/powerpoint/2010/main" val="39886577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1</a:t>
            </a:r>
            <a:r>
              <a:rPr lang="zh-CN" altLang="en-US"/>
              <a:t>、对行业来说，主要是</a:t>
            </a:r>
            <a:r>
              <a:rPr lang="en-US" altLang="zh-CN"/>
              <a:t>GMP</a:t>
            </a:r>
            <a:r>
              <a:rPr lang="zh-CN" altLang="en-US"/>
              <a:t>和关于</a:t>
            </a:r>
            <a:r>
              <a:rPr lang="en-US" altLang="zh-CN"/>
              <a:t>SMF</a:t>
            </a:r>
            <a:r>
              <a:rPr lang="zh-CN" altLang="en-US"/>
              <a:t>的一些文件</a:t>
            </a:r>
            <a:endParaRPr lang="en-US" altLang="zh-CN"/>
          </a:p>
          <a:p>
            <a:r>
              <a:rPr lang="en-US" altLang="zh-CN"/>
              <a:t>2</a:t>
            </a:r>
            <a:r>
              <a:rPr lang="zh-CN" altLang="en-US"/>
              <a:t>、检查机构文件，主要包括机构的质量体系要求，检查报告要求、检查小组工作程序等</a:t>
            </a:r>
            <a:endParaRPr lang="en-US" altLang="zh-CN"/>
          </a:p>
          <a:p>
            <a:r>
              <a:rPr lang="en-US" altLang="zh-CN"/>
              <a:t>3</a:t>
            </a:r>
            <a:r>
              <a:rPr lang="zh-CN" altLang="en-US"/>
              <a:t>、检查员文件，后面展开讲</a:t>
            </a:r>
            <a:endParaRPr lang="en-US" altLang="zh-CN"/>
          </a:p>
          <a:p>
            <a:endParaRPr lang="zh-CN" altLang="en-US"/>
          </a:p>
        </p:txBody>
      </p:sp>
    </p:spTree>
    <p:extLst>
      <p:ext uri="{BB962C8B-B14F-4D97-AF65-F5344CB8AC3E}">
        <p14:creationId xmlns:p14="http://schemas.microsoft.com/office/powerpoint/2010/main" val="33758640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PICS GMP</a:t>
            </a:r>
            <a:r>
              <a:rPr lang="zh-CN" altLang="en-US" dirty="0"/>
              <a:t>文件编号为</a:t>
            </a:r>
            <a:r>
              <a:rPr lang="en-US" altLang="zh-CN" dirty="0" smtClean="0"/>
              <a:t>PE009-14</a:t>
            </a:r>
            <a:r>
              <a:rPr lang="zh-CN" altLang="en-US" dirty="0" smtClean="0"/>
              <a:t>，</a:t>
            </a:r>
            <a:r>
              <a:rPr lang="zh-CN" altLang="en-US" dirty="0"/>
              <a:t>于</a:t>
            </a:r>
            <a:r>
              <a:rPr lang="en-US" altLang="zh-CN" dirty="0" smtClean="0"/>
              <a:t>2018</a:t>
            </a:r>
            <a:r>
              <a:rPr lang="zh-CN" altLang="en-US" dirty="0" smtClean="0"/>
              <a:t>年</a:t>
            </a:r>
            <a:r>
              <a:rPr lang="en-US" altLang="zh-CN" dirty="0" smtClean="0"/>
              <a:t>7</a:t>
            </a:r>
            <a:r>
              <a:rPr lang="zh-CN" altLang="en-US" dirty="0" smtClean="0"/>
              <a:t>月更新</a:t>
            </a:r>
            <a:endParaRPr lang="en-US" altLang="zh-CN" dirty="0"/>
          </a:p>
          <a:p>
            <a:pPr eaLnBrk="1" hangingPunct="1">
              <a:spcBef>
                <a:spcPct val="0"/>
              </a:spcBef>
            </a:pPr>
            <a:r>
              <a:rPr lang="zh-CN" altLang="en-US" dirty="0"/>
              <a:t>目前和</a:t>
            </a:r>
            <a:r>
              <a:rPr lang="en-US" altLang="zh-CN" dirty="0"/>
              <a:t>EU GMP</a:t>
            </a:r>
            <a:r>
              <a:rPr lang="zh-CN" altLang="en-US" dirty="0"/>
              <a:t>之间的差异在于：</a:t>
            </a:r>
            <a:r>
              <a:rPr lang="en-US" altLang="zh-CN" dirty="0"/>
              <a:t>1</a:t>
            </a:r>
            <a:r>
              <a:rPr lang="zh-CN" altLang="en-US" dirty="0"/>
              <a:t>、</a:t>
            </a:r>
            <a:r>
              <a:rPr lang="en-US" altLang="zh-CN" dirty="0"/>
              <a:t>EU GMP</a:t>
            </a:r>
            <a:r>
              <a:rPr lang="zh-CN" altLang="zh-CN" dirty="0"/>
              <a:t>提及欧盟指令以及</a:t>
            </a:r>
            <a:r>
              <a:rPr lang="en-US" altLang="zh-CN" dirty="0"/>
              <a:t>MRA</a:t>
            </a:r>
            <a:r>
              <a:rPr lang="zh-CN" altLang="zh-CN" dirty="0"/>
              <a:t>被删除</a:t>
            </a:r>
            <a:r>
              <a:rPr lang="en-US" altLang="zh-CN" dirty="0"/>
              <a:t>; 2</a:t>
            </a:r>
            <a:r>
              <a:rPr lang="zh-CN" altLang="en-US" dirty="0"/>
              <a:t>、</a:t>
            </a:r>
            <a:r>
              <a:rPr lang="zh-CN" altLang="zh-CN" dirty="0"/>
              <a:t>在“欧盟指南”中使用“</a:t>
            </a:r>
            <a:r>
              <a:rPr lang="en-US" altLang="zh-CN" dirty="0" err="1"/>
              <a:t>authorised</a:t>
            </a:r>
            <a:r>
              <a:rPr lang="en-US" altLang="zh-CN" dirty="0"/>
              <a:t> person</a:t>
            </a:r>
            <a:r>
              <a:rPr lang="zh-CN" altLang="en-US" dirty="0"/>
              <a:t>（</a:t>
            </a:r>
            <a:r>
              <a:rPr lang="zh-CN" altLang="zh-CN" dirty="0"/>
              <a:t>授权人员</a:t>
            </a:r>
            <a:r>
              <a:rPr lang="zh-CN" altLang="en-US" dirty="0"/>
              <a:t>）</a:t>
            </a:r>
            <a:r>
              <a:rPr lang="zh-CN" altLang="zh-CN" dirty="0"/>
              <a:t>”一词，</a:t>
            </a:r>
            <a:r>
              <a:rPr lang="en-US" altLang="zh-CN" dirty="0"/>
              <a:t>PICS</a:t>
            </a:r>
            <a:r>
              <a:rPr lang="zh-CN" altLang="en-US" dirty="0"/>
              <a:t>使用</a:t>
            </a:r>
            <a:r>
              <a:rPr lang="zh-CN" altLang="zh-CN" dirty="0"/>
              <a:t>“</a:t>
            </a:r>
            <a:r>
              <a:rPr lang="en-US" altLang="zh-CN" dirty="0"/>
              <a:t>“Qualified Person</a:t>
            </a:r>
            <a:r>
              <a:rPr lang="zh-CN" altLang="en-US" dirty="0"/>
              <a:t>（</a:t>
            </a:r>
            <a:r>
              <a:rPr lang="zh-CN" altLang="zh-CN" dirty="0"/>
              <a:t>有资质人员</a:t>
            </a:r>
            <a:r>
              <a:rPr lang="zh-CN" altLang="en-US" dirty="0"/>
              <a:t>）；</a:t>
            </a:r>
            <a:r>
              <a:rPr lang="en-US" altLang="zh-CN" dirty="0"/>
              <a:t>3</a:t>
            </a:r>
            <a:r>
              <a:rPr lang="zh-CN" altLang="en-US" dirty="0"/>
              <a:t>、</a:t>
            </a:r>
            <a:r>
              <a:rPr lang="zh-CN" altLang="zh-CN" dirty="0"/>
              <a:t>由于不是所有</a:t>
            </a:r>
            <a:r>
              <a:rPr lang="en-US" altLang="zh-CN" dirty="0"/>
              <a:t>PIC</a:t>
            </a:r>
            <a:r>
              <a:rPr lang="zh-CN" altLang="zh-CN" dirty="0"/>
              <a:t>参与机构都是“欧洲药典公约”的缔约国，“指南”中提及的“欧洲药典”修改为“欧洲或其他相关药典</a:t>
            </a:r>
            <a:r>
              <a:rPr lang="zh-CN" altLang="zh-CN" dirty="0" smtClean="0"/>
              <a:t>”</a:t>
            </a:r>
            <a:endParaRPr lang="en-US" altLang="zh-CN" dirty="0" smtClean="0"/>
          </a:p>
        </p:txBody>
      </p:sp>
    </p:spTree>
    <p:extLst>
      <p:ext uri="{BB962C8B-B14F-4D97-AF65-F5344CB8AC3E}">
        <p14:creationId xmlns:p14="http://schemas.microsoft.com/office/powerpoint/2010/main" val="10843556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58967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Tree>
    <p:extLst>
      <p:ext uri="{BB962C8B-B14F-4D97-AF65-F5344CB8AC3E}">
        <p14:creationId xmlns:p14="http://schemas.microsoft.com/office/powerpoint/2010/main" val="1197799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9711708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6987768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0811331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0882997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41190519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Q</a:t>
            </a:r>
            <a:r>
              <a:rPr lang="zh-CN" altLang="en-US" dirty="0"/>
              <a:t>系列是重点</a:t>
            </a:r>
          </a:p>
        </p:txBody>
      </p:sp>
    </p:spTree>
    <p:extLst>
      <p:ext uri="{BB962C8B-B14F-4D97-AF65-F5344CB8AC3E}">
        <p14:creationId xmlns:p14="http://schemas.microsoft.com/office/powerpoint/2010/main" val="17101724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Q7</a:t>
            </a:r>
            <a:r>
              <a:rPr lang="zh-CN" altLang="en-US" dirty="0"/>
              <a:t>：原料药</a:t>
            </a:r>
            <a:r>
              <a:rPr lang="en-US" altLang="zh-CN" dirty="0"/>
              <a:t>GMP</a:t>
            </a:r>
            <a:r>
              <a:rPr lang="zh-CN" altLang="en-US" dirty="0"/>
              <a:t>，目前已被</a:t>
            </a:r>
            <a:r>
              <a:rPr lang="en-US" altLang="zh-CN" dirty="0"/>
              <a:t>EU\PICS\FDA</a:t>
            </a:r>
            <a:r>
              <a:rPr lang="zh-CN" altLang="en-US" dirty="0"/>
              <a:t>广泛采用，还有一个</a:t>
            </a:r>
            <a:r>
              <a:rPr lang="en-US" altLang="zh-CN" dirty="0"/>
              <a:t>QA</a:t>
            </a:r>
            <a:r>
              <a:rPr lang="zh-CN" altLang="en-US" dirty="0"/>
              <a:t>问与答文件</a:t>
            </a:r>
            <a:endParaRPr lang="en-US" altLang="zh-CN" dirty="0"/>
          </a:p>
          <a:p>
            <a:r>
              <a:rPr lang="en-US" altLang="zh-CN" dirty="0"/>
              <a:t>Q10:</a:t>
            </a:r>
            <a:r>
              <a:rPr lang="zh-CN" altLang="en-US" dirty="0"/>
              <a:t>有一个</a:t>
            </a:r>
            <a:r>
              <a:rPr lang="en-US" altLang="zh-CN" dirty="0"/>
              <a:t>8</a:t>
            </a:r>
            <a:r>
              <a:rPr lang="zh-CN" altLang="en-US" dirty="0"/>
              <a:t>、</a:t>
            </a:r>
            <a:r>
              <a:rPr lang="en-US" altLang="zh-CN" dirty="0"/>
              <a:t>9</a:t>
            </a:r>
            <a:r>
              <a:rPr lang="zh-CN" altLang="en-US" dirty="0"/>
              <a:t>、</a:t>
            </a:r>
            <a:r>
              <a:rPr lang="en-US" altLang="zh-CN" dirty="0"/>
              <a:t>10</a:t>
            </a:r>
            <a:r>
              <a:rPr lang="zh-CN" altLang="en-US" dirty="0"/>
              <a:t>问与答</a:t>
            </a:r>
            <a:endParaRPr lang="en-US" altLang="zh-CN" dirty="0"/>
          </a:p>
          <a:p>
            <a:r>
              <a:rPr lang="en-US" altLang="zh-CN" dirty="0"/>
              <a:t>Q11</a:t>
            </a:r>
            <a:r>
              <a:rPr lang="zh-CN" altLang="en-US" dirty="0"/>
              <a:t>：有一个问与答</a:t>
            </a:r>
            <a:endParaRPr lang="en-US" altLang="zh-CN" dirty="0"/>
          </a:p>
          <a:p>
            <a:endParaRPr lang="zh-CN" altLang="en-US" dirty="0"/>
          </a:p>
        </p:txBody>
      </p:sp>
    </p:spTree>
    <p:extLst>
      <p:ext uri="{BB962C8B-B14F-4D97-AF65-F5344CB8AC3E}">
        <p14:creationId xmlns:p14="http://schemas.microsoft.com/office/powerpoint/2010/main" val="12454324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kern="1200" dirty="0" smtClean="0">
                <a:solidFill>
                  <a:schemeClr val="tx1"/>
                </a:solidFill>
                <a:effectLst/>
                <a:cs typeface="+mn-cs"/>
              </a:rPr>
              <a:t>正式的</a:t>
            </a:r>
            <a:r>
              <a:rPr lang="en-US" altLang="zh-CN" sz="1200" b="0" i="0" u="none" strike="noStrike" kern="1200" dirty="0" smtClean="0">
                <a:solidFill>
                  <a:schemeClr val="tx1"/>
                </a:solidFill>
                <a:effectLst/>
                <a:cs typeface="+mn-cs"/>
              </a:rPr>
              <a:t>ICH</a:t>
            </a:r>
            <a:r>
              <a:rPr lang="zh-CN" altLang="en-US" sz="1200" b="0" i="0" u="none" strike="noStrike" kern="1200" dirty="0" smtClean="0">
                <a:solidFill>
                  <a:schemeClr val="tx1"/>
                </a:solidFill>
                <a:effectLst/>
                <a:cs typeface="+mn-cs"/>
              </a:rPr>
              <a:t>程序是一个步进式程序，由</a:t>
            </a:r>
            <a:r>
              <a:rPr lang="en-US" altLang="zh-CN" sz="1200" b="0" i="0" u="none" strike="noStrike" kern="1200" dirty="0" smtClean="0">
                <a:solidFill>
                  <a:schemeClr val="tx1"/>
                </a:solidFill>
                <a:effectLst/>
                <a:cs typeface="+mn-cs"/>
              </a:rPr>
              <a:t>5</a:t>
            </a:r>
            <a:r>
              <a:rPr lang="zh-CN" altLang="en-US" sz="1200" b="0" i="0" u="none" strike="noStrike" kern="1200" dirty="0" smtClean="0">
                <a:solidFill>
                  <a:schemeClr val="tx1"/>
                </a:solidFill>
                <a:effectLst/>
                <a:cs typeface="+mn-cs"/>
              </a:rPr>
              <a:t>步组成。</a:t>
            </a:r>
            <a:endParaRPr lang="en-US" altLang="zh-CN" sz="1200" b="0" i="0" u="none" strike="noStrike" kern="1200" dirty="0" smtClean="0">
              <a:solidFill>
                <a:schemeClr val="tx1"/>
              </a:solidFill>
              <a:effectLst/>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dirty="0" smtClean="0">
                <a:solidFill>
                  <a:schemeClr val="tx1"/>
                </a:solidFill>
                <a:effectLst/>
                <a:cs typeface="+mn-cs"/>
              </a:rPr>
              <a:t>Step1</a:t>
            </a:r>
            <a:r>
              <a:rPr lang="zh-CN" altLang="en-US" sz="1200" b="0" i="0" u="none" strike="noStrike" kern="1200" dirty="0" smtClean="0">
                <a:solidFill>
                  <a:schemeClr val="tx1"/>
                </a:solidFill>
                <a:effectLst/>
                <a:cs typeface="+mn-cs"/>
              </a:rPr>
              <a:t>：达成一致</a:t>
            </a:r>
            <a:endParaRPr lang="en-US" altLang="zh-CN" sz="1200" b="0" i="0" u="none" strike="noStrike" kern="1200" dirty="0" smtClean="0">
              <a:solidFill>
                <a:schemeClr val="tx1"/>
              </a:solidFill>
              <a:effectLst/>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dirty="0" smtClean="0">
                <a:solidFill>
                  <a:schemeClr val="tx1"/>
                </a:solidFill>
                <a:effectLst/>
                <a:cs typeface="+mn-cs"/>
              </a:rPr>
              <a:t>Step2a</a:t>
            </a:r>
            <a:r>
              <a:rPr lang="zh-CN" altLang="en-US" sz="1200" b="0" i="0" u="none" strike="noStrike" kern="1200" dirty="0" smtClean="0">
                <a:solidFill>
                  <a:schemeClr val="tx1"/>
                </a:solidFill>
                <a:effectLst/>
                <a:cs typeface="+mn-cs"/>
              </a:rPr>
              <a:t>：技术文件的一致性确认</a:t>
            </a:r>
            <a:endParaRPr lang="en-US" altLang="zh-CN" sz="1200" b="0" i="0" u="none" strike="noStrike" kern="1200" dirty="0" smtClean="0">
              <a:solidFill>
                <a:schemeClr val="tx1"/>
              </a:solidFill>
              <a:effectLst/>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dirty="0" smtClean="0">
                <a:solidFill>
                  <a:schemeClr val="tx1"/>
                </a:solidFill>
                <a:effectLst/>
                <a:cs typeface="+mn-cs"/>
              </a:rPr>
              <a:t>Step2b</a:t>
            </a:r>
            <a:r>
              <a:rPr lang="zh-CN" altLang="en-US" sz="1200" b="0" i="0" u="none" strike="noStrike" kern="1200" dirty="0" smtClean="0">
                <a:solidFill>
                  <a:schemeClr val="tx1"/>
                </a:solidFill>
                <a:effectLst/>
                <a:cs typeface="+mn-cs"/>
              </a:rPr>
              <a:t>：指南草案争取官方成员国接受</a:t>
            </a:r>
            <a:endParaRPr lang="en-US" altLang="zh-CN" sz="1200" b="0" i="0" u="none" strike="noStrike" kern="1200" dirty="0" smtClean="0">
              <a:solidFill>
                <a:schemeClr val="tx1"/>
              </a:solidFill>
              <a:effectLst/>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dirty="0" smtClean="0">
                <a:solidFill>
                  <a:schemeClr val="tx1"/>
                </a:solidFill>
                <a:effectLst/>
                <a:cs typeface="+mn-cs"/>
              </a:rPr>
              <a:t>Step3</a:t>
            </a:r>
            <a:r>
              <a:rPr lang="zh-CN" altLang="en-US" sz="1200" b="0" i="0" u="none" strike="noStrike" kern="1200" dirty="0" smtClean="0">
                <a:solidFill>
                  <a:schemeClr val="tx1"/>
                </a:solidFill>
                <a:effectLst/>
                <a:cs typeface="+mn-cs"/>
              </a:rPr>
              <a:t>：官方磋商和讨论</a:t>
            </a:r>
            <a:endParaRPr lang="en-US" altLang="zh-CN" sz="1200" b="0" i="0" u="none" strike="noStrike" kern="1200" dirty="0" smtClean="0">
              <a:solidFill>
                <a:schemeClr val="tx1"/>
              </a:solidFill>
              <a:effectLst/>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dirty="0" smtClean="0">
                <a:solidFill>
                  <a:schemeClr val="tx1"/>
                </a:solidFill>
                <a:effectLst/>
                <a:cs typeface="+mn-cs"/>
              </a:rPr>
              <a:t>Step4</a:t>
            </a:r>
            <a:r>
              <a:rPr lang="zh-CN" altLang="en-US" sz="1200" b="0" i="0" u="none" strike="noStrike" kern="1200" dirty="0" smtClean="0">
                <a:solidFill>
                  <a:schemeClr val="tx1"/>
                </a:solidFill>
                <a:effectLst/>
                <a:cs typeface="+mn-cs"/>
              </a:rPr>
              <a:t>：</a:t>
            </a:r>
            <a:r>
              <a:rPr lang="en-US" altLang="zh-CN" sz="1200" b="0" i="0" u="none" strike="noStrike" kern="1200" dirty="0" smtClean="0">
                <a:solidFill>
                  <a:schemeClr val="tx1"/>
                </a:solidFill>
                <a:effectLst/>
                <a:cs typeface="+mn-cs"/>
              </a:rPr>
              <a:t>ICH</a:t>
            </a:r>
            <a:r>
              <a:rPr lang="zh-CN" altLang="en-US" sz="1200" b="0" i="0" u="none" strike="noStrike" kern="1200" dirty="0" smtClean="0">
                <a:solidFill>
                  <a:schemeClr val="tx1"/>
                </a:solidFill>
                <a:effectLst/>
                <a:cs typeface="+mn-cs"/>
              </a:rPr>
              <a:t>协调一致指南批准</a:t>
            </a:r>
            <a:endParaRPr lang="en-US" altLang="zh-CN" sz="1200" b="0" i="0" u="none" strike="noStrike" kern="1200" dirty="0" smtClean="0">
              <a:solidFill>
                <a:schemeClr val="tx1"/>
              </a:solidFill>
              <a:effectLst/>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u="none" strike="noStrike" kern="1200" dirty="0" smtClean="0">
                <a:solidFill>
                  <a:schemeClr val="tx1"/>
                </a:solidFill>
                <a:effectLst/>
                <a:cs typeface="+mn-cs"/>
              </a:rPr>
              <a:t>Step5</a:t>
            </a:r>
            <a:r>
              <a:rPr lang="zh-CN" altLang="en-US" sz="1200" b="0" i="0" u="none" strike="noStrike" kern="1200" dirty="0" smtClean="0">
                <a:solidFill>
                  <a:schemeClr val="tx1"/>
                </a:solidFill>
                <a:effectLst/>
                <a:cs typeface="+mn-cs"/>
              </a:rPr>
              <a:t>：</a:t>
            </a:r>
            <a:r>
              <a:rPr lang="zh-CN" altLang="en-US" sz="1200" b="0" i="0" u="none" strike="noStrike" kern="1200" baseline="0" dirty="0" smtClean="0">
                <a:solidFill>
                  <a:schemeClr val="tx1"/>
                </a:solidFill>
                <a:effectLst/>
                <a:cs typeface="+mn-cs"/>
              </a:rPr>
              <a:t>执行</a:t>
            </a:r>
            <a:endParaRPr lang="zh-CN" altLang="zh-CN" sz="1200" b="0" i="0" u="none" strike="noStrike" kern="1200" dirty="0" smtClean="0">
              <a:solidFill>
                <a:schemeClr val="tx1"/>
              </a:solidFill>
              <a:effectLst/>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b="0" i="0" u="none" strike="noStrike" kern="1200" dirty="0" smtClean="0">
              <a:solidFill>
                <a:schemeClr val="tx1"/>
              </a:solidFill>
              <a:effectLst/>
              <a:cs typeface="+mn-cs"/>
            </a:endParaRPr>
          </a:p>
        </p:txBody>
      </p:sp>
    </p:spTree>
    <p:extLst>
      <p:ext uri="{BB962C8B-B14F-4D97-AF65-F5344CB8AC3E}">
        <p14:creationId xmlns:p14="http://schemas.microsoft.com/office/powerpoint/2010/main" val="14714315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dirty="0" smtClean="0"/>
              <a:t>背景→</a:t>
            </a:r>
            <a:r>
              <a:rPr lang="zh-CN" altLang="en-US" sz="1200" kern="1200" dirty="0" smtClean="0">
                <a:solidFill>
                  <a:schemeClr val="tx1"/>
                </a:solidFill>
                <a:cs typeface="+mn-cs"/>
              </a:rPr>
              <a:t>减缓了连续生产在制药行业的应用。</a:t>
            </a:r>
            <a:br>
              <a:rPr lang="zh-CN" altLang="en-US" sz="1200" kern="1200" dirty="0" smtClean="0">
                <a:solidFill>
                  <a:schemeClr val="tx1"/>
                </a:solidFill>
                <a:cs typeface="+mn-cs"/>
              </a:rPr>
            </a:br>
            <a:endParaRPr lang="en-US" altLang="zh-CN" dirty="0"/>
          </a:p>
        </p:txBody>
      </p:sp>
    </p:spTree>
    <p:extLst>
      <p:ext uri="{BB962C8B-B14F-4D97-AF65-F5344CB8AC3E}">
        <p14:creationId xmlns:p14="http://schemas.microsoft.com/office/powerpoint/2010/main" val="21080053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dirty="0" smtClean="0"/>
              <a:t>背景→</a:t>
            </a:r>
            <a:r>
              <a:rPr lang="zh-CN" altLang="en-US" sz="1200" kern="1200" dirty="0" smtClean="0">
                <a:solidFill>
                  <a:schemeClr val="tx1"/>
                </a:solidFill>
                <a:cs typeface="+mn-cs"/>
              </a:rPr>
              <a:t>减缓了连续生产在制药行业的应用。</a:t>
            </a:r>
            <a:br>
              <a:rPr lang="zh-CN" altLang="en-US" sz="1200" kern="1200" dirty="0" smtClean="0">
                <a:solidFill>
                  <a:schemeClr val="tx1"/>
                </a:solidFill>
                <a:cs typeface="+mn-cs"/>
              </a:rPr>
            </a:br>
            <a:endParaRPr lang="en-US" altLang="zh-CN" dirty="0"/>
          </a:p>
        </p:txBody>
      </p:sp>
    </p:spTree>
    <p:extLst>
      <p:ext uri="{BB962C8B-B14F-4D97-AF65-F5344CB8AC3E}">
        <p14:creationId xmlns:p14="http://schemas.microsoft.com/office/powerpoint/2010/main" val="7110861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951830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3171539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dirty="0" smtClean="0"/>
              <a:t>背景→</a:t>
            </a:r>
            <a:r>
              <a:rPr lang="zh-CN" altLang="en-US" sz="1200" kern="1200" dirty="0" smtClean="0">
                <a:solidFill>
                  <a:schemeClr val="tx1"/>
                </a:solidFill>
                <a:cs typeface="+mn-cs"/>
              </a:rPr>
              <a:t>减缓了连续生产在制药行业的应用。</a:t>
            </a:r>
            <a:br>
              <a:rPr lang="zh-CN" altLang="en-US" sz="1200" kern="1200" dirty="0" smtClean="0">
                <a:solidFill>
                  <a:schemeClr val="tx1"/>
                </a:solidFill>
                <a:cs typeface="+mn-cs"/>
              </a:rPr>
            </a:br>
            <a:endParaRPr lang="en-US" altLang="zh-CN" dirty="0"/>
          </a:p>
        </p:txBody>
      </p:sp>
    </p:spTree>
    <p:extLst>
      <p:ext uri="{BB962C8B-B14F-4D97-AF65-F5344CB8AC3E}">
        <p14:creationId xmlns:p14="http://schemas.microsoft.com/office/powerpoint/2010/main" val="18914705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3296403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8783849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6082059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第二卷 口服固体制剂</a:t>
            </a:r>
            <a:endParaRPr lang="en-US" altLang="zh-CN" dirty="0"/>
          </a:p>
          <a:p>
            <a:r>
              <a:rPr lang="zh-CN" altLang="en-US" dirty="0"/>
              <a:t>第三卷 无菌生产设施 有中文版</a:t>
            </a:r>
          </a:p>
        </p:txBody>
      </p:sp>
    </p:spTree>
    <p:extLst>
      <p:ext uri="{BB962C8B-B14F-4D97-AF65-F5344CB8AC3E}">
        <p14:creationId xmlns:p14="http://schemas.microsoft.com/office/powerpoint/2010/main" val="11504565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GAMP5</a:t>
            </a:r>
            <a:r>
              <a:rPr lang="zh-CN" altLang="en-US" dirty="0"/>
              <a:t>和生产执行系统（</a:t>
            </a:r>
            <a:r>
              <a:rPr lang="en-US" altLang="zh-CN" dirty="0"/>
              <a:t>MES</a:t>
            </a:r>
            <a:r>
              <a:rPr lang="zh-CN" altLang="en-US" dirty="0"/>
              <a:t>）有中文版</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基于风险方法的计算机化系统操作是</a:t>
            </a:r>
            <a:r>
              <a:rPr lang="en-US" altLang="zh-CN" sz="1200" b="0" i="0" u="none" strike="noStrike" dirty="0">
                <a:solidFill>
                  <a:srgbClr val="000000"/>
                </a:solidFill>
                <a:effectLst/>
                <a:latin typeface="微软雅黑" panose="020B0503020204020204" pitchFamily="34" charset="-122"/>
                <a:ea typeface="微软雅黑" panose="020B0503020204020204" pitchFamily="34" charset="-122"/>
              </a:rPr>
              <a:t>GAMP5</a:t>
            </a: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的姐妹篇</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p>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仅列出了部分，其余参见培训材料增值服务</a:t>
            </a:r>
            <a:endParaRPr lang="zh-CN" altLang="en-US" dirty="0"/>
          </a:p>
        </p:txBody>
      </p:sp>
    </p:spTree>
    <p:extLst>
      <p:ext uri="{BB962C8B-B14F-4D97-AF65-F5344CB8AC3E}">
        <p14:creationId xmlns:p14="http://schemas.microsoft.com/office/powerpoint/2010/main" val="30971964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仅列出了部分，其余参见培训材料增值服务</a:t>
            </a:r>
            <a:endParaRPr lang="zh-CN" altLang="en-US" dirty="0"/>
          </a:p>
          <a:p>
            <a:endParaRPr lang="zh-CN" altLang="en-US" dirty="0"/>
          </a:p>
        </p:txBody>
      </p:sp>
    </p:spTree>
    <p:extLst>
      <p:ext uri="{BB962C8B-B14F-4D97-AF65-F5344CB8AC3E}">
        <p14:creationId xmlns:p14="http://schemas.microsoft.com/office/powerpoint/2010/main" val="16977014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仅列出了部分，其余参见培训材料增值服务</a:t>
            </a:r>
            <a:endParaRPr lang="zh-CN" altLang="en-US" dirty="0"/>
          </a:p>
          <a:p>
            <a:endParaRPr lang="zh-CN" altLang="en-US" dirty="0"/>
          </a:p>
        </p:txBody>
      </p:sp>
    </p:spTree>
    <p:extLst>
      <p:ext uri="{BB962C8B-B14F-4D97-AF65-F5344CB8AC3E}">
        <p14:creationId xmlns:p14="http://schemas.microsoft.com/office/powerpoint/2010/main" val="10931152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5110327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365640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8765036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2669599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9653289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29072822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1749524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6526386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9054998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36328737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en-US" altLang="zh-CN" dirty="0" smtClean="0"/>
              <a:t>SIA</a:t>
            </a:r>
            <a:r>
              <a:rPr lang="zh-CN" altLang="en-US" dirty="0" smtClean="0"/>
              <a:t>调整为</a:t>
            </a:r>
            <a:r>
              <a:rPr lang="en-US" altLang="zh-CN" dirty="0" smtClean="0"/>
              <a:t>SIE</a:t>
            </a:r>
            <a:r>
              <a:rPr lang="zh-CN" altLang="en-US" dirty="0" smtClean="0"/>
              <a:t>（</a:t>
            </a:r>
            <a:r>
              <a:rPr lang="en-US" altLang="zh-CN" dirty="0" smtClean="0"/>
              <a:t>System Impact Evaluation</a:t>
            </a:r>
            <a:r>
              <a:rPr lang="zh-CN" altLang="en-US" dirty="0" smtClean="0"/>
              <a:t>）将系统影响与</a:t>
            </a:r>
            <a:r>
              <a:rPr lang="en-US" altLang="zh-CN" dirty="0" smtClean="0"/>
              <a:t>CQA</a:t>
            </a:r>
            <a:r>
              <a:rPr lang="zh-CN" altLang="en-US" dirty="0" smtClean="0"/>
              <a:t>和</a:t>
            </a:r>
            <a:r>
              <a:rPr lang="en-US" altLang="zh-CN" dirty="0" smtClean="0"/>
              <a:t>CPP</a:t>
            </a:r>
            <a:r>
              <a:rPr lang="zh-CN" altLang="en-US" dirty="0" smtClean="0"/>
              <a:t>关联</a:t>
            </a:r>
            <a:endParaRPr lang="en-US" altLang="zh-CN" dirty="0" smtClean="0"/>
          </a:p>
          <a:p>
            <a:r>
              <a:rPr lang="en-US" altLang="zh-CN" dirty="0" smtClean="0"/>
              <a:t>CCA</a:t>
            </a:r>
            <a:r>
              <a:rPr lang="zh-CN" altLang="en-US" dirty="0" smtClean="0"/>
              <a:t>调整为系统风险评估（</a:t>
            </a:r>
            <a:r>
              <a:rPr lang="en-US" altLang="zh-CN" dirty="0" smtClean="0"/>
              <a:t>System Risk Assessment</a:t>
            </a:r>
            <a:r>
              <a:rPr lang="zh-CN" altLang="en-US" dirty="0" smtClean="0"/>
              <a:t>），将</a:t>
            </a:r>
            <a:r>
              <a:rPr lang="en-US" altLang="zh-CN" dirty="0" smtClean="0"/>
              <a:t>CQA\CPP\CA\CDE</a:t>
            </a:r>
            <a:r>
              <a:rPr lang="zh-CN" altLang="en-US" dirty="0" smtClean="0"/>
              <a:t>完整关联起来</a:t>
            </a:r>
            <a:endParaRPr lang="en-US" altLang="zh-CN" dirty="0"/>
          </a:p>
        </p:txBody>
      </p:sp>
    </p:spTree>
    <p:extLst>
      <p:ext uri="{BB962C8B-B14F-4D97-AF65-F5344CB8AC3E}">
        <p14:creationId xmlns:p14="http://schemas.microsoft.com/office/powerpoint/2010/main" val="317354415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6458652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94524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9377368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目前</a:t>
            </a:r>
            <a:r>
              <a:rPr lang="en-US" altLang="zh-CN" dirty="0"/>
              <a:t>PDATR</a:t>
            </a:r>
            <a:r>
              <a:rPr lang="zh-CN" altLang="en-US" dirty="0"/>
              <a:t>系列已出到</a:t>
            </a:r>
            <a:r>
              <a:rPr lang="en-US" altLang="zh-CN" dirty="0"/>
              <a:t>77</a:t>
            </a:r>
            <a:r>
              <a:rPr lang="zh-CN" altLang="en-US" dirty="0"/>
              <a:t>。</a:t>
            </a:r>
          </a:p>
          <a:p>
            <a:endParaRPr lang="zh-CN" altLang="en-US" dirty="0"/>
          </a:p>
        </p:txBody>
      </p:sp>
    </p:spTree>
    <p:extLst>
      <p:ext uri="{BB962C8B-B14F-4D97-AF65-F5344CB8AC3E}">
        <p14:creationId xmlns:p14="http://schemas.microsoft.com/office/powerpoint/2010/main" val="18892016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仅列出了部分，其余参见培训材料增值服务</a:t>
            </a:r>
            <a:endParaRPr lang="zh-CN" altLang="en-US" dirty="0"/>
          </a:p>
          <a:p>
            <a:endParaRPr lang="zh-CN" altLang="en-US" dirty="0"/>
          </a:p>
        </p:txBody>
      </p:sp>
    </p:spTree>
    <p:extLst>
      <p:ext uri="{BB962C8B-B14F-4D97-AF65-F5344CB8AC3E}">
        <p14:creationId xmlns:p14="http://schemas.microsoft.com/office/powerpoint/2010/main" val="199726580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仅列出了部分，其余参见培训材料增值服务</a:t>
            </a:r>
            <a:endParaRPr lang="zh-CN" altLang="en-US" dirty="0"/>
          </a:p>
          <a:p>
            <a:endParaRPr lang="zh-CN" altLang="en-US" dirty="0"/>
          </a:p>
        </p:txBody>
      </p:sp>
    </p:spTree>
    <p:extLst>
      <p:ext uri="{BB962C8B-B14F-4D97-AF65-F5344CB8AC3E}">
        <p14:creationId xmlns:p14="http://schemas.microsoft.com/office/powerpoint/2010/main" val="37305428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66610738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57978728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0821069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9225194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06959560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31723062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cs typeface="+mn-cs"/>
              </a:rPr>
              <a:t>中国参加</a:t>
            </a:r>
            <a:r>
              <a:rPr lang="en-US" altLang="zh-CN" sz="1200" b="0" i="0" kern="1200" dirty="0">
                <a:solidFill>
                  <a:schemeClr val="tx1"/>
                </a:solidFill>
                <a:effectLst/>
                <a:cs typeface="+mn-cs"/>
              </a:rPr>
              <a:t>ISO</a:t>
            </a:r>
            <a:r>
              <a:rPr lang="zh-CN" altLang="en-US" sz="1200" b="0" i="0" kern="1200" dirty="0">
                <a:solidFill>
                  <a:schemeClr val="tx1"/>
                </a:solidFill>
                <a:effectLst/>
                <a:cs typeface="+mn-cs"/>
              </a:rPr>
              <a:t>的代表历史上进行过多次调整，在</a:t>
            </a:r>
            <a:r>
              <a:rPr lang="en-US" altLang="zh-CN" sz="1200" b="0" i="0" kern="1200" dirty="0">
                <a:solidFill>
                  <a:schemeClr val="tx1"/>
                </a:solidFill>
                <a:effectLst/>
                <a:cs typeface="+mn-cs"/>
              </a:rPr>
              <a:t>1989</a:t>
            </a:r>
            <a:r>
              <a:rPr lang="zh-CN" altLang="en-US" sz="1200" b="0" i="0" kern="1200" dirty="0">
                <a:solidFill>
                  <a:schemeClr val="tx1"/>
                </a:solidFill>
                <a:effectLst/>
                <a:cs typeface="+mn-cs"/>
              </a:rPr>
              <a:t>年最终改为中国国家技术监督局。</a:t>
            </a:r>
            <a:r>
              <a:rPr lang="en-US" altLang="zh-CN" sz="1200" b="0" i="0" kern="1200" dirty="0">
                <a:solidFill>
                  <a:schemeClr val="tx1"/>
                </a:solidFill>
                <a:effectLst/>
                <a:cs typeface="+mn-cs"/>
              </a:rPr>
              <a:t>2017</a:t>
            </a:r>
            <a:r>
              <a:rPr lang="zh-CN" altLang="en-US" sz="1200" b="0" i="0" kern="1200" dirty="0">
                <a:solidFill>
                  <a:schemeClr val="tx1"/>
                </a:solidFill>
                <a:effectLst/>
                <a:cs typeface="+mn-cs"/>
              </a:rPr>
              <a:t>年</a:t>
            </a:r>
            <a:r>
              <a:rPr lang="en-US" altLang="zh-CN" sz="1200" b="0" i="0" kern="1200" dirty="0">
                <a:solidFill>
                  <a:schemeClr val="tx1"/>
                </a:solidFill>
                <a:effectLst/>
                <a:cs typeface="+mn-cs"/>
              </a:rPr>
              <a:t>3</a:t>
            </a:r>
            <a:r>
              <a:rPr lang="zh-CN" altLang="en-US" sz="1200" b="0" i="0" kern="1200" dirty="0">
                <a:solidFill>
                  <a:schemeClr val="tx1"/>
                </a:solidFill>
                <a:effectLst/>
                <a:cs typeface="+mn-cs"/>
              </a:rPr>
              <a:t>月，国家技术监督局更名为</a:t>
            </a:r>
            <a:r>
              <a:rPr lang="zh-CN" altLang="en-US" sz="1200" b="0" i="0" u="none" strike="noStrike" kern="1200" dirty="0">
                <a:solidFill>
                  <a:schemeClr val="tx1"/>
                </a:solidFill>
                <a:effectLst/>
                <a:cs typeface="+mn-cs"/>
                <a:hlinkClick r:id="rId3"/>
              </a:rPr>
              <a:t>国家质量监督检验检疫总局</a:t>
            </a:r>
            <a:r>
              <a:rPr lang="zh-CN" altLang="en-US" sz="1200" b="0" i="0" kern="1200" dirty="0">
                <a:solidFill>
                  <a:schemeClr val="tx1"/>
                </a:solidFill>
                <a:effectLst/>
                <a:cs typeface="+mn-cs"/>
              </a:rPr>
              <a:t>（简称</a:t>
            </a:r>
            <a:r>
              <a:rPr lang="zh-CN" altLang="en-US" sz="1200" b="0" i="0" u="none" strike="noStrike" kern="1200" dirty="0">
                <a:solidFill>
                  <a:schemeClr val="tx1"/>
                </a:solidFill>
                <a:effectLst/>
                <a:cs typeface="+mn-cs"/>
                <a:hlinkClick r:id="rId3"/>
              </a:rPr>
              <a:t>国家质检总局</a:t>
            </a:r>
            <a:r>
              <a:rPr lang="zh-CN" altLang="en-US" sz="1200" b="0" i="0" kern="1200" dirty="0">
                <a:solidFill>
                  <a:schemeClr val="tx1"/>
                </a:solidFill>
                <a:effectLst/>
                <a:cs typeface="+mn-cs"/>
              </a:rPr>
              <a:t>）主管全国质量、计量、出入境商品检验、出入境卫生检疫、出入境</a:t>
            </a:r>
            <a:r>
              <a:rPr lang="zh-CN" altLang="en-US" sz="1200" b="0" i="0" u="none" strike="noStrike" kern="1200" dirty="0">
                <a:solidFill>
                  <a:schemeClr val="tx1"/>
                </a:solidFill>
                <a:effectLst/>
                <a:cs typeface="+mn-cs"/>
                <a:hlinkClick r:id="rId4"/>
              </a:rPr>
              <a:t>动植物检疫</a:t>
            </a:r>
            <a:r>
              <a:rPr lang="zh-CN" altLang="en-US" sz="1200" b="0" i="0" kern="1200" dirty="0">
                <a:solidFill>
                  <a:schemeClr val="tx1"/>
                </a:solidFill>
                <a:effectLst/>
                <a:cs typeface="+mn-cs"/>
              </a:rPr>
              <a:t>、进出口食品安全和认证认可、标准化等工作。下属标准化管理委员会发布了大量行业标准，如</a:t>
            </a:r>
            <a:r>
              <a:rPr lang="en-US" altLang="zh-CN" sz="1200" b="0" i="0" kern="1200" dirty="0">
                <a:solidFill>
                  <a:schemeClr val="tx1"/>
                </a:solidFill>
                <a:effectLst/>
                <a:cs typeface="+mn-cs"/>
              </a:rPr>
              <a:t>GB-T25915</a:t>
            </a:r>
            <a:r>
              <a:rPr lang="zh-CN" altLang="en-US" sz="1200" b="0" i="0" kern="1200" dirty="0">
                <a:solidFill>
                  <a:schemeClr val="tx1"/>
                </a:solidFill>
                <a:effectLst/>
                <a:cs typeface="+mn-cs"/>
              </a:rPr>
              <a:t>（</a:t>
            </a:r>
            <a:r>
              <a:rPr lang="en-US" altLang="zh-CN" sz="1200" b="0" i="0" kern="1200" dirty="0">
                <a:solidFill>
                  <a:schemeClr val="tx1"/>
                </a:solidFill>
                <a:effectLst/>
                <a:cs typeface="+mn-cs"/>
              </a:rPr>
              <a:t>ISO14644</a:t>
            </a:r>
            <a:r>
              <a:rPr lang="zh-CN" altLang="en-US" sz="1200" b="0" i="0" kern="1200" dirty="0">
                <a:solidFill>
                  <a:schemeClr val="tx1"/>
                </a:solidFill>
                <a:effectLst/>
                <a:cs typeface="+mn-cs"/>
              </a:rPr>
              <a:t>的翻译版）</a:t>
            </a:r>
            <a:endParaRPr lang="zh-CN" altLang="en-US" dirty="0"/>
          </a:p>
        </p:txBody>
      </p:sp>
    </p:spTree>
    <p:extLst>
      <p:ext uri="{BB962C8B-B14F-4D97-AF65-F5344CB8AC3E}">
        <p14:creationId xmlns:p14="http://schemas.microsoft.com/office/powerpoint/2010/main" val="712026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72423592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1863157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2630343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pPr latinLnBrk="0"/>
            <a:r>
              <a:rPr lang="zh-CN" altLang="en-US" sz="1200" kern="1200" dirty="0">
                <a:solidFill>
                  <a:schemeClr val="tx1"/>
                </a:solidFill>
                <a:effectLst/>
                <a:cs typeface="+mn-cs"/>
              </a:rPr>
              <a:t>与其说</a:t>
            </a:r>
            <a:r>
              <a:rPr lang="en-US" altLang="zh-CN" sz="1200" kern="1200" dirty="0">
                <a:solidFill>
                  <a:schemeClr val="tx1"/>
                </a:solidFill>
                <a:effectLst/>
                <a:cs typeface="+mn-cs"/>
              </a:rPr>
              <a:t>BPE</a:t>
            </a:r>
            <a:r>
              <a:rPr lang="zh-CN" altLang="en-US" sz="1200" kern="1200" dirty="0">
                <a:solidFill>
                  <a:schemeClr val="tx1"/>
                </a:solidFill>
                <a:effectLst/>
                <a:cs typeface="+mn-cs"/>
              </a:rPr>
              <a:t>标准严格苛刻，不如说是生物制药领域的生产要求越来越高，引领着设备供应商完成一次又一次的自我突破。但也正是这一项又一项的创新之作，为企业带来了决胜于市场的动力源泉。</a:t>
            </a:r>
          </a:p>
          <a:p>
            <a:pPr latinLnBrk="0"/>
            <a:r>
              <a:rPr lang="zh-CN" altLang="en-US" sz="1200" kern="1200" dirty="0">
                <a:solidFill>
                  <a:schemeClr val="tx1"/>
                </a:solidFill>
                <a:effectLst/>
                <a:cs typeface="+mn-cs"/>
              </a:rPr>
              <a:t> 近几年，生物制药领域对于卫生级泵、阀、管件管件的需求越来越多，要求也越来越严格，这也使得</a:t>
            </a:r>
            <a:r>
              <a:rPr lang="en-US" altLang="zh-CN" sz="1200" kern="1200" dirty="0">
                <a:solidFill>
                  <a:schemeClr val="tx1"/>
                </a:solidFill>
                <a:effectLst/>
                <a:cs typeface="+mn-cs"/>
              </a:rPr>
              <a:t>ASME BPE </a:t>
            </a:r>
            <a:r>
              <a:rPr lang="zh-CN" altLang="en-US" sz="1200" kern="1200" dirty="0">
                <a:solidFill>
                  <a:schemeClr val="tx1"/>
                </a:solidFill>
                <a:effectLst/>
                <a:cs typeface="+mn-cs"/>
              </a:rPr>
              <a:t>标准为卫生级设备产品设定了清晰而细致的技术和质量要求。</a:t>
            </a:r>
          </a:p>
          <a:p>
            <a:pPr latinLnBrk="0"/>
            <a:r>
              <a:rPr lang="zh-CN" altLang="en-US" sz="1200" kern="1200" dirty="0">
                <a:solidFill>
                  <a:schemeClr val="tx1"/>
                </a:solidFill>
                <a:effectLst/>
                <a:cs typeface="+mn-cs"/>
              </a:rPr>
              <a:t>如何采用优良的设计、先进的工艺、清洁的环境、严谨的检测，以达到完善的质量，这些成为了设备供应商需要面临的挑战。</a:t>
            </a:r>
            <a:endParaRPr lang="zh-CN" altLang="en-US" dirty="0"/>
          </a:p>
        </p:txBody>
      </p:sp>
    </p:spTree>
    <p:extLst>
      <p:ext uri="{BB962C8B-B14F-4D97-AF65-F5344CB8AC3E}">
        <p14:creationId xmlns:p14="http://schemas.microsoft.com/office/powerpoint/2010/main" val="111413350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2801926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3379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256645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91614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800854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162988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41211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448279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药典内容包括药用物质和药品，生物和生物产品，食品补充剂的个论，通用检测方法和用来建立在美国上市的药品质量标准的通用参考信息。</a:t>
            </a:r>
            <a:endParaRPr lang="en-US" altLang="zh-CN" dirty="0"/>
          </a:p>
          <a:p>
            <a:endParaRPr lang="en-US" altLang="zh-CN" dirty="0"/>
          </a:p>
          <a:p>
            <a:r>
              <a:rPr lang="zh-CN" altLang="en-US" dirty="0"/>
              <a:t>国家处方集主要包括辅料标准，出版周期和</a:t>
            </a:r>
            <a:r>
              <a:rPr lang="en-US" altLang="zh-CN" dirty="0"/>
              <a:t>USP</a:t>
            </a:r>
            <a:r>
              <a:rPr lang="zh-CN" altLang="en-US" dirty="0"/>
              <a:t>相同</a:t>
            </a:r>
            <a:endParaRPr lang="en-US" altLang="zh-CN" dirty="0"/>
          </a:p>
          <a:p>
            <a:endParaRPr lang="zh-CN" altLang="en-US" dirty="0"/>
          </a:p>
        </p:txBody>
      </p:sp>
    </p:spTree>
    <p:extLst>
      <p:ext uri="{BB962C8B-B14F-4D97-AF65-F5344CB8AC3E}">
        <p14:creationId xmlns:p14="http://schemas.microsoft.com/office/powerpoint/2010/main" val="2589958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一共包含</a:t>
            </a:r>
            <a:r>
              <a:rPr lang="en-US" altLang="zh-CN"/>
              <a:t>3</a:t>
            </a:r>
            <a:r>
              <a:rPr lang="zh-CN" altLang="en-US"/>
              <a:t>卷</a:t>
            </a:r>
            <a:endParaRPr lang="en-US" altLang="zh-CN"/>
          </a:p>
          <a:p>
            <a:r>
              <a:rPr lang="zh-CN" altLang="en-US"/>
              <a:t>第一卷包括目录、前言、凡例、通则、试剂、参考表、食品补充剂、辅料、</a:t>
            </a:r>
            <a:r>
              <a:rPr lang="en-US" altLang="zh-CN"/>
              <a:t>NF</a:t>
            </a:r>
            <a:r>
              <a:rPr lang="zh-CN" altLang="en-US"/>
              <a:t>凡例、</a:t>
            </a:r>
            <a:r>
              <a:rPr lang="en-US" altLang="zh-CN"/>
              <a:t>NF</a:t>
            </a:r>
            <a:r>
              <a:rPr lang="zh-CN" altLang="en-US"/>
              <a:t>各论，完整的检索</a:t>
            </a:r>
            <a:endParaRPr lang="en-US" altLang="zh-CN"/>
          </a:p>
          <a:p>
            <a:r>
              <a:rPr lang="zh-CN" altLang="en-US"/>
              <a:t>第二卷和第三卷包括目录表、通则目录表、</a:t>
            </a:r>
            <a:r>
              <a:rPr lang="en-US" altLang="zh-CN"/>
              <a:t>USP</a:t>
            </a:r>
            <a:r>
              <a:rPr lang="zh-CN" altLang="en-US"/>
              <a:t>凡例，</a:t>
            </a:r>
            <a:r>
              <a:rPr lang="en-US" altLang="zh-CN"/>
              <a:t>USP</a:t>
            </a:r>
            <a:r>
              <a:rPr lang="zh-CN" altLang="en-US"/>
              <a:t>各论（第二卷</a:t>
            </a:r>
            <a:r>
              <a:rPr lang="en-US" altLang="zh-CN"/>
              <a:t>A-L</a:t>
            </a:r>
            <a:r>
              <a:rPr lang="zh-CN" altLang="en-US"/>
              <a:t>，第三卷</a:t>
            </a:r>
            <a:r>
              <a:rPr lang="en-US" altLang="zh-CN"/>
              <a:t>M-Z</a:t>
            </a:r>
            <a:r>
              <a:rPr lang="zh-CN" altLang="en-US"/>
              <a:t>），完整检索</a:t>
            </a:r>
          </a:p>
        </p:txBody>
      </p:sp>
    </p:spTree>
    <p:extLst>
      <p:ext uri="{BB962C8B-B14F-4D97-AF65-F5344CB8AC3E}">
        <p14:creationId xmlns:p14="http://schemas.microsoft.com/office/powerpoint/2010/main" val="1125981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000" b="1" kern="1200" dirty="0" smtClean="0">
                <a:solidFill>
                  <a:schemeClr val="tx1"/>
                </a:solidFill>
                <a:cs typeface="+mn-cs"/>
              </a:rPr>
              <a:t>“欧洲药品质量管理局” 也叫</a:t>
            </a:r>
            <a:r>
              <a:rPr lang="zh-CN" altLang="en-US" sz="1200" b="1" kern="1200" dirty="0" smtClean="0">
                <a:solidFill>
                  <a:schemeClr val="tx1"/>
                </a:solidFill>
                <a:cs typeface="+mn-cs"/>
              </a:rPr>
              <a:t>“欧洲药品质量理事会”</a:t>
            </a:r>
            <a:endParaRPr lang="zh-CN" altLang="en-US" dirty="0"/>
          </a:p>
        </p:txBody>
      </p:sp>
    </p:spTree>
    <p:extLst>
      <p:ext uri="{BB962C8B-B14F-4D97-AF65-F5344CB8AC3E}">
        <p14:creationId xmlns:p14="http://schemas.microsoft.com/office/powerpoint/2010/main" val="2040754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欧洲药品管理局（</a:t>
            </a:r>
            <a:r>
              <a:rPr lang="en-US" altLang="zh-CN" dirty="0"/>
              <a:t>EMA</a:t>
            </a:r>
            <a:r>
              <a:rPr lang="zh-CN" altLang="en-US" dirty="0"/>
              <a:t>）其前身</a:t>
            </a:r>
            <a:r>
              <a:rPr lang="en-US" altLang="zh-CN" dirty="0"/>
              <a:t>(2004</a:t>
            </a:r>
            <a:r>
              <a:rPr lang="zh-CN" altLang="en-US" dirty="0"/>
              <a:t>年前</a:t>
            </a:r>
            <a:r>
              <a:rPr lang="en-US" altLang="zh-CN" dirty="0"/>
              <a:t>)</a:t>
            </a:r>
            <a:r>
              <a:rPr lang="zh-CN" altLang="en-US" dirty="0"/>
              <a:t>为欧洲药品评价局</a:t>
            </a:r>
            <a:r>
              <a:rPr lang="en-US" altLang="zh-CN" dirty="0"/>
              <a:t>(EMEA)</a:t>
            </a:r>
            <a:r>
              <a:rPr lang="zh-CN" altLang="en-US" dirty="0"/>
              <a:t>，是欧盟药品注册审评及检查的主管机构，根据评审类别的不同，主要负责药品上市申请的集中审批流程、成员国进行非集中程序时的指导和仲裁以及制定一系列药事法规。</a:t>
            </a:r>
            <a:endParaRPr lang="en-US" altLang="zh-CN" dirty="0"/>
          </a:p>
          <a:p>
            <a:pPr eaLnBrk="1" hangingPunct="1"/>
            <a:r>
              <a:rPr lang="zh-CN" altLang="en-US" dirty="0"/>
              <a:t>欧洲药品质量管理局（</a:t>
            </a:r>
            <a:r>
              <a:rPr lang="en-US" altLang="zh-CN" dirty="0"/>
              <a:t>EDQM</a:t>
            </a:r>
            <a:r>
              <a:rPr lang="zh-CN" altLang="en-US" dirty="0"/>
              <a:t>） 其前身为设在法国的欧洲药典委员会秘书处，</a:t>
            </a:r>
            <a:r>
              <a:rPr lang="en-US" altLang="zh-CN" dirty="0"/>
              <a:t>1996</a:t>
            </a:r>
            <a:r>
              <a:rPr lang="zh-CN" altLang="en-US" dirty="0"/>
              <a:t>年更名为</a:t>
            </a:r>
            <a:r>
              <a:rPr lang="en-US" altLang="zh-CN" dirty="0"/>
              <a:t>EDQM</a:t>
            </a:r>
            <a:r>
              <a:rPr lang="zh-CN" altLang="en-US" dirty="0"/>
              <a:t>。</a:t>
            </a:r>
            <a:endParaRPr lang="en-US" altLang="zh-CN" dirty="0"/>
          </a:p>
          <a:p>
            <a:pPr eaLnBrk="1" hangingPunct="1"/>
            <a:r>
              <a:rPr lang="zh-CN" altLang="en-US" dirty="0"/>
              <a:t>中国原料药进入欧洲市场的两种途径，途径</a:t>
            </a:r>
            <a:r>
              <a:rPr lang="en-US" altLang="zh-CN" dirty="0"/>
              <a:t>1--</a:t>
            </a:r>
            <a:r>
              <a:rPr lang="zh-CN" altLang="en-US" dirty="0"/>
              <a:t>随制剂一起申报（</a:t>
            </a:r>
            <a:r>
              <a:rPr lang="en-US" altLang="zh-CN" dirty="0"/>
              <a:t>EDMF</a:t>
            </a:r>
            <a:r>
              <a:rPr lang="zh-CN" altLang="en-US" dirty="0"/>
              <a:t>），当制剂进入欧洲市场时，随制剂一起申请，此途径需要一个欧洲的终端用户。途径</a:t>
            </a:r>
            <a:r>
              <a:rPr lang="en-US" altLang="zh-CN" dirty="0"/>
              <a:t>2--COS(《</a:t>
            </a:r>
            <a:r>
              <a:rPr lang="zh-CN" altLang="en-US" dirty="0"/>
              <a:t>欧洲药典</a:t>
            </a:r>
            <a:r>
              <a:rPr lang="en-US" altLang="zh-CN" dirty="0"/>
              <a:t>》</a:t>
            </a:r>
            <a:r>
              <a:rPr lang="zh-CN" altLang="en-US" dirty="0"/>
              <a:t>专论适用性认证</a:t>
            </a:r>
            <a:r>
              <a:rPr lang="en-US" altLang="zh-CN" dirty="0"/>
              <a:t>) </a:t>
            </a:r>
            <a:r>
              <a:rPr lang="zh-CN" altLang="en-US" dirty="0"/>
              <a:t>，用以证明原料药生产商生产的产品的质量是以欧洲药典专论适当控制的，生产企业可自行申请。</a:t>
            </a:r>
          </a:p>
          <a:p>
            <a:pPr eaLnBrk="1" hangingPunct="1"/>
            <a:endParaRPr lang="zh-CN" altLang="en-US" dirty="0"/>
          </a:p>
          <a:p>
            <a:pPr eaLnBrk="1" hangingPunct="1"/>
            <a:endParaRPr lang="zh-CN" altLang="en-US" dirty="0"/>
          </a:p>
          <a:p>
            <a:pPr eaLnBrk="1" hangingPunct="1"/>
            <a:r>
              <a:rPr lang="zh-CN" altLang="en-US" sz="2000" dirty="0"/>
              <a:t>           </a:t>
            </a:r>
            <a:endParaRPr lang="zh-CN" altLang="en-US" dirty="0"/>
          </a:p>
        </p:txBody>
      </p:sp>
    </p:spTree>
    <p:extLst>
      <p:ext uri="{BB962C8B-B14F-4D97-AF65-F5344CB8AC3E}">
        <p14:creationId xmlns:p14="http://schemas.microsoft.com/office/powerpoint/2010/main" val="382256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pPr>
              <a:spcAft>
                <a:spcPts val="600"/>
              </a:spcAft>
            </a:pPr>
            <a:r>
              <a:rPr lang="zh-CN" altLang="en-US" sz="1200" dirty="0">
                <a:latin typeface="微软雅黑" pitchFamily="34" charset="-122"/>
                <a:ea typeface="微软雅黑" pitchFamily="34" charset="-122"/>
              </a:rPr>
              <a:t>法令是欧盟用于建立统一药事法规的法律框架，各成员国需要立法将其转化成本国的法规后实施。</a:t>
            </a:r>
          </a:p>
          <a:p>
            <a:pPr eaLnBrk="1" hangingPunct="1">
              <a:spcBef>
                <a:spcPct val="0"/>
              </a:spcBef>
            </a:pPr>
            <a:r>
              <a:rPr lang="zh-CN" altLang="en-US" noProof="1">
                <a:latin typeface="微软雅黑" panose="020B0503020204020204" pitchFamily="34" charset="-122"/>
                <a:ea typeface="微软雅黑" panose="020B0503020204020204" pitchFamily="34" charset="-122"/>
              </a:rPr>
              <a:t>新法令的颁布往往不是全文替代旧的版本，而是在原有的文件上进行修改和补充。</a:t>
            </a:r>
            <a:endParaRPr lang="zh-CN" altLang="en-US"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264425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3089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zh-CN" altLang="en-US" b="1" dirty="0">
                <a:solidFill>
                  <a:srgbClr val="0070C0"/>
                </a:solidFill>
                <a:latin typeface="微软雅黑" pitchFamily="34" charset="-122"/>
                <a:ea typeface="微软雅黑" pitchFamily="34" charset="-122"/>
              </a:rPr>
              <a:t>原</a:t>
            </a:r>
            <a:r>
              <a:rPr lang="en-US" altLang="zh-CN" b="1" dirty="0">
                <a:solidFill>
                  <a:srgbClr val="0070C0"/>
                </a:solidFill>
                <a:latin typeface="微软雅黑" pitchFamily="34" charset="-122"/>
                <a:ea typeface="微软雅黑" pitchFamily="34" charset="-122"/>
              </a:rPr>
              <a:t>EU GMP</a:t>
            </a:r>
            <a:r>
              <a:rPr lang="zh-CN" altLang="en-US" b="1" dirty="0">
                <a:solidFill>
                  <a:srgbClr val="0070C0"/>
                </a:solidFill>
                <a:latin typeface="微软雅黑" pitchFamily="34" charset="-122"/>
                <a:ea typeface="微软雅黑" pitchFamily="34" charset="-122"/>
              </a:rPr>
              <a:t>只有一部分，</a:t>
            </a:r>
            <a:r>
              <a:rPr lang="en-US" altLang="zh-CN" b="1" dirty="0">
                <a:solidFill>
                  <a:srgbClr val="0070C0"/>
                </a:solidFill>
                <a:latin typeface="微软雅黑" pitchFamily="34" charset="-122"/>
                <a:ea typeface="微软雅黑" pitchFamily="34" charset="-122"/>
              </a:rPr>
              <a:t>2005</a:t>
            </a:r>
            <a:r>
              <a:rPr lang="zh-CN" altLang="en-US" b="1" dirty="0">
                <a:solidFill>
                  <a:srgbClr val="0070C0"/>
                </a:solidFill>
                <a:latin typeface="微软雅黑" pitchFamily="34" charset="-122"/>
                <a:ea typeface="微软雅黑" pitchFamily="34" charset="-122"/>
              </a:rPr>
              <a:t>年</a:t>
            </a:r>
            <a:r>
              <a:rPr lang="en-US" altLang="zh-CN" b="1" dirty="0">
                <a:solidFill>
                  <a:srgbClr val="0070C0"/>
                </a:solidFill>
                <a:latin typeface="微软雅黑" pitchFamily="34" charset="-122"/>
                <a:ea typeface="微软雅黑" pitchFamily="34" charset="-122"/>
              </a:rPr>
              <a:t>10</a:t>
            </a:r>
            <a:r>
              <a:rPr lang="zh-CN" altLang="en-US" b="1" dirty="0">
                <a:solidFill>
                  <a:srgbClr val="0070C0"/>
                </a:solidFill>
                <a:latin typeface="微软雅黑" pitchFamily="34" charset="-122"/>
                <a:ea typeface="微软雅黑" pitchFamily="34" charset="-122"/>
              </a:rPr>
              <a:t>月，</a:t>
            </a:r>
            <a:r>
              <a:rPr lang="zh-CN" altLang="en-US" b="1" dirty="0"/>
              <a:t>欧盟委员调整</a:t>
            </a:r>
            <a:r>
              <a:rPr lang="en-US" altLang="zh-CN" b="1" dirty="0"/>
              <a:t>GMP</a:t>
            </a:r>
            <a:r>
              <a:rPr lang="zh-CN" altLang="en-US" b="1" dirty="0"/>
              <a:t>结构，由</a:t>
            </a:r>
            <a:r>
              <a:rPr lang="en-US" altLang="zh-CN" b="1" dirty="0"/>
              <a:t>Part Ⅰ</a:t>
            </a:r>
            <a:r>
              <a:rPr lang="zh-CN" altLang="en-US" b="1" dirty="0"/>
              <a:t>人用药品和兽药</a:t>
            </a:r>
            <a:r>
              <a:rPr lang="en-US" altLang="zh-CN" b="1" dirty="0"/>
              <a:t>GMP</a:t>
            </a:r>
            <a:r>
              <a:rPr lang="zh-CN" altLang="en-US" b="1" dirty="0"/>
              <a:t>以及</a:t>
            </a:r>
            <a:r>
              <a:rPr lang="en-US" altLang="zh-CN" b="1" dirty="0"/>
              <a:t>Part Ⅱ</a:t>
            </a:r>
            <a:r>
              <a:rPr lang="zh-CN" altLang="en-US" b="1" dirty="0"/>
              <a:t> </a:t>
            </a:r>
            <a:r>
              <a:rPr lang="en-US" altLang="zh-CN" b="1" dirty="0"/>
              <a:t>API GMP</a:t>
            </a:r>
            <a:r>
              <a:rPr lang="zh-CN" altLang="en-US" b="1" dirty="0"/>
              <a:t>（原附录</a:t>
            </a:r>
            <a:r>
              <a:rPr lang="en-US" altLang="zh-CN" b="1" dirty="0"/>
              <a:t>18</a:t>
            </a:r>
            <a:r>
              <a:rPr lang="zh-CN" altLang="en-US" b="1" dirty="0"/>
              <a:t>）组成。</a:t>
            </a:r>
            <a:endParaRPr lang="en-US" altLang="zh-CN" b="1" dirty="0"/>
          </a:p>
          <a:p>
            <a:pPr eaLnBrk="1" hangingPunct="1">
              <a:spcBef>
                <a:spcPct val="0"/>
              </a:spcBef>
              <a:defRPr/>
            </a:pPr>
            <a:r>
              <a:rPr lang="en-US" altLang="zh-CN" b="1" dirty="0">
                <a:solidFill>
                  <a:srgbClr val="0070C0"/>
                </a:solidFill>
                <a:latin typeface="微软雅黑" pitchFamily="34" charset="-122"/>
                <a:ea typeface="微软雅黑" pitchFamily="34" charset="-122"/>
              </a:rPr>
              <a:t>2010</a:t>
            </a:r>
            <a:r>
              <a:rPr lang="zh-CN" altLang="en-US" b="1" dirty="0">
                <a:solidFill>
                  <a:srgbClr val="0070C0"/>
                </a:solidFill>
                <a:latin typeface="微软雅黑" pitchFamily="34" charset="-122"/>
                <a:ea typeface="微软雅黑" pitchFamily="34" charset="-122"/>
              </a:rPr>
              <a:t>年</a:t>
            </a:r>
            <a:r>
              <a:rPr lang="en-US" altLang="zh-CN" b="1" dirty="0">
                <a:solidFill>
                  <a:srgbClr val="0070C0"/>
                </a:solidFill>
                <a:latin typeface="微软雅黑" pitchFamily="34" charset="-122"/>
                <a:ea typeface="微软雅黑" pitchFamily="34" charset="-122"/>
              </a:rPr>
              <a:t>, </a:t>
            </a:r>
            <a:r>
              <a:rPr lang="zh-CN" altLang="en-US" b="1" dirty="0"/>
              <a:t>欧盟</a:t>
            </a:r>
            <a:r>
              <a:rPr lang="en-US" altLang="zh-CN" b="1" dirty="0"/>
              <a:t>GMP </a:t>
            </a:r>
            <a:r>
              <a:rPr lang="zh-CN" altLang="en-US" b="1" dirty="0"/>
              <a:t>进行了修订，并新引入了第三部分</a:t>
            </a:r>
            <a:r>
              <a:rPr lang="zh-CN" altLang="en-US" b="1" dirty="0" smtClean="0"/>
              <a:t>。</a:t>
            </a:r>
            <a:endParaRPr lang="en-US" altLang="zh-CN" b="1" dirty="0" smtClean="0"/>
          </a:p>
          <a:p>
            <a:pPr eaLnBrk="1" hangingPunct="1">
              <a:spcBef>
                <a:spcPct val="0"/>
              </a:spcBef>
              <a:defRPr/>
            </a:pPr>
            <a:r>
              <a:rPr lang="en-US" altLang="zh-CN" b="1" dirty="0" smtClean="0">
                <a:solidFill>
                  <a:srgbClr val="0070C0"/>
                </a:solidFill>
                <a:latin typeface="微软雅黑" panose="020B0503020204020204" pitchFamily="34" charset="-122"/>
                <a:ea typeface="微软雅黑" panose="020B0503020204020204" pitchFamily="34" charset="-122"/>
              </a:rPr>
              <a:t>2017</a:t>
            </a:r>
            <a:r>
              <a:rPr lang="zh-CN" altLang="en-US" b="1" dirty="0" smtClean="0">
                <a:solidFill>
                  <a:srgbClr val="0070C0"/>
                </a:solidFill>
                <a:latin typeface="微软雅黑" panose="020B0503020204020204" pitchFamily="34" charset="-122"/>
                <a:ea typeface="微软雅黑" panose="020B0503020204020204" pitchFamily="34" charset="-122"/>
              </a:rPr>
              <a:t>年</a:t>
            </a:r>
            <a:r>
              <a:rPr lang="en-US" altLang="zh-CN" b="1" dirty="0" smtClean="0">
                <a:solidFill>
                  <a:srgbClr val="0070C0"/>
                </a:solidFill>
                <a:latin typeface="微软雅黑" panose="020B0503020204020204" pitchFamily="34" charset="-122"/>
                <a:ea typeface="微软雅黑" panose="020B0503020204020204" pitchFamily="34" charset="-122"/>
              </a:rPr>
              <a:t>12</a:t>
            </a:r>
            <a:r>
              <a:rPr lang="zh-CN" altLang="en-US" b="1" dirty="0" smtClean="0">
                <a:solidFill>
                  <a:srgbClr val="0070C0"/>
                </a:solidFill>
                <a:latin typeface="微软雅黑" panose="020B0503020204020204" pitchFamily="34" charset="-122"/>
                <a:ea typeface="微软雅黑" panose="020B0503020204020204" pitchFamily="34" charset="-122"/>
              </a:rPr>
              <a:t>月</a:t>
            </a:r>
            <a:r>
              <a:rPr lang="en-US" altLang="zh-CN" b="1" dirty="0" smtClean="0">
                <a:solidFill>
                  <a:srgbClr val="0070C0"/>
                </a:solidFill>
                <a:latin typeface="微软雅黑" panose="020B0503020204020204" pitchFamily="34" charset="-122"/>
                <a:ea typeface="微软雅黑" panose="020B0503020204020204" pitchFamily="34" charset="-122"/>
              </a:rPr>
              <a:t>, </a:t>
            </a:r>
            <a:r>
              <a:rPr lang="zh-CN" altLang="en-US" b="1" dirty="0" smtClean="0">
                <a:solidFill>
                  <a:srgbClr val="0070C0"/>
                </a:solidFill>
                <a:latin typeface="微软雅黑" panose="020B0503020204020204" pitchFamily="34" charset="-122"/>
                <a:ea typeface="微软雅黑" panose="020B0503020204020204" pitchFamily="34" charset="-122"/>
              </a:rPr>
              <a:t>欧盟</a:t>
            </a:r>
            <a:r>
              <a:rPr lang="en-US" altLang="zh-CN" b="1" dirty="0" smtClean="0">
                <a:solidFill>
                  <a:srgbClr val="0070C0"/>
                </a:solidFill>
                <a:latin typeface="微软雅黑" panose="020B0503020204020204" pitchFamily="34" charset="-122"/>
                <a:ea typeface="微软雅黑" panose="020B0503020204020204" pitchFamily="34" charset="-122"/>
              </a:rPr>
              <a:t>GMP</a:t>
            </a:r>
            <a:r>
              <a:rPr lang="zh-CN" altLang="en-US" b="1" dirty="0" smtClean="0">
                <a:solidFill>
                  <a:srgbClr val="0070C0"/>
                </a:solidFill>
                <a:latin typeface="微软雅黑" panose="020B0503020204020204" pitchFamily="34" charset="-122"/>
                <a:ea typeface="微软雅黑" panose="020B0503020204020204" pitchFamily="34" charset="-122"/>
              </a:rPr>
              <a:t>引入第四部分</a:t>
            </a:r>
            <a:endParaRPr lang="zh-CN" altLang="en-US" b="1" dirty="0">
              <a:solidFill>
                <a:srgbClr val="0070C0"/>
              </a:solidFill>
              <a:latin typeface="微软雅黑" panose="020B0503020204020204" pitchFamily="34" charset="-122"/>
              <a:ea typeface="微软雅黑" panose="020B0503020204020204" pitchFamily="34" charset="-122"/>
            </a:endParaRPr>
          </a:p>
          <a:p>
            <a:pPr eaLnBrk="1" hangingPunct="1">
              <a:spcBef>
                <a:spcPct val="0"/>
              </a:spcBef>
              <a:defRPr/>
            </a:pPr>
            <a:endParaRPr lang="en-US" altLang="zh-CN" b="1" dirty="0">
              <a:solidFill>
                <a:srgbClr val="0070C0"/>
              </a:solidFill>
              <a:latin typeface="微软雅黑" pitchFamily="34" charset="-122"/>
              <a:ea typeface="微软雅黑" pitchFamily="34" charset="-122"/>
            </a:endParaRPr>
          </a:p>
          <a:p>
            <a:pPr eaLnBrk="1" hangingPunct="1">
              <a:spcBef>
                <a:spcPct val="0"/>
              </a:spcBef>
              <a:defRPr/>
            </a:pPr>
            <a:endParaRPr lang="zh-CN" altLang="en-US" b="1" kern="0" dirty="0">
              <a:solidFill>
                <a:sysClr val="windowText" lastClr="000000">
                  <a:lumMod val="75000"/>
                  <a:lumOff val="25000"/>
                </a:sysClr>
              </a:solidFill>
              <a:latin typeface="微软雅黑" pitchFamily="34" charset="-122"/>
              <a:ea typeface="微软雅黑" pitchFamily="34" charset="-122"/>
            </a:endParaRPr>
          </a:p>
          <a:p>
            <a:pPr eaLnBrk="1" hangingPunct="1">
              <a:spcBef>
                <a:spcPct val="0"/>
              </a:spcBef>
              <a:defRPr/>
            </a:pPr>
            <a:endParaRPr lang="en-US" altLang="zh-CN" b="1" dirty="0">
              <a:solidFill>
                <a:srgbClr val="0070C0"/>
              </a:solidFill>
              <a:latin typeface="微软雅黑" pitchFamily="34" charset="-122"/>
              <a:ea typeface="微软雅黑" pitchFamily="34" charset="-122"/>
            </a:endParaRPr>
          </a:p>
          <a:p>
            <a:pPr eaLnBrk="1" hangingPunct="1">
              <a:spcBef>
                <a:spcPct val="0"/>
              </a:spcBef>
              <a:defRPr/>
            </a:pPr>
            <a:endParaRPr lang="en-US" altLang="zh-CN" b="1" dirty="0">
              <a:latin typeface="微软雅黑" panose="020B0503020204020204" pitchFamily="34" charset="-122"/>
            </a:endParaRPr>
          </a:p>
          <a:p>
            <a:pPr eaLnBrk="1" hangingPunct="1">
              <a:spcBef>
                <a:spcPct val="0"/>
              </a:spcBef>
              <a:defRPr/>
            </a:pPr>
            <a:endParaRPr lang="zh-CN" altLang="en-US" dirty="0"/>
          </a:p>
        </p:txBody>
      </p:sp>
    </p:spTree>
    <p:extLst>
      <p:ext uri="{BB962C8B-B14F-4D97-AF65-F5344CB8AC3E}">
        <p14:creationId xmlns:p14="http://schemas.microsoft.com/office/powerpoint/2010/main" val="2095638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红色部分是在</a:t>
            </a:r>
            <a:r>
              <a:rPr lang="en-US" altLang="zh-CN" dirty="0"/>
              <a:t>2010</a:t>
            </a:r>
            <a:r>
              <a:rPr lang="zh-CN" altLang="en-US" dirty="0"/>
              <a:t>年之后有更新的部分，注意，奥星之前出的欧盟</a:t>
            </a:r>
            <a:r>
              <a:rPr lang="en-US" altLang="zh-CN" dirty="0"/>
              <a:t>GMP</a:t>
            </a:r>
            <a:r>
              <a:rPr lang="zh-CN" altLang="en-US" dirty="0"/>
              <a:t>、</a:t>
            </a:r>
            <a:r>
              <a:rPr lang="en-US" altLang="zh-CN" dirty="0"/>
              <a:t>GDP</a:t>
            </a:r>
            <a:r>
              <a:rPr lang="zh-CN" altLang="en-US" dirty="0"/>
              <a:t>法规汇编</a:t>
            </a:r>
            <a:r>
              <a:rPr lang="en-US" altLang="zh-CN" dirty="0"/>
              <a:t>part1 3</a:t>
            </a:r>
            <a:r>
              <a:rPr lang="zh-CN" altLang="en-US" dirty="0"/>
              <a:t>、</a:t>
            </a:r>
            <a:r>
              <a:rPr lang="en-US" altLang="zh-CN" dirty="0"/>
              <a:t>5</a:t>
            </a:r>
            <a:r>
              <a:rPr lang="zh-CN" altLang="en-US" dirty="0"/>
              <a:t>、</a:t>
            </a:r>
            <a:r>
              <a:rPr lang="en-US" altLang="zh-CN" dirty="0"/>
              <a:t>6</a:t>
            </a:r>
            <a:r>
              <a:rPr lang="zh-CN" altLang="en-US" dirty="0"/>
              <a:t>、</a:t>
            </a:r>
            <a:r>
              <a:rPr lang="en-US" altLang="zh-CN" dirty="0"/>
              <a:t>8</a:t>
            </a:r>
            <a:r>
              <a:rPr lang="zh-CN" altLang="en-US" dirty="0"/>
              <a:t>章有更新，</a:t>
            </a:r>
            <a:r>
              <a:rPr lang="en-US" altLang="zh-CN" dirty="0"/>
              <a:t>part2</a:t>
            </a:r>
            <a:r>
              <a:rPr lang="zh-CN" altLang="en-US" dirty="0"/>
              <a:t>更新，附录</a:t>
            </a:r>
            <a:r>
              <a:rPr lang="en-US" altLang="zh-CN" dirty="0"/>
              <a:t>15</a:t>
            </a:r>
            <a:r>
              <a:rPr lang="zh-CN" altLang="en-US" dirty="0"/>
              <a:t>更新</a:t>
            </a:r>
            <a:endParaRPr lang="en-US" altLang="zh-CN" dirty="0"/>
          </a:p>
          <a:p>
            <a:pPr eaLnBrk="1" hangingPunct="1"/>
            <a:r>
              <a:rPr lang="en-US" altLang="zh-CN" dirty="0"/>
              <a:t>Part 3 </a:t>
            </a:r>
            <a:r>
              <a:rPr lang="zh-CN" altLang="en-US" dirty="0"/>
              <a:t>仅列出了部分主要的相关文件，官网还有一些其他的</a:t>
            </a:r>
            <a:r>
              <a:rPr lang="en-US" altLang="zh-CN" dirty="0"/>
              <a:t>GMP</a:t>
            </a:r>
            <a:r>
              <a:rPr lang="zh-CN" altLang="en-US" dirty="0"/>
              <a:t>相关文件，未收录在</a:t>
            </a:r>
            <a:r>
              <a:rPr lang="en-US" altLang="zh-CN" dirty="0"/>
              <a:t>part3</a:t>
            </a:r>
          </a:p>
        </p:txBody>
      </p:sp>
    </p:spTree>
    <p:extLst>
      <p:ext uri="{BB962C8B-B14F-4D97-AF65-F5344CB8AC3E}">
        <p14:creationId xmlns:p14="http://schemas.microsoft.com/office/powerpoint/2010/main" val="2131395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smtClean="0"/>
              <a:t>附录</a:t>
            </a:r>
            <a:r>
              <a:rPr lang="en-US" altLang="zh-CN" dirty="0" smtClean="0"/>
              <a:t>2</a:t>
            </a:r>
            <a:r>
              <a:rPr lang="zh-CN" altLang="en-US" dirty="0" smtClean="0"/>
              <a:t>于</a:t>
            </a:r>
            <a:r>
              <a:rPr lang="en-US" altLang="zh-CN" dirty="0" smtClean="0"/>
              <a:t>2018</a:t>
            </a:r>
            <a:r>
              <a:rPr lang="zh-CN" altLang="en-US" dirty="0" smtClean="0"/>
              <a:t>年</a:t>
            </a:r>
            <a:r>
              <a:rPr lang="en-US" altLang="zh-CN" dirty="0" smtClean="0"/>
              <a:t>6</a:t>
            </a:r>
            <a:r>
              <a:rPr lang="zh-CN" altLang="en-US" dirty="0" smtClean="0"/>
              <a:t>月份生效，将不再适用于先进治疗药品（</a:t>
            </a:r>
            <a:r>
              <a:rPr lang="en-US" altLang="zh-CN" dirty="0" smtClean="0"/>
              <a:t>ATMP</a:t>
            </a:r>
            <a:r>
              <a:rPr lang="zh-CN" altLang="en-US" dirty="0" smtClean="0"/>
              <a:t>），</a:t>
            </a:r>
            <a:r>
              <a:rPr lang="en-US" altLang="zh-CN" dirty="0" smtClean="0"/>
              <a:t>ATMP</a:t>
            </a:r>
            <a:r>
              <a:rPr lang="zh-CN" altLang="en-US" dirty="0" smtClean="0"/>
              <a:t>适用于欧盟委员会于</a:t>
            </a:r>
            <a:r>
              <a:rPr lang="en-US" altLang="zh-CN" dirty="0" smtClean="0"/>
              <a:t>2018</a:t>
            </a:r>
            <a:r>
              <a:rPr lang="zh-CN" altLang="en-US" dirty="0" smtClean="0"/>
              <a:t>年</a:t>
            </a:r>
            <a:r>
              <a:rPr lang="en-US" altLang="zh-CN" dirty="0" smtClean="0"/>
              <a:t>5</a:t>
            </a:r>
            <a:r>
              <a:rPr lang="zh-CN" altLang="en-US" dirty="0" smtClean="0"/>
              <a:t>月</a:t>
            </a:r>
            <a:r>
              <a:rPr lang="en-US" altLang="zh-CN" dirty="0" smtClean="0"/>
              <a:t>22</a:t>
            </a:r>
            <a:r>
              <a:rPr lang="zh-CN" altLang="en-US" dirty="0" smtClean="0"/>
              <a:t>日生效的</a:t>
            </a:r>
            <a:r>
              <a:rPr lang="en-US" altLang="zh-CN" dirty="0" smtClean="0"/>
              <a:t>《</a:t>
            </a:r>
            <a:r>
              <a:rPr lang="zh-CN" altLang="en-US" dirty="0" smtClean="0"/>
              <a:t>先进治疗药品良好生产实践指南</a:t>
            </a:r>
            <a:r>
              <a:rPr lang="en-US" altLang="zh-CN" dirty="0" smtClean="0"/>
              <a:t>》</a:t>
            </a:r>
            <a:endParaRPr lang="en-US" altLang="zh-CN" dirty="0"/>
          </a:p>
        </p:txBody>
      </p:sp>
    </p:spTree>
    <p:extLst>
      <p:ext uri="{BB962C8B-B14F-4D97-AF65-F5344CB8AC3E}">
        <p14:creationId xmlns:p14="http://schemas.microsoft.com/office/powerpoint/2010/main" val="314366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01520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dirty="0" smtClean="0"/>
              <a:t>临床试验用药（</a:t>
            </a:r>
            <a:r>
              <a:rPr lang="en-US" altLang="zh-CN" dirty="0" smtClean="0"/>
              <a:t>IMPs</a:t>
            </a:r>
            <a:r>
              <a:rPr lang="zh-CN" altLang="en-US" dirty="0" smtClean="0"/>
              <a:t>）</a:t>
            </a:r>
            <a:endParaRPr lang="en-US" altLang="zh-CN" dirty="0" smtClean="0"/>
          </a:p>
          <a:p>
            <a:r>
              <a:rPr lang="zh-CN" altLang="en-US" dirty="0" smtClean="0">
                <a:ea typeface="微软雅黑" panose="020B0503020204020204" pitchFamily="34" charset="-122"/>
              </a:rPr>
              <a:t>先进治疗药品（</a:t>
            </a:r>
            <a:r>
              <a:rPr lang="en-US" altLang="zh-CN" dirty="0" smtClean="0">
                <a:ea typeface="微软雅黑" panose="020B0503020204020204" pitchFamily="34" charset="-122"/>
              </a:rPr>
              <a:t>ATMP</a:t>
            </a:r>
            <a:r>
              <a:rPr lang="zh-CN" altLang="en-US" dirty="0" smtClean="0">
                <a:ea typeface="微软雅黑" panose="020B0503020204020204" pitchFamily="34" charset="-122"/>
              </a:rPr>
              <a:t>）</a:t>
            </a:r>
            <a:endParaRPr lang="en-US" altLang="zh-CN" dirty="0"/>
          </a:p>
        </p:txBody>
      </p:sp>
    </p:spTree>
    <p:extLst>
      <p:ext uri="{BB962C8B-B14F-4D97-AF65-F5344CB8AC3E}">
        <p14:creationId xmlns:p14="http://schemas.microsoft.com/office/powerpoint/2010/main" val="2498103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dirty="0" smtClean="0"/>
              <a:t>临床试验用药（</a:t>
            </a:r>
            <a:r>
              <a:rPr lang="en-US" altLang="zh-CN" dirty="0" smtClean="0"/>
              <a:t>IMPs</a:t>
            </a:r>
            <a:r>
              <a:rPr lang="zh-CN" altLang="en-US" dirty="0" smtClean="0"/>
              <a:t>）</a:t>
            </a:r>
            <a:endParaRPr lang="en-US" altLang="zh-CN" dirty="0" smtClean="0"/>
          </a:p>
          <a:p>
            <a:r>
              <a:rPr lang="zh-CN" altLang="en-US" dirty="0" smtClean="0">
                <a:ea typeface="微软雅黑" panose="020B0503020204020204" pitchFamily="34" charset="-122"/>
              </a:rPr>
              <a:t>先进治疗药品（</a:t>
            </a:r>
            <a:r>
              <a:rPr lang="en-US" altLang="zh-CN" dirty="0" smtClean="0">
                <a:ea typeface="微软雅黑" panose="020B0503020204020204" pitchFamily="34" charset="-122"/>
              </a:rPr>
              <a:t>ATMP</a:t>
            </a:r>
            <a:r>
              <a:rPr lang="zh-CN" altLang="en-US" dirty="0" smtClean="0">
                <a:ea typeface="微软雅黑" panose="020B0503020204020204" pitchFamily="34" charset="-122"/>
              </a:rPr>
              <a:t>）</a:t>
            </a:r>
            <a:endParaRPr lang="en-US" altLang="zh-CN" dirty="0"/>
          </a:p>
        </p:txBody>
      </p:sp>
    </p:spTree>
    <p:extLst>
      <p:ext uri="{BB962C8B-B14F-4D97-AF65-F5344CB8AC3E}">
        <p14:creationId xmlns:p14="http://schemas.microsoft.com/office/powerpoint/2010/main" val="2681156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dirty="0" smtClean="0"/>
              <a:t>临床试验用药（</a:t>
            </a:r>
            <a:r>
              <a:rPr lang="en-US" altLang="zh-CN" dirty="0" smtClean="0"/>
              <a:t>IMPs</a:t>
            </a:r>
            <a:r>
              <a:rPr lang="zh-CN" altLang="en-US" dirty="0" smtClean="0"/>
              <a:t>）</a:t>
            </a:r>
            <a:r>
              <a:rPr lang="en-US" altLang="zh-CN" dirty="0" smtClean="0"/>
              <a:t>GMP</a:t>
            </a:r>
            <a:r>
              <a:rPr lang="zh-CN" altLang="en-US" dirty="0" smtClean="0"/>
              <a:t>指南已发布</a:t>
            </a:r>
            <a:endParaRPr lang="en-US" altLang="zh-CN" dirty="0" smtClean="0"/>
          </a:p>
          <a:p>
            <a:r>
              <a:rPr lang="zh-CN" altLang="en-US" dirty="0" smtClean="0">
                <a:ea typeface="微软雅黑" panose="020B0503020204020204" pitchFamily="34" charset="-122"/>
              </a:rPr>
              <a:t>先进治疗药品（</a:t>
            </a:r>
            <a:r>
              <a:rPr lang="en-US" altLang="zh-CN" dirty="0" smtClean="0">
                <a:ea typeface="微软雅黑" panose="020B0503020204020204" pitchFamily="34" charset="-122"/>
              </a:rPr>
              <a:t>ATMP</a:t>
            </a:r>
            <a:r>
              <a:rPr lang="zh-CN" altLang="en-US" dirty="0" smtClean="0">
                <a:ea typeface="微软雅黑" panose="020B0503020204020204" pitchFamily="34" charset="-122"/>
              </a:rPr>
              <a:t>）</a:t>
            </a:r>
            <a:r>
              <a:rPr lang="en-US" altLang="zh-CN" dirty="0" smtClean="0">
                <a:ea typeface="微软雅黑" panose="020B0503020204020204" pitchFamily="34" charset="-122"/>
              </a:rPr>
              <a:t>GMP</a:t>
            </a:r>
            <a:r>
              <a:rPr lang="zh-CN" altLang="en-US" dirty="0" smtClean="0">
                <a:ea typeface="微软雅黑" panose="020B0503020204020204" pitchFamily="34" charset="-122"/>
              </a:rPr>
              <a:t>已发布，</a:t>
            </a:r>
            <a:r>
              <a:rPr lang="en-US" altLang="zh-CN" dirty="0" smtClean="0">
                <a:ea typeface="微软雅黑" panose="020B0503020204020204" pitchFamily="34" charset="-122"/>
              </a:rPr>
              <a:t>2018</a:t>
            </a:r>
            <a:r>
              <a:rPr lang="zh-CN" altLang="en-US" dirty="0" smtClean="0">
                <a:ea typeface="微软雅黑" panose="020B0503020204020204" pitchFamily="34" charset="-122"/>
              </a:rPr>
              <a:t>年</a:t>
            </a:r>
            <a:r>
              <a:rPr lang="en-US" altLang="zh-CN" dirty="0" smtClean="0">
                <a:ea typeface="微软雅黑" panose="020B0503020204020204" pitchFamily="34" charset="-122"/>
              </a:rPr>
              <a:t>5</a:t>
            </a:r>
            <a:r>
              <a:rPr lang="zh-CN" altLang="en-US" dirty="0" smtClean="0">
                <a:ea typeface="微软雅黑" panose="020B0503020204020204" pitchFamily="34" charset="-122"/>
              </a:rPr>
              <a:t>月生效</a:t>
            </a:r>
            <a:endParaRPr lang="en-US" altLang="zh-CN" dirty="0"/>
          </a:p>
        </p:txBody>
      </p:sp>
    </p:spTree>
    <p:extLst>
      <p:ext uri="{BB962C8B-B14F-4D97-AF65-F5344CB8AC3E}">
        <p14:creationId xmlns:p14="http://schemas.microsoft.com/office/powerpoint/2010/main" val="3996726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dirty="0" smtClean="0"/>
              <a:t>附录</a:t>
            </a:r>
            <a:r>
              <a:rPr lang="en-US" altLang="zh-CN" dirty="0" smtClean="0"/>
              <a:t>01 </a:t>
            </a:r>
            <a:r>
              <a:rPr lang="zh-CN" altLang="en-US" dirty="0" smtClean="0"/>
              <a:t>预计</a:t>
            </a:r>
            <a:r>
              <a:rPr lang="en-US" altLang="zh-CN" dirty="0" smtClean="0"/>
              <a:t>19</a:t>
            </a:r>
            <a:r>
              <a:rPr lang="zh-CN" altLang="en-US" dirty="0" smtClean="0"/>
              <a:t>年秋季定稿；</a:t>
            </a:r>
            <a:endParaRPr lang="en-US" altLang="zh-CN" dirty="0" smtClean="0"/>
          </a:p>
          <a:p>
            <a:endParaRPr lang="en-US" altLang="zh-CN" dirty="0" smtClean="0"/>
          </a:p>
          <a:p>
            <a:r>
              <a:rPr lang="zh-CN" altLang="en-US" dirty="0" smtClean="0"/>
              <a:t>附录</a:t>
            </a:r>
            <a:r>
              <a:rPr lang="en-US" altLang="zh-CN" dirty="0" smtClean="0"/>
              <a:t>02 </a:t>
            </a:r>
            <a:r>
              <a:rPr lang="zh-CN" altLang="en-US" sz="1200" b="0" i="0" kern="1200" dirty="0" smtClean="0">
                <a:solidFill>
                  <a:schemeClr val="tx1"/>
                </a:solidFill>
                <a:effectLst/>
                <a:cs typeface="+mn-cs"/>
              </a:rPr>
              <a:t>自</a:t>
            </a:r>
            <a:r>
              <a:rPr lang="en-US" altLang="zh-CN" sz="1200" b="0" i="0" kern="1200" dirty="0" smtClean="0">
                <a:solidFill>
                  <a:schemeClr val="tx1"/>
                </a:solidFill>
                <a:effectLst/>
                <a:cs typeface="+mn-cs"/>
              </a:rPr>
              <a:t>2018</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6</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26</a:t>
            </a:r>
            <a:r>
              <a:rPr lang="zh-CN" altLang="en-US" sz="1200" b="0" i="0" kern="1200" dirty="0" smtClean="0">
                <a:solidFill>
                  <a:schemeClr val="tx1"/>
                </a:solidFill>
                <a:effectLst/>
                <a:cs typeface="+mn-cs"/>
              </a:rPr>
              <a:t>日起投入使用；不再适用于适用于</a:t>
            </a:r>
            <a:r>
              <a:rPr lang="en-US" altLang="zh-CN" sz="1200" b="0" i="0" kern="1200" dirty="0" err="1" smtClean="0">
                <a:solidFill>
                  <a:schemeClr val="tx1"/>
                </a:solidFill>
                <a:effectLst/>
                <a:cs typeface="+mn-cs"/>
              </a:rPr>
              <a:t>Eudralex</a:t>
            </a:r>
            <a:r>
              <a:rPr lang="zh-CN" altLang="en-US" sz="1200" b="0" i="0" kern="1200" dirty="0" smtClean="0">
                <a:solidFill>
                  <a:schemeClr val="tx1"/>
                </a:solidFill>
                <a:effectLst/>
                <a:cs typeface="+mn-cs"/>
              </a:rPr>
              <a:t>第</a:t>
            </a:r>
            <a:r>
              <a:rPr lang="en-US" altLang="zh-CN" sz="1200" b="0" i="0" kern="1200" dirty="0" smtClean="0">
                <a:solidFill>
                  <a:schemeClr val="tx1"/>
                </a:solidFill>
                <a:effectLst/>
                <a:cs typeface="+mn-cs"/>
              </a:rPr>
              <a:t>4</a:t>
            </a:r>
            <a:r>
              <a:rPr lang="zh-CN" altLang="en-US" sz="1200" b="0" i="0" kern="1200" dirty="0" smtClean="0">
                <a:solidFill>
                  <a:schemeClr val="tx1"/>
                </a:solidFill>
                <a:effectLst/>
                <a:cs typeface="+mn-cs"/>
              </a:rPr>
              <a:t>卷 第</a:t>
            </a:r>
            <a:r>
              <a:rPr lang="en-US" altLang="zh-CN" sz="1200" b="0" i="0" kern="1200" dirty="0" smtClean="0">
                <a:solidFill>
                  <a:schemeClr val="tx1"/>
                </a:solidFill>
                <a:effectLst/>
                <a:cs typeface="+mn-cs"/>
              </a:rPr>
              <a:t>IV</a:t>
            </a:r>
            <a:r>
              <a:rPr lang="zh-CN" altLang="en-US" sz="1200" b="0" i="0" kern="1200" dirty="0" smtClean="0">
                <a:solidFill>
                  <a:schemeClr val="tx1"/>
                </a:solidFill>
                <a:effectLst/>
                <a:cs typeface="+mn-cs"/>
              </a:rPr>
              <a:t>部分；</a:t>
            </a:r>
            <a:endParaRPr lang="en-US" altLang="zh-CN" dirty="0"/>
          </a:p>
        </p:txBody>
      </p:sp>
    </p:spTree>
    <p:extLst>
      <p:ext uri="{BB962C8B-B14F-4D97-AF65-F5344CB8AC3E}">
        <p14:creationId xmlns:p14="http://schemas.microsoft.com/office/powerpoint/2010/main" val="954226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782300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579383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pPr eaLnBrk="1" hangingPunct="1"/>
            <a:r>
              <a:rPr lang="zh-CN" altLang="en-US" dirty="0" smtClean="0"/>
              <a:t>欧洲药品管理局（</a:t>
            </a:r>
            <a:r>
              <a:rPr lang="en-US" altLang="zh-CN" dirty="0" smtClean="0"/>
              <a:t>EMA</a:t>
            </a:r>
            <a:r>
              <a:rPr lang="zh-CN" altLang="en-US" dirty="0" smtClean="0"/>
              <a:t>）其前身</a:t>
            </a:r>
            <a:r>
              <a:rPr lang="en-US" altLang="zh-CN" dirty="0" smtClean="0"/>
              <a:t>(2004</a:t>
            </a:r>
            <a:r>
              <a:rPr lang="zh-CN" altLang="en-US" dirty="0" smtClean="0"/>
              <a:t>年前</a:t>
            </a:r>
            <a:r>
              <a:rPr lang="en-US" altLang="zh-CN" dirty="0" smtClean="0"/>
              <a:t>)</a:t>
            </a:r>
            <a:r>
              <a:rPr lang="zh-CN" altLang="en-US" dirty="0" smtClean="0"/>
              <a:t>为欧洲药品评价局</a:t>
            </a:r>
            <a:r>
              <a:rPr lang="en-US" altLang="zh-CN" dirty="0" smtClean="0"/>
              <a:t>(EMEA)</a:t>
            </a:r>
            <a:r>
              <a:rPr lang="zh-CN" altLang="en-US" dirty="0" smtClean="0"/>
              <a:t>，是欧盟药品注册审评及检查的主管机构，根据评审类别的不同，主要负责药品上市申请的集中审批流程、成员国进行非集中程序时的指导和仲裁以及制定一系列药事法规。</a:t>
            </a:r>
            <a:endParaRPr lang="en-US" altLang="zh-CN" dirty="0" smtClean="0"/>
          </a:p>
        </p:txBody>
      </p:sp>
    </p:spTree>
    <p:extLst>
      <p:ext uri="{BB962C8B-B14F-4D97-AF65-F5344CB8AC3E}">
        <p14:creationId xmlns:p14="http://schemas.microsoft.com/office/powerpoint/2010/main" val="3721582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30726709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4096937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138115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383" indent="-171383" eaLnBrk="1" hangingPunct="1">
              <a:spcBef>
                <a:spcPct val="0"/>
              </a:spcBef>
              <a:buFontTx/>
              <a:buChar char="•"/>
            </a:pPr>
            <a:r>
              <a:rPr lang="zh-CN" altLang="en-US" dirty="0"/>
              <a:t>欧盟、中国和美国详讲，其他略讲</a:t>
            </a:r>
            <a:endParaRPr lang="en-US" altLang="zh-CN" dirty="0"/>
          </a:p>
          <a:p>
            <a:pPr marL="171383" indent="-171383" eaLnBrk="1" hangingPunct="1">
              <a:spcBef>
                <a:spcPct val="0"/>
              </a:spcBef>
              <a:buFontTx/>
              <a:buChar char="•"/>
            </a:pPr>
            <a:r>
              <a:rPr lang="en-US" altLang="zh-CN" dirty="0"/>
              <a:t>TGA</a:t>
            </a:r>
            <a:r>
              <a:rPr lang="zh-CN" altLang="en-US" dirty="0"/>
              <a:t>“医疗产品管理局” 也叫</a:t>
            </a:r>
            <a:r>
              <a:rPr lang="zh-CN" altLang="en-US" dirty="0" smtClean="0"/>
              <a:t>“治疗商品管理局”</a:t>
            </a:r>
            <a:endParaRPr lang="en-US" altLang="zh-CN" dirty="0" smtClean="0"/>
          </a:p>
          <a:p>
            <a:pPr marL="171383" indent="-171383" eaLnBrk="1" hangingPunct="1">
              <a:spcBef>
                <a:spcPct val="0"/>
              </a:spcBef>
              <a:buFontTx/>
              <a:buChar char="•"/>
            </a:pPr>
            <a:r>
              <a:rPr lang="zh-CN" altLang="en-US" dirty="0" smtClean="0"/>
              <a:t>中国</a:t>
            </a:r>
            <a:r>
              <a:rPr lang="en-US" altLang="zh-CN" dirty="0" smtClean="0"/>
              <a:t>CFDA</a:t>
            </a:r>
            <a:r>
              <a:rPr lang="zh-CN" altLang="en-US" dirty="0" smtClean="0"/>
              <a:t>改为</a:t>
            </a:r>
            <a:r>
              <a:rPr lang="en-US" altLang="zh-CN" dirty="0" smtClean="0"/>
              <a:t>NMPA</a:t>
            </a:r>
            <a:r>
              <a:rPr lang="zh-CN" altLang="en-US" dirty="0" smtClean="0"/>
              <a:t>国家药品监督管理局</a:t>
            </a:r>
            <a:endParaRPr lang="en-US" altLang="zh-CN" dirty="0"/>
          </a:p>
          <a:p>
            <a:pPr marL="171383" indent="-171383" eaLnBrk="1" hangingPunct="1">
              <a:spcBef>
                <a:spcPct val="0"/>
              </a:spcBef>
              <a:buFontTx/>
              <a:buChar char="•"/>
            </a:pPr>
            <a:endParaRPr lang="zh-CN" altLang="en-US" dirty="0"/>
          </a:p>
        </p:txBody>
      </p:sp>
    </p:spTree>
    <p:extLst>
      <p:ext uri="{BB962C8B-B14F-4D97-AF65-F5344CB8AC3E}">
        <p14:creationId xmlns:p14="http://schemas.microsoft.com/office/powerpoint/2010/main" val="4028035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2721277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3434873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639288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825866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4128289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4150070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1964275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3345625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3157628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3298447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500" b="1" dirty="0">
                <a:latin typeface="Arial" panose="020B0604020202020204" pitchFamily="34" charset="0"/>
                <a:cs typeface="Arial" panose="020B0604020202020204" pitchFamily="34" charset="0"/>
              </a:rPr>
              <a:t>中文名称</a:t>
            </a:r>
            <a:r>
              <a:rPr lang="zh-CN" altLang="en-US" sz="1500"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美国食品药品管理局（</a:t>
            </a:r>
            <a:r>
              <a:rPr lang="en-US" altLang="zh-CN" dirty="0">
                <a:latin typeface="Arial" panose="020B0604020202020204" pitchFamily="34" charset="0"/>
                <a:cs typeface="Arial" panose="020B0604020202020204" pitchFamily="34" charset="0"/>
              </a:rPr>
              <a:t>FDA</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r>
              <a:rPr lang="zh-CN" altLang="en-US" sz="1500" b="1" dirty="0">
                <a:latin typeface="Arial" panose="020B0604020202020204" pitchFamily="34" charset="0"/>
                <a:cs typeface="Arial" panose="020B0604020202020204" pitchFamily="34" charset="0"/>
              </a:rPr>
              <a:t>英文名称</a:t>
            </a:r>
            <a:r>
              <a:rPr lang="zh-CN" altLang="en-US" sz="1500"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U.S. Food and Drug Administration</a:t>
            </a:r>
          </a:p>
          <a:p>
            <a:r>
              <a:rPr lang="zh-CN" altLang="en-US" sz="1500" b="1" dirty="0">
                <a:latin typeface="Arial" panose="020B0604020202020204" pitchFamily="34" charset="0"/>
                <a:cs typeface="Arial" panose="020B0604020202020204" pitchFamily="34" charset="0"/>
              </a:rPr>
              <a:t>服务范围</a:t>
            </a:r>
            <a:r>
              <a:rPr lang="zh-CN" altLang="en-US" sz="1500"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是一个公共卫生科学监管机构，其具体监管范围包括食品、药品、医疗器械、放射性物质（产品）、疫苗、血液制品和生物制品、兽药、化妆品和烟草。</a:t>
            </a:r>
            <a:endParaRPr lang="en-US" altLang="zh-CN" dirty="0">
              <a:latin typeface="Arial" panose="020B0604020202020204" pitchFamily="34" charset="0"/>
              <a:cs typeface="Arial" panose="020B0604020202020204" pitchFamily="34" charset="0"/>
            </a:endParaRPr>
          </a:p>
          <a:p>
            <a:endParaRPr lang="zh-CN" altLang="en-US" dirty="0"/>
          </a:p>
        </p:txBody>
      </p:sp>
    </p:spTree>
    <p:extLst>
      <p:ext uri="{BB962C8B-B14F-4D97-AF65-F5344CB8AC3E}">
        <p14:creationId xmlns:p14="http://schemas.microsoft.com/office/powerpoint/2010/main" val="1881399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9607897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40698822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3709751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2666746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sz="1200" b="0" dirty="0" smtClean="0">
                <a:ea typeface="微软雅黑" panose="020B0503020204020204" pitchFamily="34" charset="-122"/>
              </a:rPr>
              <a:t>该指南将取代灭菌决策树文件</a:t>
            </a:r>
            <a:r>
              <a:rPr lang="en-US" altLang="zh-CN" sz="1200" b="0" dirty="0" smtClean="0">
                <a:ea typeface="微软雅黑" panose="020B0503020204020204" pitchFamily="34" charset="-122"/>
              </a:rPr>
              <a:t>CPMP/QWP/054v98</a:t>
            </a:r>
            <a:r>
              <a:rPr lang="zh-CN" altLang="en-US" sz="1200" b="0" dirty="0" smtClean="0">
                <a:ea typeface="微软雅黑" panose="020B0503020204020204" pitchFamily="34" charset="-122"/>
              </a:rPr>
              <a:t>，为无菌产品选择合适的灭菌方法提供了依据和指导。</a:t>
            </a:r>
            <a:endParaRPr lang="en-US" altLang="zh-CN" sz="1200" b="0" dirty="0" smtClean="0">
              <a:ea typeface="微软雅黑" panose="020B0503020204020204" pitchFamily="34" charset="-122"/>
            </a:endParaRPr>
          </a:p>
          <a:p>
            <a:endParaRPr lang="en-US" altLang="zh-CN" sz="1200" b="0" dirty="0" smtClean="0">
              <a:ea typeface="微软雅黑" panose="020B0503020204020204" pitchFamily="34" charset="-122"/>
            </a:endParaRPr>
          </a:p>
          <a:p>
            <a:r>
              <a:rPr lang="zh-CN" altLang="en-US" sz="1200" b="0" i="0" kern="1200" dirty="0" smtClean="0">
                <a:solidFill>
                  <a:schemeClr val="tx1"/>
                </a:solidFill>
                <a:effectLst/>
                <a:cs typeface="+mn-cs"/>
              </a:rPr>
              <a:t>指南将于</a:t>
            </a:r>
            <a:r>
              <a:rPr lang="en-US" altLang="zh-CN" sz="1200" b="0" i="0" kern="1200" dirty="0" smtClean="0">
                <a:solidFill>
                  <a:schemeClr val="tx1"/>
                </a:solidFill>
                <a:effectLst/>
                <a:cs typeface="+mn-cs"/>
              </a:rPr>
              <a:t>2019</a:t>
            </a:r>
            <a:r>
              <a:rPr lang="zh-CN" altLang="en-US" sz="1200" b="0" i="0" kern="1200" dirty="0" smtClean="0">
                <a:solidFill>
                  <a:schemeClr val="tx1"/>
                </a:solidFill>
                <a:effectLst/>
                <a:cs typeface="+mn-cs"/>
              </a:rPr>
              <a:t>年</a:t>
            </a:r>
            <a:r>
              <a:rPr lang="en-US" altLang="zh-CN" sz="1200" b="0" i="0" kern="1200" dirty="0" smtClean="0">
                <a:solidFill>
                  <a:schemeClr val="tx1"/>
                </a:solidFill>
                <a:effectLst/>
                <a:cs typeface="+mn-cs"/>
              </a:rPr>
              <a:t>10</a:t>
            </a:r>
            <a:r>
              <a:rPr lang="zh-CN" altLang="en-US" sz="1200" b="0" i="0" kern="1200" dirty="0" smtClean="0">
                <a:solidFill>
                  <a:schemeClr val="tx1"/>
                </a:solidFill>
                <a:effectLst/>
                <a:cs typeface="+mn-cs"/>
              </a:rPr>
              <a:t>月</a:t>
            </a:r>
            <a:r>
              <a:rPr lang="en-US" altLang="zh-CN" sz="1200" b="0" i="0" kern="1200" dirty="0" smtClean="0">
                <a:solidFill>
                  <a:schemeClr val="tx1"/>
                </a:solidFill>
                <a:effectLst/>
                <a:cs typeface="+mn-cs"/>
              </a:rPr>
              <a:t>1</a:t>
            </a:r>
            <a:r>
              <a:rPr lang="zh-CN" altLang="en-US" sz="1200" b="0" i="0" kern="1200" dirty="0" smtClean="0">
                <a:solidFill>
                  <a:schemeClr val="tx1"/>
                </a:solidFill>
                <a:effectLst/>
                <a:cs typeface="+mn-cs"/>
              </a:rPr>
              <a:t>日起生效。</a:t>
            </a:r>
            <a:endParaRPr lang="en-US" altLang="zh-CN" dirty="0"/>
          </a:p>
        </p:txBody>
      </p:sp>
    </p:spTree>
    <p:extLst>
      <p:ext uri="{BB962C8B-B14F-4D97-AF65-F5344CB8AC3E}">
        <p14:creationId xmlns:p14="http://schemas.microsoft.com/office/powerpoint/2010/main" val="10994329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2745516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645971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404002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欧洲药品质量管理局（</a:t>
            </a:r>
            <a:r>
              <a:rPr lang="en-US" altLang="zh-CN" dirty="0" smtClean="0"/>
              <a:t>EDQM</a:t>
            </a:r>
            <a:r>
              <a:rPr lang="zh-CN" altLang="en-US" dirty="0" smtClean="0"/>
              <a:t>） 其前身为设在法国的欧洲药典委员会秘书处，</a:t>
            </a:r>
            <a:r>
              <a:rPr lang="en-US" altLang="zh-CN" dirty="0" smtClean="0"/>
              <a:t>1996</a:t>
            </a:r>
            <a:r>
              <a:rPr lang="zh-CN" altLang="en-US" dirty="0" smtClean="0"/>
              <a:t>年更名为</a:t>
            </a:r>
            <a:r>
              <a:rPr lang="en-US" altLang="zh-CN" dirty="0" smtClean="0"/>
              <a:t>EDQM</a:t>
            </a:r>
            <a:r>
              <a:rPr lang="zh-CN" altLang="en-US" dirty="0" smtClean="0"/>
              <a:t>。</a:t>
            </a:r>
            <a:endParaRPr lang="en-US" altLang="zh-CN" dirty="0" smtClean="0"/>
          </a:p>
          <a:p>
            <a:endParaRPr lang="en-US" altLang="zh-CN" dirty="0"/>
          </a:p>
        </p:txBody>
      </p:sp>
    </p:spTree>
    <p:extLst>
      <p:ext uri="{BB962C8B-B14F-4D97-AF65-F5344CB8AC3E}">
        <p14:creationId xmlns:p14="http://schemas.microsoft.com/office/powerpoint/2010/main" val="31601218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255775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EIR: Establishment Inspection Report </a:t>
            </a:r>
            <a:r>
              <a:rPr lang="zh-CN" altLang="en-US" dirty="0"/>
              <a:t>现场检查报告</a:t>
            </a:r>
            <a:endParaRPr lang="en-US" altLang="zh-CN" dirty="0"/>
          </a:p>
          <a:p>
            <a:r>
              <a:rPr lang="zh-CN" altLang="zh-CN" dirty="0"/>
              <a:t>美国任何一部法律的产生程序是：首先由</a:t>
            </a:r>
            <a:r>
              <a:rPr lang="en-US" altLang="zh-CN" dirty="0" err="1">
                <a:hlinkClick r:id="rId3"/>
              </a:rPr>
              <a:t>美国国会</a:t>
            </a:r>
            <a:r>
              <a:rPr lang="zh-CN" altLang="zh-CN" dirty="0"/>
              <a:t>议员提出法案，当这个法案获得国会通过后，将被提交给美国总统给予批准，一旦该法案被总统批准（有可能被否决）就成为法律（</a:t>
            </a:r>
            <a:r>
              <a:rPr lang="en-US" altLang="zh-CN" dirty="0"/>
              <a:t>Act</a:t>
            </a:r>
            <a:r>
              <a:rPr lang="zh-CN" altLang="zh-CN" dirty="0"/>
              <a:t>）。当一部法律通过后，国会众议院就把法律的内容公布在美国法典</a:t>
            </a:r>
            <a:r>
              <a:rPr lang="en-US" altLang="zh-CN" dirty="0"/>
              <a:t>(United Sates Code)</a:t>
            </a:r>
            <a:r>
              <a:rPr lang="zh-CN" altLang="zh-CN" dirty="0"/>
              <a:t>上。美国法典</a:t>
            </a:r>
            <a:r>
              <a:rPr lang="en-US" altLang="zh-CN" dirty="0"/>
              <a:t>(United Sates Code)</a:t>
            </a:r>
            <a:r>
              <a:rPr lang="zh-CN" altLang="zh-CN" dirty="0"/>
              <a:t>根据法律规范所涉及的领域和调整对象，划分为</a:t>
            </a:r>
            <a:r>
              <a:rPr lang="en-US" altLang="zh-CN" dirty="0"/>
              <a:t>50</a:t>
            </a:r>
            <a:r>
              <a:rPr lang="zh-CN" altLang="zh-CN" dirty="0"/>
              <a:t>篇</a:t>
            </a:r>
            <a:r>
              <a:rPr lang="en-US" altLang="zh-CN" dirty="0"/>
              <a:t>(Title)</a:t>
            </a:r>
            <a:r>
              <a:rPr lang="zh-CN" altLang="zh-CN" dirty="0"/>
              <a:t>。其中第</a:t>
            </a:r>
            <a:r>
              <a:rPr lang="en-US" altLang="zh-CN" dirty="0"/>
              <a:t>21</a:t>
            </a:r>
            <a:r>
              <a:rPr lang="zh-CN" altLang="zh-CN" dirty="0"/>
              <a:t>篇为食品和药品法案（</a:t>
            </a:r>
            <a:r>
              <a:rPr lang="en-US" altLang="zh-CN" dirty="0"/>
              <a:t>Title 21: Food and Drugs</a:t>
            </a:r>
            <a:r>
              <a:rPr lang="zh-CN" altLang="zh-CN" dirty="0"/>
              <a:t>），</a:t>
            </a:r>
            <a:r>
              <a:rPr lang="en-US" altLang="zh-CN" dirty="0"/>
              <a:t>Title 21</a:t>
            </a:r>
            <a:r>
              <a:rPr lang="zh-CN" altLang="zh-CN" dirty="0"/>
              <a:t>共由</a:t>
            </a:r>
            <a:r>
              <a:rPr lang="en-US" altLang="zh-CN" dirty="0"/>
              <a:t>24</a:t>
            </a:r>
            <a:r>
              <a:rPr lang="zh-CN" altLang="zh-CN" dirty="0"/>
              <a:t>章</a:t>
            </a:r>
            <a:r>
              <a:rPr lang="en-US" altLang="zh-CN" dirty="0"/>
              <a:t>(Chapter)</a:t>
            </a:r>
            <a:r>
              <a:rPr lang="zh-CN" altLang="zh-CN" dirty="0"/>
              <a:t>组成，其中第</a:t>
            </a:r>
            <a:r>
              <a:rPr lang="en-US" altLang="zh-CN" dirty="0"/>
              <a:t>9</a:t>
            </a:r>
            <a:r>
              <a:rPr lang="zh-CN" altLang="zh-CN" dirty="0"/>
              <a:t>章</a:t>
            </a:r>
            <a:r>
              <a:rPr lang="en-US" altLang="zh-CN" dirty="0"/>
              <a:t>(Chapter 9)</a:t>
            </a:r>
            <a:r>
              <a:rPr lang="zh-CN" altLang="zh-CN" dirty="0"/>
              <a:t>为美国联邦食品、药品和化妆品法案（</a:t>
            </a:r>
            <a:r>
              <a:rPr lang="en-US" altLang="zh-CN" dirty="0"/>
              <a:t>FD &amp; C Act</a:t>
            </a:r>
            <a:r>
              <a:rPr lang="zh-CN" altLang="zh-CN" dirty="0"/>
              <a:t>），其地位相当于我国的《药品管理法》。</a:t>
            </a:r>
            <a:endParaRPr lang="en-US" altLang="zh-CN" dirty="0"/>
          </a:p>
          <a:p>
            <a:r>
              <a:rPr lang="zh-CN" altLang="zh-CN" dirty="0"/>
              <a:t>美国联邦法规汇编（</a:t>
            </a:r>
            <a:r>
              <a:rPr lang="en-US" altLang="zh-CN" dirty="0"/>
              <a:t>Code of Federal Regulations</a:t>
            </a:r>
            <a:r>
              <a:rPr lang="zh-CN" altLang="zh-CN" dirty="0"/>
              <a:t>，简称</a:t>
            </a:r>
            <a:r>
              <a:rPr lang="en-US" altLang="zh-CN" dirty="0"/>
              <a:t>CFR</a:t>
            </a:r>
            <a:r>
              <a:rPr lang="zh-CN" altLang="zh-CN" dirty="0"/>
              <a:t>）的编纂工作始于</a:t>
            </a:r>
            <a:r>
              <a:rPr lang="en-US" altLang="zh-CN" dirty="0"/>
              <a:t>1936</a:t>
            </a:r>
            <a:r>
              <a:rPr lang="zh-CN" altLang="zh-CN" dirty="0"/>
              <a:t>年，为</a:t>
            </a:r>
            <a:r>
              <a:rPr lang="en-US" altLang="zh-CN" dirty="0" err="1">
                <a:hlinkClick r:id="rId4"/>
              </a:rPr>
              <a:t>美国政府</a:t>
            </a:r>
            <a:r>
              <a:rPr lang="zh-CN" altLang="zh-CN" dirty="0"/>
              <a:t>参照</a:t>
            </a:r>
            <a:r>
              <a:rPr lang="en-US" altLang="zh-CN" dirty="0">
                <a:hlinkClick r:id="rId5"/>
              </a:rPr>
              <a:t>《</a:t>
            </a:r>
            <a:r>
              <a:rPr lang="en-US" altLang="zh-CN" dirty="0" err="1">
                <a:hlinkClick r:id="rId5"/>
              </a:rPr>
              <a:t>美国法典</a:t>
            </a:r>
            <a:r>
              <a:rPr lang="en-US" altLang="zh-CN" dirty="0">
                <a:hlinkClick r:id="rId5"/>
              </a:rPr>
              <a:t>》</a:t>
            </a:r>
            <a:r>
              <a:rPr lang="zh-CN" altLang="zh-CN" dirty="0"/>
              <a:t>的模式对联邦法规进行的编撰。</a:t>
            </a:r>
            <a:r>
              <a:rPr lang="en-US" altLang="zh-CN" dirty="0"/>
              <a:t>CFR</a:t>
            </a:r>
            <a:r>
              <a:rPr lang="zh-CN" altLang="zh-CN" dirty="0"/>
              <a:t>是由各个联邦政府的行政部门和机构发表、通过联邦注册司（</a:t>
            </a:r>
            <a:r>
              <a:rPr lang="en-US" altLang="zh-CN" dirty="0"/>
              <a:t>Federal Register</a:t>
            </a:r>
            <a:r>
              <a:rPr lang="zh-CN" altLang="zh-CN" dirty="0"/>
              <a:t>，简称</a:t>
            </a:r>
            <a:r>
              <a:rPr lang="en-US" altLang="zh-CN" dirty="0"/>
              <a:t>FR</a:t>
            </a:r>
            <a:r>
              <a:rPr lang="zh-CN" altLang="zh-CN" dirty="0"/>
              <a:t>）发行的全面地、永久性的法规的汇编，具有普遍适用性和法律效应。</a:t>
            </a:r>
            <a:r>
              <a:rPr lang="en-US" altLang="zh-CN" dirty="0"/>
              <a:t>CFR</a:t>
            </a:r>
            <a:r>
              <a:rPr lang="zh-CN" altLang="zh-CN" dirty="0"/>
              <a:t>的编纂也按照法律规范所涉及的领域和调整对象，分为</a:t>
            </a:r>
            <a:r>
              <a:rPr lang="en-US" altLang="zh-CN" dirty="0"/>
              <a:t>50</a:t>
            </a:r>
            <a:r>
              <a:rPr lang="zh-CN" altLang="zh-CN" dirty="0"/>
              <a:t>个主题。由于对于国家基本制度等方面的事项，联邦政府无权立法，因此美国联邦法规汇编的这</a:t>
            </a:r>
            <a:r>
              <a:rPr lang="en-US" altLang="zh-CN" dirty="0"/>
              <a:t>50</a:t>
            </a:r>
            <a:r>
              <a:rPr lang="zh-CN" altLang="zh-CN" dirty="0"/>
              <a:t>个主题分类并不完全等同于美国法典的</a:t>
            </a:r>
            <a:r>
              <a:rPr lang="en-US" altLang="zh-CN" dirty="0"/>
              <a:t>50</a:t>
            </a:r>
            <a:r>
              <a:rPr lang="zh-CN" altLang="zh-CN" dirty="0"/>
              <a:t>个主题，但二者在很多主题的名称上是完全一致的。美国联邦法规汇编（</a:t>
            </a:r>
            <a:r>
              <a:rPr lang="en-US" altLang="zh-CN" dirty="0"/>
              <a:t>Code of Federal Regulations</a:t>
            </a:r>
            <a:r>
              <a:rPr lang="zh-CN" altLang="zh-CN" dirty="0"/>
              <a:t>，</a:t>
            </a:r>
            <a:r>
              <a:rPr lang="en-US" altLang="zh-CN" dirty="0"/>
              <a:t>CFR</a:t>
            </a:r>
            <a:r>
              <a:rPr lang="zh-CN" altLang="zh-CN" dirty="0"/>
              <a:t>）的第</a:t>
            </a:r>
            <a:r>
              <a:rPr lang="en-US" altLang="zh-CN" dirty="0"/>
              <a:t>21</a:t>
            </a:r>
            <a:r>
              <a:rPr lang="zh-CN" altLang="zh-CN" dirty="0"/>
              <a:t>篇</a:t>
            </a:r>
            <a:r>
              <a:rPr lang="en-US" altLang="zh-CN" dirty="0"/>
              <a:t>“</a:t>
            </a:r>
            <a:r>
              <a:rPr lang="zh-CN" altLang="zh-CN" dirty="0"/>
              <a:t>食品与药品</a:t>
            </a:r>
            <a:r>
              <a:rPr lang="en-US" altLang="zh-CN" dirty="0"/>
              <a:t>”</a:t>
            </a:r>
            <a:r>
              <a:rPr lang="zh-CN" altLang="zh-CN" dirty="0"/>
              <a:t>（</a:t>
            </a:r>
            <a:r>
              <a:rPr lang="en-US" altLang="zh-CN" dirty="0"/>
              <a:t>Title 21―Food and Drugs</a:t>
            </a:r>
            <a:r>
              <a:rPr lang="zh-CN" altLang="zh-CN" dirty="0"/>
              <a:t>）是供食品药品管理局（</a:t>
            </a:r>
            <a:r>
              <a:rPr lang="en-US" altLang="zh-CN" dirty="0"/>
              <a:t>FDA</a:t>
            </a:r>
            <a:r>
              <a:rPr lang="zh-CN" altLang="zh-CN" dirty="0"/>
              <a:t>）所使用的规定。</a:t>
            </a:r>
            <a:endParaRPr lang="en-US" altLang="zh-CN" dirty="0"/>
          </a:p>
          <a:p>
            <a:r>
              <a:rPr lang="en-US" altLang="zh-CN" dirty="0" err="1">
                <a:hlinkClick r:id="rId6"/>
              </a:rPr>
              <a:t>美国联邦法规汇编（CFR</a:t>
            </a:r>
            <a:r>
              <a:rPr lang="en-US" altLang="zh-CN" dirty="0">
                <a:hlinkClick r:id="rId6"/>
              </a:rPr>
              <a:t>）</a:t>
            </a:r>
            <a:r>
              <a:rPr lang="zh-CN" altLang="zh-CN" dirty="0"/>
              <a:t>与</a:t>
            </a:r>
            <a:r>
              <a:rPr lang="en-US" altLang="zh-CN" dirty="0" err="1">
                <a:hlinkClick r:id="rId5"/>
              </a:rPr>
              <a:t>美国法典（USC</a:t>
            </a:r>
            <a:r>
              <a:rPr lang="zh-CN" altLang="zh-CN" dirty="0"/>
              <a:t>）一样，每个</a:t>
            </a:r>
            <a:r>
              <a:rPr lang="en-US" altLang="zh-CN" dirty="0"/>
              <a:t>Title</a:t>
            </a:r>
            <a:r>
              <a:rPr lang="zh-CN" altLang="zh-CN" dirty="0"/>
              <a:t>之下也分卷、章、部分、节，每卷根据发布的部门分为不同的章。</a:t>
            </a:r>
            <a:r>
              <a:rPr lang="en-US" altLang="zh-CN" dirty="0"/>
              <a:t>CFR</a:t>
            </a:r>
            <a:r>
              <a:rPr lang="zh-CN" altLang="zh-CN" dirty="0"/>
              <a:t>第</a:t>
            </a:r>
            <a:r>
              <a:rPr lang="en-US" altLang="zh-CN" dirty="0"/>
              <a:t>21</a:t>
            </a:r>
            <a:r>
              <a:rPr lang="zh-CN" altLang="zh-CN" dirty="0"/>
              <a:t>篇</a:t>
            </a:r>
            <a:r>
              <a:rPr lang="en-US" altLang="zh-CN" dirty="0"/>
              <a:t>“</a:t>
            </a:r>
            <a:r>
              <a:rPr lang="zh-CN" altLang="zh-CN" dirty="0"/>
              <a:t>食品与药品</a:t>
            </a:r>
            <a:r>
              <a:rPr lang="en-US" altLang="zh-CN" dirty="0"/>
              <a:t>”</a:t>
            </a:r>
            <a:r>
              <a:rPr lang="zh-CN" altLang="zh-CN" dirty="0"/>
              <a:t>（</a:t>
            </a:r>
            <a:r>
              <a:rPr lang="en-US" altLang="zh-CN" dirty="0"/>
              <a:t>Title 21―Food and Drugs</a:t>
            </a:r>
            <a:r>
              <a:rPr lang="zh-CN" altLang="zh-CN" dirty="0"/>
              <a:t>）共有</a:t>
            </a:r>
            <a:r>
              <a:rPr lang="en-US" altLang="zh-CN" dirty="0"/>
              <a:t>9</a:t>
            </a:r>
            <a:r>
              <a:rPr lang="zh-CN" altLang="zh-CN" dirty="0"/>
              <a:t>卷（</a:t>
            </a:r>
            <a:r>
              <a:rPr lang="en-US" altLang="zh-CN" dirty="0"/>
              <a:t>Volume</a:t>
            </a:r>
            <a:r>
              <a:rPr lang="zh-CN" altLang="zh-CN" dirty="0"/>
              <a:t>）、</a:t>
            </a:r>
            <a:r>
              <a:rPr lang="en-US" altLang="zh-CN" dirty="0"/>
              <a:t>3</a:t>
            </a:r>
            <a:r>
              <a:rPr lang="zh-CN" altLang="zh-CN" dirty="0"/>
              <a:t>章（</a:t>
            </a:r>
            <a:r>
              <a:rPr lang="en-US" altLang="zh-CN" dirty="0"/>
              <a:t>Chapter</a:t>
            </a:r>
            <a:r>
              <a:rPr lang="zh-CN" altLang="zh-CN" dirty="0"/>
              <a:t>）、</a:t>
            </a:r>
            <a:r>
              <a:rPr lang="en-US" altLang="zh-CN" dirty="0"/>
              <a:t>1499</a:t>
            </a:r>
            <a:r>
              <a:rPr lang="zh-CN" altLang="zh-CN" dirty="0"/>
              <a:t>部（</a:t>
            </a:r>
            <a:r>
              <a:rPr lang="en-US" altLang="zh-CN" dirty="0"/>
              <a:t>Parts</a:t>
            </a:r>
            <a:r>
              <a:rPr lang="zh-CN" altLang="zh-CN" dirty="0"/>
              <a:t>）。</a:t>
            </a:r>
            <a:r>
              <a:rPr lang="en-US" altLang="zh-CN" dirty="0"/>
              <a:t>Part11</a:t>
            </a:r>
            <a:r>
              <a:rPr lang="zh-CN" altLang="en-US" dirty="0"/>
              <a:t>、</a:t>
            </a:r>
            <a:r>
              <a:rPr lang="en-US" altLang="zh-CN" dirty="0"/>
              <a:t>210</a:t>
            </a:r>
            <a:r>
              <a:rPr lang="zh-CN" altLang="en-US" dirty="0"/>
              <a:t>、</a:t>
            </a:r>
            <a:r>
              <a:rPr lang="en-US" altLang="zh-CN" dirty="0"/>
              <a:t>211</a:t>
            </a:r>
            <a:r>
              <a:rPr lang="zh-CN" altLang="en-US" dirty="0"/>
              <a:t>即包含在此内。</a:t>
            </a:r>
            <a:endParaRPr lang="en-US" altLang="zh-CN" dirty="0"/>
          </a:p>
          <a:p>
            <a:r>
              <a:rPr lang="en-US" altLang="zh-CN" dirty="0"/>
              <a:t>FDA</a:t>
            </a:r>
            <a:r>
              <a:rPr lang="zh-CN" altLang="en-US" dirty="0"/>
              <a:t>指南是在官网上发布的行业指南，可下载，如大家熟悉的工艺验证、无菌工艺生产的无菌产品等</a:t>
            </a:r>
            <a:endParaRPr lang="en-US" altLang="zh-CN" dirty="0"/>
          </a:p>
          <a:p>
            <a:endParaRPr lang="zh-CN" altLang="zh-CN" dirty="0"/>
          </a:p>
          <a:p>
            <a:endParaRPr lang="zh-CN" altLang="en-US" dirty="0"/>
          </a:p>
          <a:p>
            <a:endParaRPr lang="zh-CN" altLang="en-US" dirty="0"/>
          </a:p>
        </p:txBody>
      </p:sp>
    </p:spTree>
    <p:extLst>
      <p:ext uri="{BB962C8B-B14F-4D97-AF65-F5344CB8AC3E}">
        <p14:creationId xmlns:p14="http://schemas.microsoft.com/office/powerpoint/2010/main" val="18156705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4061992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共两卷</a:t>
            </a:r>
            <a:endParaRPr lang="en-US" altLang="zh-CN" dirty="0"/>
          </a:p>
          <a:p>
            <a:r>
              <a:rPr lang="zh-CN" altLang="en-US" dirty="0"/>
              <a:t>第一卷收载：凡例、附录方法、制剂通则、指导原则等，</a:t>
            </a:r>
            <a:endParaRPr lang="en-US" altLang="zh-CN" dirty="0"/>
          </a:p>
          <a:p>
            <a:r>
              <a:rPr lang="zh-CN" altLang="en-US" dirty="0"/>
              <a:t>除人用和兽用疫苗、免疫制剂、放射性药物和天然药物等生物制品外，</a:t>
            </a:r>
            <a:r>
              <a:rPr lang="en-US" altLang="zh-CN" dirty="0"/>
              <a:t>EP</a:t>
            </a:r>
            <a:r>
              <a:rPr lang="zh-CN" altLang="en-US" dirty="0"/>
              <a:t>不收载制剂标准，制剂产品的质量需要符合欧盟内各国的药典或药品管理当局批准的质量标准要求。制剂通则项下的规定为指导性原则。</a:t>
            </a:r>
            <a:endParaRPr lang="en-US" altLang="zh-CN" dirty="0"/>
          </a:p>
          <a:p>
            <a:r>
              <a:rPr lang="zh-CN" altLang="en-US" dirty="0"/>
              <a:t>第二卷收载：药品标准，</a:t>
            </a:r>
            <a:r>
              <a:rPr lang="en-US" altLang="zh-CN" dirty="0"/>
              <a:t>EP</a:t>
            </a:r>
            <a:r>
              <a:rPr lang="zh-CN" altLang="en-US" dirty="0"/>
              <a:t>主要收载原料药物标准。</a:t>
            </a:r>
            <a:endParaRPr lang="en-US" altLang="zh-CN" dirty="0"/>
          </a:p>
          <a:p>
            <a:endParaRPr lang="zh-CN" altLang="en-US" dirty="0"/>
          </a:p>
        </p:txBody>
      </p:sp>
    </p:spTree>
    <p:extLst>
      <p:ext uri="{BB962C8B-B14F-4D97-AF65-F5344CB8AC3E}">
        <p14:creationId xmlns:p14="http://schemas.microsoft.com/office/powerpoint/2010/main" val="3934198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组织架构图进行了调整</a:t>
            </a:r>
            <a:endParaRPr lang="zh-CN" altLang="en-US" dirty="0"/>
          </a:p>
        </p:txBody>
      </p:sp>
    </p:spTree>
    <p:extLst>
      <p:ext uri="{BB962C8B-B14F-4D97-AF65-F5344CB8AC3E}">
        <p14:creationId xmlns:p14="http://schemas.microsoft.com/office/powerpoint/2010/main" val="11634283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a:p>
            <a:pPr eaLnBrk="1" hangingPunct="1">
              <a:spcBef>
                <a:spcPct val="0"/>
              </a:spcBef>
            </a:pPr>
            <a:endParaRPr lang="zh-CN" altLang="en-US" dirty="0"/>
          </a:p>
        </p:txBody>
      </p:sp>
    </p:spTree>
    <p:extLst>
      <p:ext uri="{BB962C8B-B14F-4D97-AF65-F5344CB8AC3E}">
        <p14:creationId xmlns:p14="http://schemas.microsoft.com/office/powerpoint/2010/main" val="34250790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主要法律法规：药品管理法实施条例、药品行政保护条例、中药品种保护条例、血液制品管理条例、疫苗流通和预防接种管理条例、麻醉药品和精神药品管理条例、医疗用毒性药品管理办法等</a:t>
            </a:r>
            <a:endParaRPr lang="en-US" altLang="zh-CN" dirty="0"/>
          </a:p>
          <a:p>
            <a:pPr eaLnBrk="1" hangingPunct="1">
              <a:spcBef>
                <a:spcPct val="0"/>
              </a:spcBef>
            </a:pPr>
            <a:endParaRPr lang="en-US" altLang="zh-CN" dirty="0"/>
          </a:p>
          <a:p>
            <a:pPr eaLnBrk="1" hangingPunct="1">
              <a:spcBef>
                <a:spcPct val="0"/>
              </a:spcBef>
            </a:pPr>
            <a:r>
              <a:rPr lang="zh-CN" altLang="en-US" dirty="0"/>
              <a:t>地方立法：</a:t>
            </a:r>
            <a:endParaRPr lang="en-US" altLang="zh-CN" dirty="0"/>
          </a:p>
          <a:p>
            <a:pPr eaLnBrk="1" hangingPunct="1">
              <a:spcBef>
                <a:spcPct val="0"/>
              </a:spcBef>
            </a:pPr>
            <a:r>
              <a:rPr lang="zh-CN" altLang="en-US" dirty="0"/>
              <a:t>地方法规：吉林省药品监督管理条例、山东省药品使用条例等</a:t>
            </a:r>
            <a:endParaRPr lang="en-US" altLang="zh-CN" dirty="0"/>
          </a:p>
          <a:p>
            <a:pPr eaLnBrk="1" hangingPunct="1">
              <a:spcBef>
                <a:spcPct val="0"/>
              </a:spcBef>
            </a:pPr>
            <a:r>
              <a:rPr lang="zh-CN" altLang="en-US" dirty="0"/>
              <a:t>地方政府规章：辽宁省医疗机构药品和医疗器械使用监督管理办法、湖北省药品使用质量管理规定等</a:t>
            </a:r>
            <a:endParaRPr lang="en-US" altLang="zh-CN" dirty="0"/>
          </a:p>
          <a:p>
            <a:pPr eaLnBrk="1" hangingPunct="1">
              <a:spcBef>
                <a:spcPct val="0"/>
              </a:spcBef>
            </a:pPr>
            <a:endParaRPr lang="en-US" altLang="zh-CN" dirty="0"/>
          </a:p>
          <a:p>
            <a:pPr eaLnBrk="1" hangingPunct="1">
              <a:spcBef>
                <a:spcPct val="0"/>
              </a:spcBef>
            </a:pPr>
            <a:r>
              <a:rPr lang="zh-CN" altLang="en-US" dirty="0"/>
              <a:t>药品安全司法解释：</a:t>
            </a:r>
            <a:endParaRPr lang="en-US" altLang="zh-CN" dirty="0"/>
          </a:p>
          <a:p>
            <a:pPr eaLnBrk="1" hangingPunct="1">
              <a:spcBef>
                <a:spcPct val="0"/>
              </a:spcBef>
            </a:pPr>
            <a:r>
              <a:rPr lang="zh-CN" altLang="en-US" dirty="0"/>
              <a:t>为加大对药品犯罪行为的打击力度，最高人民法院、最高检察院出台了关于办理危害药品安全刑事案件适用法律若干问题的解释，</a:t>
            </a:r>
            <a:endParaRPr lang="en-US" altLang="zh-CN" dirty="0"/>
          </a:p>
          <a:p>
            <a:pPr eaLnBrk="1" hangingPunct="1">
              <a:spcBef>
                <a:spcPct val="0"/>
              </a:spcBef>
            </a:pPr>
            <a:r>
              <a:rPr lang="zh-CN" altLang="en-US" dirty="0"/>
              <a:t>尤其针对药物临床试验核查中发现的突出问题，</a:t>
            </a:r>
            <a:r>
              <a:rPr lang="en-US" altLang="zh-CN" dirty="0"/>
              <a:t>CFDA</a:t>
            </a:r>
            <a:r>
              <a:rPr lang="zh-CN" altLang="en-US" dirty="0"/>
              <a:t>积极推动两高制定专门司法解释，加大对数据造假犯罪行为的打击力度，近期出台</a:t>
            </a:r>
            <a:endParaRPr lang="en-US" altLang="zh-CN" dirty="0"/>
          </a:p>
          <a:p>
            <a:pPr eaLnBrk="1" hangingPunct="1">
              <a:spcBef>
                <a:spcPct val="0"/>
              </a:spcBef>
            </a:pPr>
            <a:endParaRPr lang="en-US" altLang="zh-CN" dirty="0"/>
          </a:p>
          <a:p>
            <a:pPr eaLnBrk="1" hangingPunct="1">
              <a:spcBef>
                <a:spcPct val="0"/>
              </a:spcBef>
            </a:pPr>
            <a:endParaRPr lang="zh-CN" altLang="en-US" dirty="0"/>
          </a:p>
        </p:txBody>
      </p:sp>
    </p:spTree>
    <p:extLst>
      <p:ext uri="{BB962C8B-B14F-4D97-AF65-F5344CB8AC3E}">
        <p14:creationId xmlns:p14="http://schemas.microsoft.com/office/powerpoint/2010/main" val="36753093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709633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9913587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870308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5260004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5133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zh-CN" dirty="0"/>
              <a:t>美国联邦法规汇编（</a:t>
            </a:r>
            <a:r>
              <a:rPr lang="en-US" altLang="zh-CN" dirty="0"/>
              <a:t>Code of Federal Regulations</a:t>
            </a:r>
            <a:r>
              <a:rPr lang="zh-CN" altLang="zh-CN" dirty="0"/>
              <a:t>，简称</a:t>
            </a:r>
            <a:r>
              <a:rPr lang="en-US" altLang="zh-CN" dirty="0"/>
              <a:t>CFR</a:t>
            </a:r>
            <a:r>
              <a:rPr lang="zh-CN" altLang="zh-CN" dirty="0"/>
              <a:t>）的编纂工作始于</a:t>
            </a:r>
            <a:r>
              <a:rPr lang="en-US" altLang="zh-CN" dirty="0"/>
              <a:t>1936</a:t>
            </a:r>
            <a:r>
              <a:rPr lang="zh-CN" altLang="zh-CN" dirty="0"/>
              <a:t>年，为</a:t>
            </a:r>
            <a:r>
              <a:rPr lang="en-US" altLang="zh-CN" dirty="0" err="1">
                <a:hlinkClick r:id="rId3"/>
              </a:rPr>
              <a:t>美国政府</a:t>
            </a:r>
            <a:r>
              <a:rPr lang="zh-CN" altLang="zh-CN" dirty="0"/>
              <a:t>参照</a:t>
            </a:r>
            <a:r>
              <a:rPr lang="en-US" altLang="zh-CN" dirty="0">
                <a:hlinkClick r:id="rId4"/>
              </a:rPr>
              <a:t>《</a:t>
            </a:r>
            <a:r>
              <a:rPr lang="en-US" altLang="zh-CN" dirty="0" err="1">
                <a:hlinkClick r:id="rId4"/>
              </a:rPr>
              <a:t>美国法典</a:t>
            </a:r>
            <a:r>
              <a:rPr lang="en-US" altLang="zh-CN" dirty="0">
                <a:hlinkClick r:id="rId4"/>
              </a:rPr>
              <a:t>》</a:t>
            </a:r>
            <a:r>
              <a:rPr lang="zh-CN" altLang="zh-CN" dirty="0"/>
              <a:t>的模式对联邦法规进行的编撰。</a:t>
            </a:r>
            <a:r>
              <a:rPr lang="en-US" altLang="zh-CN" dirty="0"/>
              <a:t>CFR</a:t>
            </a:r>
            <a:r>
              <a:rPr lang="zh-CN" altLang="zh-CN" dirty="0"/>
              <a:t>是由各个联邦政府的行政部门和机构发表、通过联邦注册司（</a:t>
            </a:r>
            <a:r>
              <a:rPr lang="en-US" altLang="zh-CN" dirty="0"/>
              <a:t>Federal Register</a:t>
            </a:r>
            <a:r>
              <a:rPr lang="zh-CN" altLang="zh-CN" dirty="0"/>
              <a:t>，简称</a:t>
            </a:r>
            <a:r>
              <a:rPr lang="en-US" altLang="zh-CN" dirty="0"/>
              <a:t>FR</a:t>
            </a:r>
            <a:r>
              <a:rPr lang="zh-CN" altLang="zh-CN" dirty="0"/>
              <a:t>）发行的全面地、永久性的法规的汇编，具有普遍适用性和法律效应。</a:t>
            </a:r>
            <a:endParaRPr lang="en-US" altLang="zh-CN" dirty="0"/>
          </a:p>
          <a:p>
            <a:r>
              <a:rPr lang="zh-CN" altLang="en-US" dirty="0"/>
              <a:t>注意：</a:t>
            </a:r>
            <a:r>
              <a:rPr lang="en-US" altLang="zh-CN" dirty="0"/>
              <a:t>FDA CFR</a:t>
            </a:r>
            <a:r>
              <a:rPr lang="zh-CN" altLang="en-US" dirty="0"/>
              <a:t>每年</a:t>
            </a:r>
            <a:r>
              <a:rPr lang="en-US" altLang="zh-CN" dirty="0"/>
              <a:t>4</a:t>
            </a:r>
            <a:r>
              <a:rPr lang="zh-CN" altLang="en-US" dirty="0"/>
              <a:t>月份定期整体更新一次，纵观过去几年，更新的内容不多</a:t>
            </a:r>
            <a:endParaRPr lang="en-US" altLang="zh-CN" dirty="0"/>
          </a:p>
        </p:txBody>
      </p:sp>
    </p:spTree>
    <p:extLst>
      <p:ext uri="{BB962C8B-B14F-4D97-AF65-F5344CB8AC3E}">
        <p14:creationId xmlns:p14="http://schemas.microsoft.com/office/powerpoint/2010/main" val="38590811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4961366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2750108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r>
              <a:rPr lang="zh-CN" altLang="en-US" dirty="0" smtClean="0"/>
              <a:t>法律出台背景：</a:t>
            </a:r>
            <a:r>
              <a:rPr lang="zh-CN" altLang="en-US" sz="1200" b="0" i="0" kern="1200" dirty="0" smtClean="0">
                <a:solidFill>
                  <a:schemeClr val="tx1"/>
                </a:solidFill>
                <a:effectLst/>
                <a:cs typeface="+mn-cs"/>
              </a:rPr>
              <a:t>疫苗领域中发生了一些问题，特别是长春长生疫苗事件后，国家要进一步完善疫苗的管理制度；疫苗的极端重要性；</a:t>
            </a:r>
            <a:endParaRPr lang="en-US" altLang="zh-CN" dirty="0"/>
          </a:p>
        </p:txBody>
      </p:sp>
    </p:spTree>
    <p:extLst>
      <p:ext uri="{BB962C8B-B14F-4D97-AF65-F5344CB8AC3E}">
        <p14:creationId xmlns:p14="http://schemas.microsoft.com/office/powerpoint/2010/main" val="22375824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1709315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8042309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9350458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1566523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8528752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759754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z="1200" b="0" i="0" kern="1200" dirty="0" smtClean="0">
                <a:solidFill>
                  <a:schemeClr val="tx1"/>
                </a:solidFill>
                <a:effectLst/>
                <a:cs typeface="+mn-cs"/>
              </a:rPr>
              <a:t>根据“通则先行”的编制原则，已组织完成了</a:t>
            </a:r>
            <a:r>
              <a:rPr lang="en-US" altLang="zh-CN" sz="1200" b="0" i="0" kern="1200" dirty="0" smtClean="0">
                <a:solidFill>
                  <a:schemeClr val="tx1"/>
                </a:solidFill>
                <a:effectLst/>
                <a:cs typeface="+mn-cs"/>
              </a:rPr>
              <a:t>《</a:t>
            </a:r>
            <a:r>
              <a:rPr lang="zh-CN" altLang="en-US" sz="1200" b="0" i="0" kern="1200" dirty="0" smtClean="0">
                <a:solidFill>
                  <a:schemeClr val="tx1"/>
                </a:solidFill>
                <a:effectLst/>
                <a:cs typeface="+mn-cs"/>
              </a:rPr>
              <a:t>中国药典</a:t>
            </a:r>
            <a:r>
              <a:rPr lang="en-US" altLang="zh-CN" sz="1200" b="0" i="0" kern="1200" dirty="0" smtClean="0">
                <a:solidFill>
                  <a:schemeClr val="tx1"/>
                </a:solidFill>
                <a:effectLst/>
                <a:cs typeface="+mn-cs"/>
              </a:rPr>
              <a:t>》2020</a:t>
            </a:r>
            <a:r>
              <a:rPr lang="zh-CN" altLang="en-US" sz="1200" b="0" i="0" kern="1200" dirty="0" smtClean="0">
                <a:solidFill>
                  <a:schemeClr val="tx1"/>
                </a:solidFill>
                <a:effectLst/>
                <a:cs typeface="+mn-cs"/>
              </a:rPr>
              <a:t>年版四部通则初稿的编制；将陆续在全国部分城市开展</a:t>
            </a:r>
            <a:r>
              <a:rPr lang="en-US" altLang="zh-CN" sz="1200" b="0" i="0" kern="1200" dirty="0" smtClean="0">
                <a:solidFill>
                  <a:schemeClr val="tx1"/>
                </a:solidFill>
                <a:effectLst/>
                <a:cs typeface="+mn-cs"/>
              </a:rPr>
              <a:t>《</a:t>
            </a:r>
            <a:r>
              <a:rPr lang="zh-CN" altLang="en-US" sz="1200" b="0" i="0" kern="1200" dirty="0" smtClean="0">
                <a:solidFill>
                  <a:schemeClr val="tx1"/>
                </a:solidFill>
                <a:effectLst/>
                <a:cs typeface="+mn-cs"/>
              </a:rPr>
              <a:t>中国药典</a:t>
            </a:r>
            <a:r>
              <a:rPr lang="en-US" altLang="zh-CN" sz="1200" b="0" i="0" kern="1200" dirty="0" smtClean="0">
                <a:solidFill>
                  <a:schemeClr val="tx1"/>
                </a:solidFill>
                <a:effectLst/>
                <a:cs typeface="+mn-cs"/>
              </a:rPr>
              <a:t>》2020</a:t>
            </a:r>
            <a:r>
              <a:rPr lang="zh-CN" altLang="en-US" sz="1200" b="0" i="0" kern="1200" dirty="0" smtClean="0">
                <a:solidFill>
                  <a:schemeClr val="tx1"/>
                </a:solidFill>
                <a:effectLst/>
                <a:cs typeface="+mn-cs"/>
              </a:rPr>
              <a:t>年版四部通则宣贯（培训）工作</a:t>
            </a:r>
            <a:r>
              <a:rPr lang="en-US" altLang="zh-CN" sz="1200" b="0" i="0" kern="1200" dirty="0" smtClean="0">
                <a:solidFill>
                  <a:schemeClr val="tx1"/>
                </a:solidFill>
                <a:effectLst/>
                <a:cs typeface="+mn-cs"/>
              </a:rPr>
              <a:t>,</a:t>
            </a:r>
            <a:r>
              <a:rPr lang="zh-CN" altLang="en-US" sz="1200" b="0" i="0" kern="1200" dirty="0" smtClean="0">
                <a:solidFill>
                  <a:schemeClr val="tx1"/>
                </a:solidFill>
                <a:effectLst/>
                <a:cs typeface="+mn-cs"/>
              </a:rPr>
              <a:t>为新版药典的编制和贯彻执行奠定基础。</a:t>
            </a:r>
            <a:endParaRPr lang="en-US" altLang="zh-CN" sz="1200" b="0" i="0" kern="1200" dirty="0" smtClean="0">
              <a:solidFill>
                <a:schemeClr val="tx1"/>
              </a:solidFill>
              <a:effectLst/>
              <a:cs typeface="+mn-cs"/>
            </a:endParaRPr>
          </a:p>
          <a:p>
            <a:pPr eaLnBrk="1" hangingPunct="1"/>
            <a:endParaRPr lang="zh-CN" altLang="en-US" dirty="0"/>
          </a:p>
        </p:txBody>
      </p:sp>
    </p:spTree>
    <p:extLst>
      <p:ext uri="{BB962C8B-B14F-4D97-AF65-F5344CB8AC3E}">
        <p14:creationId xmlns:p14="http://schemas.microsoft.com/office/powerpoint/2010/main" val="145592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85759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9443591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38926815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8622098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928870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660960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967896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5068515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1199"/>
              </a:spcBef>
              <a:defRPr/>
            </a:pPr>
            <a:r>
              <a:rPr lang="zh-CN" altLang="en-US" b="1" dirty="0">
                <a:latin typeface="Calibri" pitchFamily="34" charset="0"/>
                <a:ea typeface="微软雅黑" pitchFamily="34" charset="-122"/>
              </a:rPr>
              <a:t>每期</a:t>
            </a:r>
            <a:r>
              <a:rPr lang="en-US" altLang="zh-CN" b="1" dirty="0">
                <a:latin typeface="Calibri" pitchFamily="34" charset="0"/>
                <a:ea typeface="微软雅黑" pitchFamily="34" charset="-122"/>
              </a:rPr>
              <a:t>WHO Technical Report Series</a:t>
            </a:r>
            <a:r>
              <a:rPr lang="zh-CN" altLang="en-US" b="1" dirty="0">
                <a:latin typeface="Calibri" pitchFamily="34" charset="0"/>
                <a:ea typeface="微软雅黑" pitchFamily="34" charset="-122"/>
              </a:rPr>
              <a:t>只包括当次会议的更新部分，并不是完整的</a:t>
            </a:r>
            <a:r>
              <a:rPr lang="en-US" altLang="zh-CN" b="1" dirty="0">
                <a:latin typeface="Calibri" pitchFamily="34" charset="0"/>
                <a:ea typeface="微软雅黑" pitchFamily="34" charset="-122"/>
              </a:rPr>
              <a:t>GMP</a:t>
            </a:r>
            <a:r>
              <a:rPr lang="zh-CN" altLang="en-US" b="1" dirty="0">
                <a:latin typeface="Calibri" pitchFamily="34" charset="0"/>
                <a:ea typeface="微软雅黑" pitchFamily="34" charset="-122"/>
              </a:rPr>
              <a:t> </a:t>
            </a:r>
            <a:endParaRPr lang="en-US" altLang="zh-CN" b="1" dirty="0">
              <a:latin typeface="Calibri" pitchFamily="34" charset="0"/>
              <a:ea typeface="微软雅黑" pitchFamily="34" charset="-122"/>
            </a:endParaRPr>
          </a:p>
          <a:p>
            <a:pPr>
              <a:spcBef>
                <a:spcPts val="1199"/>
              </a:spcBef>
              <a:defRPr/>
            </a:pPr>
            <a:r>
              <a:rPr lang="zh-CN" altLang="en-US" b="1" dirty="0">
                <a:latin typeface="Calibri" pitchFamily="34" charset="0"/>
                <a:ea typeface="微软雅黑" pitchFamily="34" charset="-122"/>
              </a:rPr>
              <a:t>所以，要想了解所有的最新的</a:t>
            </a:r>
            <a:r>
              <a:rPr lang="en-US" altLang="zh-CN" b="1" dirty="0">
                <a:latin typeface="Calibri" pitchFamily="34" charset="0"/>
                <a:ea typeface="微软雅黑" pitchFamily="34" charset="-122"/>
              </a:rPr>
              <a:t>WHO GMP</a:t>
            </a:r>
            <a:r>
              <a:rPr lang="zh-CN" altLang="en-US" b="1" dirty="0">
                <a:latin typeface="Calibri" pitchFamily="34" charset="0"/>
                <a:ea typeface="微软雅黑" pitchFamily="34" charset="-122"/>
              </a:rPr>
              <a:t>指南，我们必须注意</a:t>
            </a:r>
            <a:r>
              <a:rPr lang="en-US" altLang="zh-CN" b="1" dirty="0">
                <a:latin typeface="Calibri" pitchFamily="34" charset="0"/>
                <a:ea typeface="微软雅黑" pitchFamily="34" charset="-122"/>
              </a:rPr>
              <a:t>WHO GMP</a:t>
            </a:r>
            <a:r>
              <a:rPr lang="zh-CN" altLang="en-US" b="1" dirty="0">
                <a:latin typeface="Calibri" pitchFamily="34" charset="0"/>
                <a:ea typeface="微软雅黑" pitchFamily="34" charset="-122"/>
              </a:rPr>
              <a:t>指南的纵向连贯性</a:t>
            </a:r>
            <a:endParaRPr lang="en-US" altLang="ko-KR" b="1" dirty="0">
              <a:effectLst>
                <a:outerShdw blurRad="38100" dist="38100" dir="2700000" algn="tl">
                  <a:srgbClr val="C0C0C0"/>
                </a:outerShdw>
              </a:effectLst>
              <a:latin typeface="Verdana" pitchFamily="34" charset="0"/>
              <a:ea typeface="Gulim" pitchFamily="34" charset="-127"/>
            </a:endParaRPr>
          </a:p>
          <a:p>
            <a:pPr eaLnBrk="1" hangingPunct="1">
              <a:spcBef>
                <a:spcPct val="0"/>
              </a:spcBef>
            </a:pPr>
            <a:endParaRPr lang="zh-CN" altLang="en-US" dirty="0"/>
          </a:p>
        </p:txBody>
      </p:sp>
    </p:spTree>
    <p:extLst>
      <p:ext uri="{BB962C8B-B14F-4D97-AF65-F5344CB8AC3E}">
        <p14:creationId xmlns:p14="http://schemas.microsoft.com/office/powerpoint/2010/main" val="16533875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xfrm>
            <a:off x="481013" y="1279525"/>
            <a:ext cx="6138862" cy="3454400"/>
          </a:xfrm>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zh-CN" altLang="en-US" b="1" dirty="0">
                <a:solidFill>
                  <a:srgbClr val="0000FF"/>
                </a:solidFill>
                <a:latin typeface="华文隶书" pitchFamily="2" charset="-122"/>
                <a:ea typeface="华文隶书" pitchFamily="2" charset="-122"/>
              </a:rPr>
              <a:t>我们经常有这样的疑问：一大堆的</a:t>
            </a:r>
            <a:r>
              <a:rPr lang="en-US" altLang="zh-CN" b="1" dirty="0">
                <a:solidFill>
                  <a:srgbClr val="0000FF"/>
                </a:solidFill>
                <a:latin typeface="华文隶书" pitchFamily="2" charset="-122"/>
                <a:ea typeface="华文隶书" pitchFamily="2" charset="-122"/>
              </a:rPr>
              <a:t>WHO Technical Report Series</a:t>
            </a:r>
            <a:r>
              <a:rPr lang="zh-CN" altLang="en-US" b="1" dirty="0">
                <a:solidFill>
                  <a:srgbClr val="0000FF"/>
                </a:solidFill>
                <a:latin typeface="华文隶书" pitchFamily="2" charset="-122"/>
                <a:ea typeface="华文隶书" pitchFamily="2" charset="-122"/>
              </a:rPr>
              <a:t>怎样查</a:t>
            </a:r>
            <a:r>
              <a:rPr lang="en-US" altLang="zh-CN" b="1" dirty="0">
                <a:solidFill>
                  <a:srgbClr val="0000FF"/>
                </a:solidFill>
                <a:latin typeface="华文隶书" pitchFamily="2" charset="-122"/>
                <a:ea typeface="华文隶书" pitchFamily="2" charset="-122"/>
              </a:rPr>
              <a:t>?</a:t>
            </a:r>
            <a:r>
              <a:rPr lang="zh-CN" altLang="en-US" b="1" dirty="0">
                <a:solidFill>
                  <a:srgbClr val="0000FF"/>
                </a:solidFill>
                <a:latin typeface="华文隶书" pitchFamily="2" charset="-122"/>
                <a:ea typeface="华文隶书" pitchFamily="2" charset="-122"/>
              </a:rPr>
              <a:t>现行的版本是哪个</a:t>
            </a:r>
            <a:r>
              <a:rPr lang="en-US" altLang="zh-CN" b="1" dirty="0">
                <a:solidFill>
                  <a:srgbClr val="0000FF"/>
                </a:solidFill>
                <a:latin typeface="华文隶书" pitchFamily="2" charset="-122"/>
                <a:ea typeface="华文隶书" pitchFamily="2" charset="-122"/>
              </a:rPr>
              <a:t>?</a:t>
            </a:r>
            <a:endParaRPr lang="zh-CN" altLang="en-US" b="1" dirty="0">
              <a:solidFill>
                <a:srgbClr val="0000FF"/>
              </a:solidFill>
              <a:latin typeface="华文隶书" pitchFamily="2" charset="-122"/>
              <a:ea typeface="华文隶书" pitchFamily="2" charset="-122"/>
            </a:endParaRPr>
          </a:p>
          <a:p>
            <a:endParaRPr lang="zh-CN" altLang="en-US" dirty="0"/>
          </a:p>
        </p:txBody>
      </p:sp>
    </p:spTree>
    <p:extLst>
      <p:ext uri="{BB962C8B-B14F-4D97-AF65-F5344CB8AC3E}">
        <p14:creationId xmlns:p14="http://schemas.microsoft.com/office/powerpoint/2010/main" val="14547649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xfrm>
            <a:off x="481013" y="1279525"/>
            <a:ext cx="6138862" cy="3454400"/>
          </a:xfrm>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67140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1254397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33923062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6112588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715899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5975839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xfrm>
            <a:off x="481013" y="1279525"/>
            <a:ext cx="6138862" cy="34544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39912974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777126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9592695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9089114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19296971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38862" cy="3454400"/>
          </a:xfrm>
        </p:spPr>
      </p:sp>
      <p:sp>
        <p:nvSpPr>
          <p:cNvPr id="3" name="备注占位符 2"/>
          <p:cNvSpPr>
            <a:spLocks noGrp="1"/>
          </p:cNvSpPr>
          <p:nvPr>
            <p:ph type="body" idx="1"/>
          </p:nvPr>
        </p:nvSpPr>
        <p:spPr/>
        <p:txBody>
          <a:bodyPr/>
          <a:lstStyle/>
          <a:p>
            <a:endParaRPr lang="en-US" altLang="zh-CN" dirty="0"/>
          </a:p>
        </p:txBody>
      </p:sp>
    </p:spTree>
    <p:extLst>
      <p:ext uri="{BB962C8B-B14F-4D97-AF65-F5344CB8AC3E}">
        <p14:creationId xmlns:p14="http://schemas.microsoft.com/office/powerpoint/2010/main" val="2911566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封面">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6E3EC2-D98B-4E3B-9F6C-06330699F1BF}"/>
              </a:ext>
            </a:extLst>
          </p:cNvPr>
          <p:cNvPicPr preferRelativeResize="0">
            <a:picLocks/>
          </p:cNvPicPr>
          <p:nvPr userDrawn="1"/>
        </p:nvPicPr>
        <p:blipFill>
          <a:blip r:embed="rId2"/>
          <a:stretch>
            <a:fillRect/>
          </a:stretch>
        </p:blipFill>
        <p:spPr>
          <a:xfrm>
            <a:off x="0" y="0"/>
            <a:ext cx="12192000" cy="5760000"/>
          </a:xfrm>
          <a:prstGeom prst="rect">
            <a:avLst/>
          </a:prstGeom>
        </p:spPr>
      </p:pic>
      <p:grpSp>
        <p:nvGrpSpPr>
          <p:cNvPr id="3" name="组合 2">
            <a:extLst>
              <a:ext uri="{FF2B5EF4-FFF2-40B4-BE49-F238E27FC236}">
                <a16:creationId xmlns:a16="http://schemas.microsoft.com/office/drawing/2014/main" id="{8CF0FFEF-8AC2-4F90-9B46-6B9365A5C724}"/>
              </a:ext>
            </a:extLst>
          </p:cNvPr>
          <p:cNvGrpSpPr/>
          <p:nvPr userDrawn="1"/>
        </p:nvGrpSpPr>
        <p:grpSpPr>
          <a:xfrm>
            <a:off x="8572168" y="5890412"/>
            <a:ext cx="3213432" cy="662788"/>
            <a:chOff x="6373926" y="5833322"/>
            <a:chExt cx="2410074" cy="662788"/>
          </a:xfrm>
        </p:grpSpPr>
        <p:pic>
          <p:nvPicPr>
            <p:cNvPr id="8" name="图片 7">
              <a:extLst>
                <a:ext uri="{FF2B5EF4-FFF2-40B4-BE49-F238E27FC236}">
                  <a16:creationId xmlns:a16="http://schemas.microsoft.com/office/drawing/2014/main" id="{51E08106-A105-4D51-906F-08F1700E346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110" t="11199" r="13622" b="11914"/>
            <a:stretch/>
          </p:blipFill>
          <p:spPr>
            <a:xfrm>
              <a:off x="6373926" y="5937009"/>
              <a:ext cx="730806" cy="505943"/>
            </a:xfrm>
            <a:prstGeom prst="rect">
              <a:avLst/>
            </a:prstGeom>
          </p:spPr>
        </p:pic>
        <p:sp>
          <p:nvSpPr>
            <p:cNvPr id="9" name="矩形 8">
              <a:extLst>
                <a:ext uri="{FF2B5EF4-FFF2-40B4-BE49-F238E27FC236}">
                  <a16:creationId xmlns:a16="http://schemas.microsoft.com/office/drawing/2014/main" id="{DBD9AB96-A057-4371-9E85-625BD5040EF8}"/>
                </a:ext>
              </a:extLst>
            </p:cNvPr>
            <p:cNvSpPr/>
            <p:nvPr userDrawn="1"/>
          </p:nvSpPr>
          <p:spPr>
            <a:xfrm>
              <a:off x="6984000" y="5833322"/>
              <a:ext cx="1800000" cy="400110"/>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ct val="30000"/>
                </a:spcBef>
                <a:spcAft>
                  <a:spcPct val="0"/>
                </a:spcAft>
                <a:buClrTx/>
                <a:buSzTx/>
                <a:buFont typeface="Symbol" pitchFamily="18" charset="2"/>
                <a:buNone/>
                <a:tabLst/>
                <a:defRPr/>
              </a:pPr>
              <a:r>
                <a:rPr kumimoji="0" lang="zh-CN" altLang="en-US" sz="2000" b="1" i="1" u="none" strike="noStrike" kern="1200" cap="none" spc="50" normalizeH="0" baseline="0" noProof="0" dirty="0">
                  <a:ln w="0"/>
                  <a:solidFill>
                    <a:srgbClr val="5B9BD5">
                      <a:lumMod val="75000"/>
                    </a:srgbClr>
                  </a:solidFill>
                  <a:effectLst>
                    <a:innerShdw blurRad="63500" dist="50800" dir="13500000">
                      <a:srgbClr val="000000">
                        <a:alpha val="50000"/>
                      </a:srgbClr>
                    </a:innerShdw>
                  </a:effectLst>
                  <a:uLnTx/>
                  <a:uFillTx/>
                  <a:latin typeface="华文新魏" panose="02010800040101010101" pitchFamily="2" charset="-122"/>
                  <a:ea typeface="华文新魏" panose="02010800040101010101" pitchFamily="2" charset="-122"/>
                  <a:cs typeface="Times New Roman" panose="02020603050405020304" pitchFamily="18" charset="0"/>
                </a:rPr>
                <a:t>迈本医药科技</a:t>
              </a:r>
              <a:endParaRPr kumimoji="0" lang="zh-CN" altLang="en-US" sz="2000" b="1" i="1" u="none" strike="noStrike" kern="1200" cap="none" spc="50" normalizeH="0" baseline="0" noProof="0" dirty="0">
                <a:ln w="0"/>
                <a:solidFill>
                  <a:srgbClr val="5B9BD5">
                    <a:lumMod val="75000"/>
                  </a:srgbClr>
                </a:solidFill>
                <a:effectLst>
                  <a:innerShdw blurRad="63500" dist="50800" dir="13500000">
                    <a:srgbClr val="000000">
                      <a:alpha val="50000"/>
                    </a:srgbClr>
                  </a:innerShdw>
                </a:effectLst>
                <a:uLnTx/>
                <a:uFillTx/>
                <a:latin typeface="华文新魏" panose="02010800040101010101" pitchFamily="2" charset="-122"/>
                <a:ea typeface="华文新魏" panose="02010800040101010101" pitchFamily="2" charset="-122"/>
                <a:cs typeface="+mn-cs"/>
              </a:endParaRPr>
            </a:p>
          </p:txBody>
        </p:sp>
        <p:cxnSp>
          <p:nvCxnSpPr>
            <p:cNvPr id="6" name="直接连接符 5">
              <a:extLst>
                <a:ext uri="{FF2B5EF4-FFF2-40B4-BE49-F238E27FC236}">
                  <a16:creationId xmlns:a16="http://schemas.microsoft.com/office/drawing/2014/main" id="{7A3635B8-86D9-4947-B372-D6A6373C2D43}"/>
                </a:ext>
              </a:extLst>
            </p:cNvPr>
            <p:cNvCxnSpPr/>
            <p:nvPr userDrawn="1"/>
          </p:nvCxnSpPr>
          <p:spPr>
            <a:xfrm>
              <a:off x="7172325" y="6172200"/>
              <a:ext cx="14478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A96DF46-D1BD-4CD8-A05A-4B8CD8F688A1}"/>
                </a:ext>
              </a:extLst>
            </p:cNvPr>
            <p:cNvSpPr txBox="1"/>
            <p:nvPr userDrawn="1"/>
          </p:nvSpPr>
          <p:spPr>
            <a:xfrm>
              <a:off x="6984000" y="6096000"/>
              <a:ext cx="1800000"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30000"/>
                </a:spcBef>
                <a:spcAft>
                  <a:spcPct val="0"/>
                </a:spcAft>
                <a:buClrTx/>
                <a:buSzTx/>
                <a:buFont typeface="Symbol" pitchFamily="18" charset="2"/>
                <a:buNone/>
                <a:tabLst/>
                <a:defRPr/>
              </a:pPr>
              <a:r>
                <a:rPr kumimoji="0" lang="en-US" altLang="zh-CN" sz="2000" b="1" i="0" u="none" strike="noStrike" kern="1200" cap="none" spc="0" normalizeH="0" baseline="0" noProof="0" dirty="0">
                  <a:ln>
                    <a:noFill/>
                  </a:ln>
                  <a:solidFill>
                    <a:srgbClr val="CACACA"/>
                  </a:solidFill>
                  <a:effectLst/>
                  <a:uLnTx/>
                  <a:uFillTx/>
                  <a:latin typeface="Times New Roman" pitchFamily="18" charset="0"/>
                  <a:ea typeface="微软雅黑 Light" panose="020B0502040204020203" pitchFamily="34" charset="-122"/>
                  <a:cs typeface="+mn-cs"/>
                </a:rPr>
                <a:t>MIRABLE</a:t>
              </a:r>
              <a:endParaRPr kumimoji="0" lang="zh-CN" altLang="en-US" sz="2000" b="1" i="0" u="none" strike="noStrike" kern="1200" cap="none" spc="0" normalizeH="0" baseline="0" noProof="0" dirty="0">
                <a:ln>
                  <a:noFill/>
                </a:ln>
                <a:solidFill>
                  <a:srgbClr val="CACACA"/>
                </a:solidFill>
                <a:effectLst/>
                <a:uLnTx/>
                <a:uFillTx/>
                <a:latin typeface="Times New Roman" pitchFamily="18" charset="0"/>
                <a:ea typeface="微软雅黑 Light" panose="020B0502040204020203" pitchFamily="34" charset="-122"/>
                <a:cs typeface="+mn-cs"/>
              </a:endParaRPr>
            </a:p>
          </p:txBody>
        </p:sp>
      </p:grpSp>
    </p:spTree>
    <p:extLst>
      <p:ext uri="{BB962C8B-B14F-4D97-AF65-F5344CB8AC3E}">
        <p14:creationId xmlns:p14="http://schemas.microsoft.com/office/powerpoint/2010/main" val="41625116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2目录">
    <p:spTree>
      <p:nvGrpSpPr>
        <p:cNvPr id="1" name=""/>
        <p:cNvGrpSpPr/>
        <p:nvPr/>
      </p:nvGrpSpPr>
      <p:grpSpPr>
        <a:xfrm>
          <a:off x="0" y="0"/>
          <a:ext cx="0" cy="0"/>
          <a:chOff x="0" y="0"/>
          <a:chExt cx="0" cy="0"/>
        </a:xfrm>
      </p:grpSpPr>
      <p:sp>
        <p:nvSpPr>
          <p:cNvPr id="3" name="直角三角形 2">
            <a:extLst>
              <a:ext uri="{FF2B5EF4-FFF2-40B4-BE49-F238E27FC236}">
                <a16:creationId xmlns:a16="http://schemas.microsoft.com/office/drawing/2014/main" id="{D9B79FD4-A881-4C1B-BB79-77C396FBD01D}"/>
              </a:ext>
            </a:extLst>
          </p:cNvPr>
          <p:cNvSpPr/>
          <p:nvPr userDrawn="1"/>
        </p:nvSpPr>
        <p:spPr>
          <a:xfrm>
            <a:off x="4269318" y="6711951"/>
            <a:ext cx="527049" cy="161925"/>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noProof="1">
              <a:solidFill>
                <a:prstClr val="white"/>
              </a:solidFill>
              <a:ea typeface="微软雅黑" pitchFamily="34" charset="-122"/>
            </a:endParaRPr>
          </a:p>
        </p:txBody>
      </p:sp>
      <p:grpSp>
        <p:nvGrpSpPr>
          <p:cNvPr id="4" name="组合 11"/>
          <p:cNvGrpSpPr>
            <a:grpSpLocks/>
          </p:cNvGrpSpPr>
          <p:nvPr userDrawn="1"/>
        </p:nvGrpSpPr>
        <p:grpSpPr bwMode="auto">
          <a:xfrm>
            <a:off x="1" y="4595814"/>
            <a:ext cx="11199284" cy="2263775"/>
            <a:chOff x="0" y="4343400"/>
            <a:chExt cx="8399463" cy="2522538"/>
          </a:xfrm>
        </p:grpSpPr>
        <p:pic>
          <p:nvPicPr>
            <p:cNvPr id="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3400"/>
              <a:ext cx="74136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直角三角形 5">
              <a:extLst>
                <a:ext uri="{FF2B5EF4-FFF2-40B4-BE49-F238E27FC236}">
                  <a16:creationId xmlns:a16="http://schemas.microsoft.com/office/drawing/2014/main" id="{8299D5D9-C3AE-4362-B79C-1C989F1E34B5}"/>
                </a:ext>
              </a:extLst>
            </p:cNvPr>
            <p:cNvSpPr/>
            <p:nvPr/>
          </p:nvSpPr>
          <p:spPr>
            <a:xfrm>
              <a:off x="7394575" y="6429004"/>
              <a:ext cx="1004888" cy="436934"/>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noProof="1">
                <a:solidFill>
                  <a:prstClr val="white"/>
                </a:solidFill>
                <a:ea typeface="微软雅黑" pitchFamily="34" charset="-122"/>
              </a:endParaRPr>
            </a:p>
          </p:txBody>
        </p:sp>
      </p:grpSp>
      <p:pic>
        <p:nvPicPr>
          <p:cNvPr id="7" name="图片 6">
            <a:extLst>
              <a:ext uri="{FF2B5EF4-FFF2-40B4-BE49-F238E27FC236}">
                <a16:creationId xmlns:a16="http://schemas.microsoft.com/office/drawing/2014/main" id="{ABFF5EA8-319C-4EB1-BCB0-D005DD22CB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110" t="11199" r="13622" b="11914"/>
          <a:stretch/>
        </p:blipFill>
        <p:spPr>
          <a:xfrm>
            <a:off x="10419008" y="199085"/>
            <a:ext cx="1136428" cy="746600"/>
          </a:xfrm>
          <a:prstGeom prst="rect">
            <a:avLst/>
          </a:prstGeom>
        </p:spPr>
      </p:pic>
    </p:spTree>
    <p:extLst>
      <p:ext uri="{BB962C8B-B14F-4D97-AF65-F5344CB8AC3E}">
        <p14:creationId xmlns:p14="http://schemas.microsoft.com/office/powerpoint/2010/main" val="6091126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目录">
    <p:spTree>
      <p:nvGrpSpPr>
        <p:cNvPr id="1" name=""/>
        <p:cNvGrpSpPr/>
        <p:nvPr/>
      </p:nvGrpSpPr>
      <p:grpSpPr>
        <a:xfrm>
          <a:off x="0" y="0"/>
          <a:ext cx="0" cy="0"/>
          <a:chOff x="0" y="0"/>
          <a:chExt cx="0" cy="0"/>
        </a:xfrm>
      </p:grpSpPr>
      <p:sp>
        <p:nvSpPr>
          <p:cNvPr id="3" name="直角三角形 2">
            <a:extLst>
              <a:ext uri="{FF2B5EF4-FFF2-40B4-BE49-F238E27FC236}">
                <a16:creationId xmlns:a16="http://schemas.microsoft.com/office/drawing/2014/main" id="{D9B79FD4-A881-4C1B-BB79-77C396FBD01D}"/>
              </a:ext>
            </a:extLst>
          </p:cNvPr>
          <p:cNvSpPr/>
          <p:nvPr userDrawn="1"/>
        </p:nvSpPr>
        <p:spPr>
          <a:xfrm>
            <a:off x="4269318" y="6711951"/>
            <a:ext cx="527049" cy="161925"/>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noProof="1">
              <a:solidFill>
                <a:prstClr val="white"/>
              </a:solidFill>
              <a:ea typeface="微软雅黑" pitchFamily="34" charset="-122"/>
            </a:endParaRPr>
          </a:p>
        </p:txBody>
      </p:sp>
      <p:grpSp>
        <p:nvGrpSpPr>
          <p:cNvPr id="4" name="组合 11"/>
          <p:cNvGrpSpPr>
            <a:grpSpLocks/>
          </p:cNvGrpSpPr>
          <p:nvPr userDrawn="1"/>
        </p:nvGrpSpPr>
        <p:grpSpPr bwMode="auto">
          <a:xfrm>
            <a:off x="1" y="4594226"/>
            <a:ext cx="11199284" cy="2263775"/>
            <a:chOff x="0" y="4343400"/>
            <a:chExt cx="8399463" cy="2522538"/>
          </a:xfrm>
        </p:grpSpPr>
        <p:pic>
          <p:nvPicPr>
            <p:cNvPr id="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43400"/>
              <a:ext cx="74136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直角三角形 5">
              <a:extLst>
                <a:ext uri="{FF2B5EF4-FFF2-40B4-BE49-F238E27FC236}">
                  <a16:creationId xmlns:a16="http://schemas.microsoft.com/office/drawing/2014/main" id="{8299D5D9-C3AE-4362-B79C-1C989F1E34B5}"/>
                </a:ext>
              </a:extLst>
            </p:cNvPr>
            <p:cNvSpPr/>
            <p:nvPr/>
          </p:nvSpPr>
          <p:spPr>
            <a:xfrm>
              <a:off x="7394575" y="6429005"/>
              <a:ext cx="1004888" cy="436933"/>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noProof="1">
                <a:solidFill>
                  <a:prstClr val="white"/>
                </a:solidFill>
                <a:ea typeface="微软雅黑" pitchFamily="34" charset="-122"/>
              </a:endParaRPr>
            </a:p>
          </p:txBody>
        </p:sp>
      </p:grpSp>
      <p:sp>
        <p:nvSpPr>
          <p:cNvPr id="7" name="矩形 6"/>
          <p:cNvSpPr/>
          <p:nvPr userDrawn="1"/>
        </p:nvSpPr>
        <p:spPr>
          <a:xfrm>
            <a:off x="0" y="1946276"/>
            <a:ext cx="2592917" cy="221932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微软雅黑" panose="020B0503020204020204" pitchFamily="34" charset="-122"/>
            </a:endParaRPr>
          </a:p>
        </p:txBody>
      </p:sp>
      <p:grpSp>
        <p:nvGrpSpPr>
          <p:cNvPr id="8" name="组合 12"/>
          <p:cNvGrpSpPr>
            <a:grpSpLocks/>
          </p:cNvGrpSpPr>
          <p:nvPr userDrawn="1"/>
        </p:nvGrpSpPr>
        <p:grpSpPr bwMode="auto">
          <a:xfrm>
            <a:off x="410633" y="2387601"/>
            <a:ext cx="1771651" cy="1363663"/>
            <a:chOff x="1008115" y="2542722"/>
            <a:chExt cx="1360493" cy="1360493"/>
          </a:xfrm>
        </p:grpSpPr>
        <p:grpSp>
          <p:nvGrpSpPr>
            <p:cNvPr id="9" name="组合 8"/>
            <p:cNvGrpSpPr/>
            <p:nvPr/>
          </p:nvGrpSpPr>
          <p:grpSpPr>
            <a:xfrm>
              <a:off x="1008115" y="2542722"/>
              <a:ext cx="1360493" cy="136049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ea typeface="微软雅黑" panose="020B0503020204020204" pitchFamily="34" charset="-122"/>
                </a:endParaRPr>
              </a:p>
            </p:txBody>
          </p:sp>
          <p:sp>
            <p:nvSpPr>
              <p:cNvPr id="12" name="菱形 11"/>
              <p:cNvSpPr/>
              <p:nvPr/>
            </p:nvSpPr>
            <p:spPr>
              <a:xfrm>
                <a:off x="392113" y="760413"/>
                <a:ext cx="3825874" cy="3825874"/>
              </a:xfrm>
              <a:prstGeom prst="diamond">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ea typeface="微软雅黑" panose="020B0503020204020204" pitchFamily="34" charset="-122"/>
                </a:endParaRPr>
              </a:p>
            </p:txBody>
          </p:sp>
        </p:grpSp>
        <p:sp>
          <p:nvSpPr>
            <p:cNvPr id="10" name="TextBox 54"/>
            <p:cNvSpPr txBox="1">
              <a:spLocks noChangeArrowheads="1"/>
            </p:cNvSpPr>
            <p:nvPr/>
          </p:nvSpPr>
          <p:spPr bwMode="auto">
            <a:xfrm>
              <a:off x="1512001" y="2829392"/>
              <a:ext cx="342968" cy="85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endParaRPr lang="zh-CN" altLang="en-US" sz="5000" b="1">
                <a:solidFill>
                  <a:srgbClr val="BF1347"/>
                </a:solidFill>
                <a:latin typeface="微软雅黑" panose="020B0503020204020204" pitchFamily="34" charset="-122"/>
                <a:ea typeface="造字工房劲黑（非商用）常规体"/>
                <a:cs typeface="造字工房劲黑（非商用）常规体"/>
              </a:endParaRPr>
            </a:p>
          </p:txBody>
        </p:sp>
      </p:grpSp>
      <p:sp>
        <p:nvSpPr>
          <p:cNvPr id="13" name="矩形 12"/>
          <p:cNvSpPr/>
          <p:nvPr userDrawn="1"/>
        </p:nvSpPr>
        <p:spPr>
          <a:xfrm>
            <a:off x="11184467" y="1952626"/>
            <a:ext cx="1007533" cy="221932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微软雅黑" panose="020B0503020204020204" pitchFamily="34" charset="-122"/>
            </a:endParaRPr>
          </a:p>
        </p:txBody>
      </p:sp>
      <p:pic>
        <p:nvPicPr>
          <p:cNvPr id="17" name="图片 16">
            <a:extLst>
              <a:ext uri="{FF2B5EF4-FFF2-40B4-BE49-F238E27FC236}">
                <a16:creationId xmlns:a16="http://schemas.microsoft.com/office/drawing/2014/main" id="{ABFF5EA8-319C-4EB1-BCB0-D005DD22CB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110" t="11199" r="13622" b="11914"/>
          <a:stretch/>
        </p:blipFill>
        <p:spPr>
          <a:xfrm>
            <a:off x="10419008" y="199085"/>
            <a:ext cx="1136428" cy="746600"/>
          </a:xfrm>
          <a:prstGeom prst="rect">
            <a:avLst/>
          </a:prstGeom>
        </p:spPr>
      </p:pic>
    </p:spTree>
    <p:extLst>
      <p:ext uri="{BB962C8B-B14F-4D97-AF65-F5344CB8AC3E}">
        <p14:creationId xmlns:p14="http://schemas.microsoft.com/office/powerpoint/2010/main" val="373222718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正文">
    <p:spTree>
      <p:nvGrpSpPr>
        <p:cNvPr id="1" name=""/>
        <p:cNvGrpSpPr/>
        <p:nvPr/>
      </p:nvGrpSpPr>
      <p:grpSpPr>
        <a:xfrm>
          <a:off x="0" y="0"/>
          <a:ext cx="0" cy="0"/>
          <a:chOff x="0" y="0"/>
          <a:chExt cx="0" cy="0"/>
        </a:xfrm>
      </p:grpSpPr>
      <p:pic>
        <p:nvPicPr>
          <p:cNvPr id="5" name="图片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351" y="5959476"/>
            <a:ext cx="4286251"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直角三角形 6">
            <a:extLst>
              <a:ext uri="{FF2B5EF4-FFF2-40B4-BE49-F238E27FC236}">
                <a16:creationId xmlns:a16="http://schemas.microsoft.com/office/drawing/2014/main" id="{D9B79FD4-A881-4C1B-BB79-77C396FBD01D}"/>
              </a:ext>
            </a:extLst>
          </p:cNvPr>
          <p:cNvSpPr/>
          <p:nvPr userDrawn="1"/>
        </p:nvSpPr>
        <p:spPr>
          <a:xfrm>
            <a:off x="4269318" y="6711951"/>
            <a:ext cx="527049" cy="161925"/>
          </a:xfrm>
          <a:prstGeom prst="rtTriangle">
            <a:avLst/>
          </a:prstGeom>
          <a:solidFill>
            <a:srgbClr val="BEDF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Font typeface="Arial" panose="020B0604020202020204" pitchFamily="34" charset="0"/>
              <a:buNone/>
              <a:defRPr/>
            </a:pPr>
            <a:endParaRPr lang="zh-CN" altLang="en-US" noProof="1">
              <a:solidFill>
                <a:prstClr val="white"/>
              </a:solidFill>
              <a:ea typeface="微软雅黑" pitchFamily="34" charset="-122"/>
            </a:endParaRPr>
          </a:p>
        </p:txBody>
      </p:sp>
      <p:sp>
        <p:nvSpPr>
          <p:cNvPr id="4" name="标题 3">
            <a:extLst>
              <a:ext uri="{FF2B5EF4-FFF2-40B4-BE49-F238E27FC236}">
                <a16:creationId xmlns:a16="http://schemas.microsoft.com/office/drawing/2014/main" id="{FCA19EBC-3292-4874-AE93-056E09AFB490}"/>
              </a:ext>
            </a:extLst>
          </p:cNvPr>
          <p:cNvSpPr>
            <a:spLocks noGrp="1"/>
          </p:cNvSpPr>
          <p:nvPr>
            <p:ph type="title"/>
          </p:nvPr>
        </p:nvSpPr>
        <p:spPr>
          <a:xfrm>
            <a:off x="768000" y="396000"/>
            <a:ext cx="10656000" cy="648000"/>
          </a:xfrm>
        </p:spPr>
        <p:txBody>
          <a:bodyPr/>
          <a:lstStyle>
            <a:lvl1pPr>
              <a:defRPr sz="28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灯片编号占位符 5"/>
          <p:cNvSpPr>
            <a:spLocks noGrp="1"/>
          </p:cNvSpPr>
          <p:nvPr>
            <p:ph type="sldNum" sz="quarter" idx="10"/>
          </p:nvPr>
        </p:nvSpPr>
        <p:spPr>
          <a:xfrm>
            <a:off x="5080000" y="6356351"/>
            <a:ext cx="2743200" cy="365125"/>
          </a:xfrm>
        </p:spPr>
        <p:txBody>
          <a:bodyPr/>
          <a:lstStyle>
            <a:lvl1pPr algn="ctr" fontAlgn="auto">
              <a:spcAft>
                <a:spcPts val="0"/>
              </a:spcAft>
              <a:defRPr sz="1200">
                <a:solidFill>
                  <a:prstClr val="black"/>
                </a:solidFill>
                <a:ea typeface="微软雅黑" pitchFamily="34" charset="-122"/>
              </a:defRPr>
            </a:lvl1pPr>
          </a:lstStyle>
          <a:p>
            <a:pPr>
              <a:defRPr/>
            </a:pPr>
            <a:fld id="{E9C26CF1-AECC-44F5-8FED-F08477BFFB23}" type="slidenum">
              <a:rPr lang="zh-CN" altLang="en-US" smtClean="0"/>
              <a:pPr>
                <a:defRPr/>
              </a:pPr>
              <a:t>‹#›</a:t>
            </a:fld>
            <a:r>
              <a:rPr lang="en-US" altLang="zh-CN" dirty="0" smtClean="0"/>
              <a:t>/160</a:t>
            </a:r>
            <a:endParaRPr lang="zh-CN" altLang="en-US" dirty="0"/>
          </a:p>
        </p:txBody>
      </p:sp>
      <p:pic>
        <p:nvPicPr>
          <p:cNvPr id="9" name="图片 8">
            <a:extLst>
              <a:ext uri="{FF2B5EF4-FFF2-40B4-BE49-F238E27FC236}">
                <a16:creationId xmlns:a16="http://schemas.microsoft.com/office/drawing/2014/main" id="{ABFF5EA8-319C-4EB1-BCB0-D005DD22CBB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110" t="11199" r="13622" b="11914"/>
          <a:stretch/>
        </p:blipFill>
        <p:spPr>
          <a:xfrm>
            <a:off x="10431886" y="5902089"/>
            <a:ext cx="1136428" cy="809862"/>
          </a:xfrm>
          <a:prstGeom prst="rect">
            <a:avLst/>
          </a:prstGeom>
        </p:spPr>
      </p:pic>
    </p:spTree>
    <p:extLst>
      <p:ext uri="{BB962C8B-B14F-4D97-AF65-F5344CB8AC3E}">
        <p14:creationId xmlns:p14="http://schemas.microsoft.com/office/powerpoint/2010/main" val="2057976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fontAlgn="auto" hangingPunct="1">
              <a:spcBef>
                <a:spcPts val="0"/>
              </a:spcBef>
              <a:spcAft>
                <a:spcPts val="0"/>
              </a:spcAft>
              <a:buFontTx/>
              <a:buNone/>
              <a:defRPr sz="1200">
                <a:solidFill>
                  <a:prstClr val="black">
                    <a:tint val="75000"/>
                  </a:prstClr>
                </a:solidFill>
                <a:latin typeface="+mn-lt"/>
                <a:ea typeface="微软雅黑" pitchFamily="34" charset="-122"/>
              </a:defRPr>
            </a:lvl1pPr>
          </a:lstStyle>
          <a:p>
            <a:pPr>
              <a:defRPr/>
            </a:pPr>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fontAlgn="auto" hangingPunct="1">
              <a:spcBef>
                <a:spcPts val="0"/>
              </a:spcBef>
              <a:spcAft>
                <a:spcPts val="0"/>
              </a:spcAft>
              <a:buFontTx/>
              <a:buNone/>
              <a:defRPr sz="1200">
                <a:solidFill>
                  <a:prstClr val="black">
                    <a:tint val="75000"/>
                  </a:prstClr>
                </a:solidFill>
                <a:latin typeface="+mn-lt"/>
                <a:ea typeface="微软雅黑" pitchFamily="34" charset="-122"/>
              </a:defRPr>
            </a:lvl1pPr>
          </a:lstStyle>
          <a:p>
            <a:pPr>
              <a:defRPr/>
            </a:pPr>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pitchFamily="34" charset="0"/>
              <a:buNone/>
              <a:defRPr sz="1200">
                <a:solidFill>
                  <a:srgbClr val="898989"/>
                </a:solidFill>
                <a:latin typeface="Arial"/>
                <a:ea typeface="微软雅黑" pitchFamily="34" charset="-122"/>
              </a:defRPr>
            </a:lvl1pPr>
          </a:lstStyle>
          <a:p>
            <a:pPr>
              <a:defRPr/>
            </a:pPr>
            <a:fld id="{5867172E-4727-4187-B5EE-201FF7AEBFC6}"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Lst>
  <p:timing>
    <p:tnLst>
      <p:par>
        <p:cTn id="1" dur="indefinite" restart="never" nodeType="tmRoot"/>
      </p:par>
    </p:tnLst>
  </p:timing>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Black" panose="020B0A040201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4.xml"/><Relationship Id="rId1" Type="http://schemas.openxmlformats.org/officeDocument/2006/relationships/slideLayout" Target="../slideLayouts/slideLayout4.xml"/><Relationship Id="rId5" Type="http://schemas.openxmlformats.org/officeDocument/2006/relationships/image" Target="../media/image29.emf"/><Relationship Id="rId4" Type="http://schemas.openxmlformats.org/officeDocument/2006/relationships/image" Target="../media/image28.png"/></Relationships>
</file>

<file path=ppt/slides/_rels/slide1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hyperlink" Target="http://www.ispe.org/"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3.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37.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jpe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45.xml"/><Relationship Id="rId1" Type="http://schemas.openxmlformats.org/officeDocument/2006/relationships/slideLayout" Target="../slideLayouts/slideLayout4.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4.xml"/><Relationship Id="rId1" Type="http://schemas.openxmlformats.org/officeDocument/2006/relationships/slideLayout" Target="../slideLayouts/slideLayout4.xml"/><Relationship Id="rId4" Type="http://schemas.openxmlformats.org/officeDocument/2006/relationships/image" Target="../media/image50.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CCD4E285-6B07-44B3-9C08-5F63FC8E04D9}"/>
              </a:ext>
            </a:extLst>
          </p:cNvPr>
          <p:cNvSpPr txBox="1">
            <a:spLocks noChangeArrowheads="1"/>
          </p:cNvSpPr>
          <p:nvPr/>
        </p:nvSpPr>
        <p:spPr>
          <a:xfrm>
            <a:off x="125252" y="449647"/>
            <a:ext cx="6465455" cy="1600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600" b="1" dirty="0">
                <a:solidFill>
                  <a:schemeClr val="accent5">
                    <a:lumMod val="75000"/>
                  </a:schemeClr>
                </a:solidFill>
                <a:latin typeface="微软雅黑" panose="020B0503020204020204" pitchFamily="34" charset="-122"/>
                <a:ea typeface="微软雅黑" panose="020B0503020204020204" pitchFamily="34" charset="-122"/>
              </a:rPr>
              <a:t>制药行业欧美相关法规指南</a:t>
            </a:r>
            <a:endParaRPr lang="en-US" altLang="zh-CN" sz="3600" b="1" dirty="0">
              <a:solidFill>
                <a:schemeClr val="accent5">
                  <a:lumMod val="75000"/>
                </a:schemeClr>
              </a:solidFill>
              <a:latin typeface="微软雅黑" panose="020B0503020204020204" pitchFamily="34" charset="-122"/>
              <a:ea typeface="微软雅黑" panose="020B0503020204020204" pitchFamily="34" charset="-122"/>
            </a:endParaRPr>
          </a:p>
          <a:p>
            <a:pPr lvl="0">
              <a:lnSpc>
                <a:spcPct val="150000"/>
              </a:lnSpc>
              <a:defRPr/>
            </a:pPr>
            <a:r>
              <a:rPr lang="zh-CN" altLang="en-US" sz="3600" b="1" dirty="0">
                <a:solidFill>
                  <a:schemeClr val="accent5">
                    <a:lumMod val="75000"/>
                  </a:schemeClr>
                </a:solidFill>
                <a:latin typeface="微软雅黑" panose="020B0503020204020204" pitchFamily="34" charset="-122"/>
                <a:ea typeface="微软雅黑" panose="020B0503020204020204" pitchFamily="34" charset="-122"/>
              </a:rPr>
              <a:t>最新动态</a:t>
            </a:r>
            <a:endParaRPr lang="zh-CN" altLang="en-US" sz="3600" b="1" i="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8EFB20E6-A381-4C28-AFC0-DCE0109FB4BD}"/>
              </a:ext>
            </a:extLst>
          </p:cNvPr>
          <p:cNvSpPr/>
          <p:nvPr/>
        </p:nvSpPr>
        <p:spPr>
          <a:xfrm>
            <a:off x="520458" y="4740072"/>
            <a:ext cx="4564062" cy="1954381"/>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600"/>
              </a:spcAft>
              <a:defRPr/>
            </a:pPr>
            <a:r>
              <a:rPr lang="zh-CN" altLang="en-US" sz="1600" b="1" kern="0" dirty="0">
                <a:solidFill>
                  <a:srgbClr val="000066"/>
                </a:solidFill>
                <a:latin typeface="微软雅黑" pitchFamily="34" charset="-122"/>
                <a:ea typeface="微软雅黑" pitchFamily="34" charset="-122"/>
              </a:rPr>
              <a:t>马义岭</a:t>
            </a:r>
            <a:endParaRPr lang="en-US" altLang="zh-CN" sz="1600" b="1" kern="0" dirty="0">
              <a:solidFill>
                <a:srgbClr val="000066"/>
              </a:solidFill>
              <a:latin typeface="微软雅黑" pitchFamily="34" charset="-122"/>
              <a:ea typeface="微软雅黑" pitchFamily="34" charset="-122"/>
            </a:endParaRPr>
          </a:p>
          <a:p>
            <a:pPr fontAlgn="auto">
              <a:spcBef>
                <a:spcPts val="0"/>
              </a:spcBef>
              <a:spcAft>
                <a:spcPts val="600"/>
              </a:spcAft>
              <a:defRPr/>
            </a:pPr>
            <a:r>
              <a:rPr lang="zh-CN" altLang="en-US" sz="1600" b="1" kern="0" dirty="0">
                <a:solidFill>
                  <a:srgbClr val="000066"/>
                </a:solidFill>
                <a:latin typeface="微软雅黑" pitchFamily="34" charset="-122"/>
                <a:ea typeface="微软雅黑" pitchFamily="34" charset="-122"/>
              </a:rPr>
              <a:t>迈本医药科技 总经理</a:t>
            </a:r>
            <a:endParaRPr lang="en-US" altLang="zh-CN" sz="1600" b="1" kern="0" dirty="0">
              <a:solidFill>
                <a:srgbClr val="000066"/>
              </a:solidFill>
              <a:latin typeface="微软雅黑" pitchFamily="34" charset="-122"/>
              <a:ea typeface="微软雅黑" pitchFamily="34" charset="-122"/>
            </a:endParaRPr>
          </a:p>
          <a:p>
            <a:pPr fontAlgn="auto">
              <a:spcBef>
                <a:spcPts val="0"/>
              </a:spcBef>
              <a:spcAft>
                <a:spcPts val="600"/>
              </a:spcAft>
              <a:defRPr/>
            </a:pPr>
            <a:r>
              <a:rPr lang="en-US" altLang="zh-CN" sz="1600" b="1" kern="0" dirty="0">
                <a:solidFill>
                  <a:srgbClr val="000066"/>
                </a:solidFill>
                <a:latin typeface="微软雅黑" pitchFamily="34" charset="-122"/>
                <a:ea typeface="微软雅黑" pitchFamily="34" charset="-122"/>
              </a:rPr>
              <a:t>ISPE  C&amp;Q</a:t>
            </a:r>
            <a:r>
              <a:rPr lang="zh-CN" altLang="en-US" sz="1600" b="1" kern="0" dirty="0">
                <a:solidFill>
                  <a:srgbClr val="000066"/>
                </a:solidFill>
                <a:latin typeface="微软雅黑" pitchFamily="34" charset="-122"/>
                <a:ea typeface="微软雅黑" pitchFamily="34" charset="-122"/>
              </a:rPr>
              <a:t>讲师</a:t>
            </a:r>
          </a:p>
          <a:p>
            <a:pPr fontAlgn="auto">
              <a:spcBef>
                <a:spcPts val="0"/>
              </a:spcBef>
              <a:spcAft>
                <a:spcPts val="600"/>
              </a:spcAft>
              <a:defRPr/>
            </a:pPr>
            <a:r>
              <a:rPr lang="zh-CN" altLang="en-US" sz="1600" b="1" kern="0" dirty="0">
                <a:solidFill>
                  <a:srgbClr val="000066"/>
                </a:solidFill>
                <a:latin typeface="微软雅黑" pitchFamily="34" charset="-122"/>
                <a:ea typeface="微软雅黑" pitchFamily="34" charset="-122"/>
              </a:rPr>
              <a:t>北京化工大学 </a:t>
            </a:r>
            <a:r>
              <a:rPr lang="en-US" altLang="zh-CN" sz="1600" b="1" kern="0" dirty="0">
                <a:solidFill>
                  <a:srgbClr val="000066"/>
                </a:solidFill>
                <a:latin typeface="微软雅黑" pitchFamily="34" charset="-122"/>
                <a:ea typeface="微软雅黑" pitchFamily="34" charset="-122"/>
              </a:rPr>
              <a:t>&amp; </a:t>
            </a:r>
            <a:r>
              <a:rPr lang="zh-CN" altLang="en-US" sz="1600" b="1" kern="0" dirty="0">
                <a:solidFill>
                  <a:srgbClr val="000066"/>
                </a:solidFill>
                <a:latin typeface="微软雅黑" pitchFamily="34" charset="-122"/>
                <a:ea typeface="微软雅黑" pitchFamily="34" charset="-122"/>
              </a:rPr>
              <a:t>沈阳药科大学 顾问教授</a:t>
            </a:r>
            <a:endParaRPr lang="en-US" altLang="zh-CN" sz="1600" b="1" kern="0" dirty="0">
              <a:solidFill>
                <a:srgbClr val="000066"/>
              </a:solidFill>
              <a:latin typeface="微软雅黑" pitchFamily="34" charset="-122"/>
              <a:ea typeface="微软雅黑" pitchFamily="34" charset="-122"/>
            </a:endParaRPr>
          </a:p>
          <a:p>
            <a:pPr fontAlgn="auto">
              <a:spcBef>
                <a:spcPts val="0"/>
              </a:spcBef>
              <a:spcAft>
                <a:spcPts val="600"/>
              </a:spcAft>
              <a:defRPr/>
            </a:pPr>
            <a:r>
              <a:rPr lang="en-US" altLang="zh-CN" sz="1600" b="1" kern="0" dirty="0">
                <a:solidFill>
                  <a:srgbClr val="000066"/>
                </a:solidFill>
                <a:latin typeface="微软雅黑" pitchFamily="34" charset="-122"/>
                <a:ea typeface="微软雅黑" pitchFamily="34" charset="-122"/>
              </a:rPr>
              <a:t>peterma@mbgcvs.com</a:t>
            </a:r>
          </a:p>
          <a:p>
            <a:pPr fontAlgn="auto">
              <a:spcBef>
                <a:spcPts val="0"/>
              </a:spcBef>
              <a:spcAft>
                <a:spcPts val="600"/>
              </a:spcAft>
              <a:defRPr/>
            </a:pPr>
            <a:r>
              <a:rPr lang="en-US" altLang="zh-CN" sz="1600" b="1" kern="0" dirty="0">
                <a:solidFill>
                  <a:srgbClr val="000066"/>
                </a:solidFill>
                <a:latin typeface="微软雅黑" pitchFamily="34" charset="-122"/>
                <a:ea typeface="微软雅黑" pitchFamily="34" charset="-122"/>
              </a:rPr>
              <a:t>15612171188</a:t>
            </a:r>
          </a:p>
        </p:txBody>
      </p:sp>
    </p:spTree>
    <p:extLst>
      <p:ext uri="{BB962C8B-B14F-4D97-AF65-F5344CB8AC3E}">
        <p14:creationId xmlns:p14="http://schemas.microsoft.com/office/powerpoint/2010/main" val="334290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iterate type="lt">
                                    <p:tmPct val="10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79" fill="hold"/>
                                        <p:tgtEl>
                                          <p:spTgt spid="3"/>
                                        </p:tgtEl>
                                        <p:attrNameLst>
                                          <p:attrName>ppt_w</p:attrName>
                                        </p:attrNameLst>
                                      </p:cBhvr>
                                      <p:tavLst>
                                        <p:tav tm="0">
                                          <p:val>
                                            <p:strVal val="4/3*#ppt_w"/>
                                          </p:val>
                                        </p:tav>
                                        <p:tav tm="100000">
                                          <p:val>
                                            <p:strVal val="#ppt_w"/>
                                          </p:val>
                                        </p:tav>
                                      </p:tavLst>
                                    </p:anim>
                                    <p:anim calcmode="lin" valueType="num">
                                      <p:cBhvr additive="base">
                                        <p:cTn id="8" dur="79" fill="hold"/>
                                        <p:tgtEl>
                                          <p:spTgt spid="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10</a:t>
            </a:fld>
            <a:r>
              <a:rPr lang="en-US" altLang="zh-CN" dirty="0" smtClean="0"/>
              <a:t>/160</a:t>
            </a:r>
            <a:endParaRPr lang="zh-CN" altLang="en-US" dirty="0"/>
          </a:p>
        </p:txBody>
      </p:sp>
      <p:sp>
        <p:nvSpPr>
          <p:cNvPr id="6" name="矩形 5">
            <a:extLst>
              <a:ext uri="{FF2B5EF4-FFF2-40B4-BE49-F238E27FC236}">
                <a16:creationId xmlns:a16="http://schemas.microsoft.com/office/drawing/2014/main" id="{BA5F4CC1-697F-4B52-9486-A1DB8FF39F16}"/>
              </a:ext>
            </a:extLst>
          </p:cNvPr>
          <p:cNvSpPr/>
          <p:nvPr/>
        </p:nvSpPr>
        <p:spPr>
          <a:xfrm>
            <a:off x="768000" y="1125606"/>
            <a:ext cx="10656000" cy="4972515"/>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b="1" dirty="0">
                <a:solidFill>
                  <a:srgbClr val="000000"/>
                </a:solidFill>
                <a:ea typeface="微软雅黑" panose="020B0503020204020204" pitchFamily="34" charset="-122"/>
              </a:rPr>
              <a:t>《</a:t>
            </a:r>
            <a:r>
              <a:rPr lang="zh-CN" altLang="en-US" b="1" dirty="0">
                <a:solidFill>
                  <a:srgbClr val="000000"/>
                </a:solidFill>
                <a:ea typeface="微软雅黑" panose="020B0503020204020204" pitchFamily="34" charset="-122"/>
              </a:rPr>
              <a:t>人用处方药和生物制品标签的药物滥用和依赖性部分</a:t>
            </a:r>
            <a:r>
              <a:rPr lang="en-US" altLang="zh-CN" b="1" dirty="0">
                <a:solidFill>
                  <a:srgbClr val="000000"/>
                </a:solidFill>
                <a:ea typeface="微软雅黑" panose="020B0503020204020204" pitchFamily="34" charset="-122"/>
              </a:rPr>
              <a:t>-</a:t>
            </a:r>
            <a:r>
              <a:rPr lang="zh-CN" altLang="en-US" b="1" dirty="0">
                <a:solidFill>
                  <a:srgbClr val="000000"/>
                </a:solidFill>
                <a:ea typeface="微软雅黑" panose="020B0503020204020204" pitchFamily="34" charset="-122"/>
              </a:rPr>
              <a:t>内容和格式行业指南</a:t>
            </a:r>
            <a:r>
              <a:rPr lang="en-US" altLang="zh-CN" b="1" dirty="0">
                <a:solidFill>
                  <a:srgbClr val="000000"/>
                </a:solidFill>
                <a:ea typeface="微软雅黑" panose="020B0503020204020204" pitchFamily="34" charset="-122"/>
              </a:rPr>
              <a:t>》</a:t>
            </a:r>
            <a:r>
              <a:rPr lang="zh-CN" altLang="en-US" b="1" dirty="0">
                <a:solidFill>
                  <a:srgbClr val="000000"/>
                </a:solidFill>
                <a:ea typeface="微软雅黑" panose="020B0503020204020204" pitchFamily="34" charset="-122"/>
              </a:rPr>
              <a:t>草案：</a:t>
            </a:r>
            <a:r>
              <a:rPr lang="zh-CN" altLang="zh-CN" dirty="0">
                <a:ea typeface="微软雅黑" panose="020B0503020204020204" pitchFamily="34" charset="-122"/>
              </a:rPr>
              <a:t>该指南旨在</a:t>
            </a:r>
            <a:r>
              <a:rPr lang="zh-CN" altLang="zh-CN" dirty="0">
                <a:solidFill>
                  <a:srgbClr val="0070C0"/>
                </a:solidFill>
                <a:ea typeface="微软雅黑" panose="020B0503020204020204" pitchFamily="34" charset="-122"/>
              </a:rPr>
              <a:t>帮助申请人如何撰写药品标签中的药物滥用和依赖性部分内容</a:t>
            </a:r>
            <a:r>
              <a:rPr lang="zh-CN" altLang="zh-CN" dirty="0">
                <a:ea typeface="微软雅黑" panose="020B0503020204020204" pitchFamily="34" charset="-122"/>
              </a:rPr>
              <a:t>，如人类处方药和生物制品标签的内容和格式的要求。本指南讨论并提供以下建议</a:t>
            </a:r>
            <a:r>
              <a:rPr lang="en-US" altLang="zh-CN" dirty="0">
                <a:ea typeface="微软雅黑" panose="020B0503020204020204" pitchFamily="34" charset="-122"/>
              </a:rPr>
              <a:t>: </a:t>
            </a:r>
            <a:endParaRPr lang="zh-CN" altLang="zh-CN" dirty="0">
              <a:ea typeface="微软雅黑" panose="020B0503020204020204" pitchFamily="34" charset="-122"/>
            </a:endParaRPr>
          </a:p>
          <a:p>
            <a:pPr marL="342900" indent="-342900" eaLnBrk="1" fontAlgn="auto" hangingPunct="1">
              <a:lnSpc>
                <a:spcPct val="150000"/>
              </a:lnSpc>
              <a:spcBef>
                <a:spcPts val="0"/>
              </a:spcBef>
              <a:spcAft>
                <a:spcPts val="1200"/>
              </a:spcAft>
              <a:buFont typeface="Arial" panose="020B0604020202020204" pitchFamily="34" charset="0"/>
              <a:buChar char="•"/>
              <a:defRPr/>
            </a:pPr>
            <a:r>
              <a:rPr lang="zh-CN" altLang="zh-CN" dirty="0">
                <a:ea typeface="微软雅黑" panose="020B0503020204020204" pitchFamily="34" charset="-122"/>
              </a:rPr>
              <a:t>起草标签的药物滥用和依赖部分时要考虑的一般原则</a:t>
            </a:r>
            <a:r>
              <a:rPr lang="en-US" altLang="zh-CN" dirty="0">
                <a:ea typeface="微软雅黑" panose="020B0503020204020204" pitchFamily="34" charset="-122"/>
              </a:rPr>
              <a:t>;</a:t>
            </a:r>
            <a:endParaRPr lang="zh-CN" altLang="zh-CN" dirty="0">
              <a:ea typeface="微软雅黑" panose="020B0503020204020204" pitchFamily="34" charset="-122"/>
            </a:endParaRPr>
          </a:p>
          <a:p>
            <a:pPr marL="342900" indent="-342900" eaLnBrk="1" fontAlgn="auto" hangingPunct="1">
              <a:lnSpc>
                <a:spcPct val="150000"/>
              </a:lnSpc>
              <a:spcBef>
                <a:spcPts val="0"/>
              </a:spcBef>
              <a:spcAft>
                <a:spcPts val="1200"/>
              </a:spcAft>
              <a:buFont typeface="Arial" panose="020B0604020202020204" pitchFamily="34" charset="0"/>
              <a:buChar char="•"/>
              <a:defRPr/>
            </a:pPr>
            <a:r>
              <a:rPr lang="zh-CN" altLang="zh-CN" dirty="0">
                <a:ea typeface="微软雅黑" panose="020B0503020204020204" pitchFamily="34" charset="-122"/>
              </a:rPr>
              <a:t>在“药物滥用和依赖性”部分中包含哪些信息，包括与滥用和依赖性相关的常用术语和定义；</a:t>
            </a:r>
          </a:p>
          <a:p>
            <a:pPr marL="342900" indent="-342900" eaLnBrk="1" fontAlgn="auto" hangingPunct="1">
              <a:lnSpc>
                <a:spcPct val="150000"/>
              </a:lnSpc>
              <a:spcBef>
                <a:spcPts val="0"/>
              </a:spcBef>
              <a:spcAft>
                <a:spcPts val="1200"/>
              </a:spcAft>
              <a:buFont typeface="Arial" panose="020B0604020202020204" pitchFamily="34" charset="0"/>
              <a:buChar char="•"/>
              <a:defRPr/>
            </a:pPr>
            <a:r>
              <a:rPr lang="zh-CN" altLang="zh-CN" dirty="0">
                <a:ea typeface="微软雅黑" panose="020B0503020204020204" pitchFamily="34" charset="-122"/>
              </a:rPr>
              <a:t>如何在“药物滥用和依赖性”部分中编写“组织”和“格式化”信息</a:t>
            </a:r>
            <a:r>
              <a:rPr lang="en-US" altLang="zh-CN" dirty="0">
                <a:ea typeface="微软雅黑" panose="020B0503020204020204" pitchFamily="34" charset="-122"/>
              </a:rPr>
              <a:t>;</a:t>
            </a:r>
            <a:endParaRPr lang="zh-CN" altLang="zh-CN" dirty="0">
              <a:ea typeface="微软雅黑" panose="020B0503020204020204" pitchFamily="34" charset="-122"/>
            </a:endParaRPr>
          </a:p>
          <a:p>
            <a:pPr marL="342900" indent="-342900" eaLnBrk="1" fontAlgn="auto" hangingPunct="1">
              <a:lnSpc>
                <a:spcPct val="150000"/>
              </a:lnSpc>
              <a:spcBef>
                <a:spcPts val="0"/>
              </a:spcBef>
              <a:spcAft>
                <a:spcPts val="1200"/>
              </a:spcAft>
              <a:buFont typeface="Arial" panose="020B0604020202020204" pitchFamily="34" charset="0"/>
              <a:buChar char="•"/>
              <a:defRPr/>
            </a:pPr>
            <a:r>
              <a:rPr lang="zh-CN" altLang="zh-CN" dirty="0">
                <a:ea typeface="微软雅黑" panose="020B0503020204020204" pitchFamily="34" charset="-122"/>
              </a:rPr>
              <a:t>如何将与药物滥用和依赖性部分中提供的主题相关的信息分发到标签中的其他位置。</a:t>
            </a:r>
          </a:p>
          <a:p>
            <a:pPr eaLnBrk="1" fontAlgn="auto" hangingPunct="1">
              <a:lnSpc>
                <a:spcPct val="150000"/>
              </a:lnSpc>
              <a:spcBef>
                <a:spcPts val="0"/>
              </a:spcBef>
              <a:spcAft>
                <a:spcPts val="1200"/>
              </a:spcAft>
              <a:defRPr/>
            </a:pPr>
            <a:r>
              <a:rPr lang="zh-CN" altLang="zh-CN" dirty="0">
                <a:ea typeface="微软雅黑" panose="020B0503020204020204" pitchFamily="34" charset="-122"/>
              </a:rPr>
              <a:t>该指南旨在帮助确保药物滥用和依赖性部分在药物和治疗类别内部和之间的内容和格式中有用，使得相关信息丰富且尽可能一致。申请人在制定新药的药物滥用和依赖性部分内容以及修订本节中目前批准的药物时，应遵循本指南中的建议</a:t>
            </a:r>
            <a:r>
              <a:rPr lang="zh-CN" altLang="en-US" dirty="0">
                <a:ea typeface="微软雅黑" panose="020B0503020204020204" pitchFamily="34" charset="-122"/>
              </a:rPr>
              <a:t>。</a:t>
            </a:r>
            <a:endParaRPr lang="zh-CN" altLang="zh-CN" dirty="0">
              <a:ea typeface="微软雅黑" panose="020B0503020204020204" pitchFamily="34" charset="-122"/>
            </a:endParaRPr>
          </a:p>
        </p:txBody>
      </p:sp>
    </p:spTree>
    <p:extLst>
      <p:ext uri="{BB962C8B-B14F-4D97-AF65-F5344CB8AC3E}">
        <p14:creationId xmlns:p14="http://schemas.microsoft.com/office/powerpoint/2010/main" val="35249614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p:cNvSpPr txBox="1">
            <a:spLocks/>
          </p:cNvSpPr>
          <p:nvPr/>
        </p:nvSpPr>
        <p:spPr bwMode="auto">
          <a:xfrm>
            <a:off x="768000" y="761463"/>
            <a:ext cx="4051418" cy="351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dirty="0">
                <a:latin typeface="微软雅黑" panose="020B0503020204020204" pitchFamily="34" charset="-122"/>
              </a:rPr>
              <a:t>版本变更：</a:t>
            </a:r>
            <a:endParaRPr lang="en-US" altLang="zh-CN" sz="2000" dirty="0">
              <a:latin typeface="微软雅黑" panose="020B0503020204020204" pitchFamily="34" charset="-122"/>
            </a:endParaRPr>
          </a:p>
          <a:p>
            <a:pPr marL="270272" indent="25004">
              <a:lnSpc>
                <a:spcPct val="150000"/>
              </a:lnSpc>
              <a:buFont typeface="Wingdings" pitchFamily="2" charset="2"/>
              <a:buChar char="Ø"/>
            </a:pPr>
            <a:r>
              <a:rPr lang="zh-CN" altLang="en-US" sz="1600" dirty="0">
                <a:latin typeface="微软雅黑" panose="020B0503020204020204" pitchFamily="34" charset="-122"/>
              </a:rPr>
              <a:t> </a:t>
            </a:r>
            <a:r>
              <a:rPr lang="en-US" altLang="zh-CN" sz="1600" dirty="0">
                <a:latin typeface="微软雅黑" panose="020B0503020204020204" pitchFamily="34" charset="-122"/>
              </a:rPr>
              <a:t>WHO TRS 1010 Annex8</a:t>
            </a:r>
            <a:r>
              <a:rPr lang="zh-CN" altLang="en-US" sz="1800" dirty="0">
                <a:latin typeface="微软雅黑" panose="020B0503020204020204" pitchFamily="34" charset="-122"/>
              </a:rPr>
              <a:t>非无菌药品空调系统（</a:t>
            </a:r>
            <a:r>
              <a:rPr lang="en-US" altLang="zh-CN" sz="1800" dirty="0">
                <a:latin typeface="微软雅黑" panose="020B0503020204020204" pitchFamily="34" charset="-122"/>
              </a:rPr>
              <a:t>HVAC</a:t>
            </a:r>
            <a:r>
              <a:rPr lang="zh-CN" altLang="en-US" sz="1800" dirty="0">
                <a:latin typeface="微软雅黑" panose="020B0503020204020204" pitchFamily="34" charset="-122"/>
              </a:rPr>
              <a:t>）指南</a:t>
            </a:r>
            <a:r>
              <a:rPr lang="zh-CN" altLang="en-US" sz="1600" dirty="0">
                <a:solidFill>
                  <a:srgbClr val="FF0000"/>
                </a:solidFill>
                <a:latin typeface="微软雅黑" panose="020B0503020204020204" pitchFamily="34" charset="-122"/>
              </a:rPr>
              <a:t>替代了</a:t>
            </a:r>
            <a:r>
              <a:rPr lang="en-US" altLang="zh-CN" sz="1600" dirty="0">
                <a:latin typeface="微软雅黑" panose="020B0503020204020204" pitchFamily="34" charset="-122"/>
              </a:rPr>
              <a:t>WHO TRS 961 Annex5 </a:t>
            </a:r>
            <a:r>
              <a:rPr lang="zh-CN" altLang="en-US" sz="1600" dirty="0">
                <a:latin typeface="微软雅黑" panose="020B0503020204020204" pitchFamily="34" charset="-122"/>
              </a:rPr>
              <a:t>非无菌制剂空调系统的</a:t>
            </a:r>
            <a:r>
              <a:rPr lang="en-US" altLang="zh-CN" sz="1600" dirty="0">
                <a:latin typeface="微软雅黑" panose="020B0503020204020204" pitchFamily="34" charset="-122"/>
              </a:rPr>
              <a:t>GMP</a:t>
            </a:r>
            <a:r>
              <a:rPr lang="zh-CN" altLang="en-US" sz="1600" dirty="0">
                <a:latin typeface="微软雅黑" panose="020B0503020204020204" pitchFamily="34" charset="-122"/>
              </a:rPr>
              <a:t>补充指南</a:t>
            </a:r>
            <a:endParaRPr lang="en-US" altLang="zh-CN" sz="1600" dirty="0">
              <a:latin typeface="微软雅黑" panose="020B0503020204020204" pitchFamily="34" charset="-122"/>
            </a:endParaRPr>
          </a:p>
          <a:p>
            <a:pPr marL="270272" indent="25004">
              <a:lnSpc>
                <a:spcPct val="150000"/>
              </a:lnSpc>
              <a:buFont typeface="Wingdings" pitchFamily="2" charset="2"/>
              <a:buChar char="Ø"/>
            </a:pPr>
            <a:r>
              <a:rPr lang="zh-CN" altLang="en-US" sz="1600" dirty="0">
                <a:latin typeface="微软雅黑" panose="020B0503020204020204" pitchFamily="34" charset="-122"/>
              </a:rPr>
              <a:t> 指南分为两部分，</a:t>
            </a:r>
            <a:r>
              <a:rPr lang="en-US" altLang="zh-CN" sz="1600" dirty="0">
                <a:latin typeface="微软雅黑" panose="020B0503020204020204" pitchFamily="34" charset="-122"/>
              </a:rPr>
              <a:t> WHO TRS 1010 Annex8 </a:t>
            </a:r>
            <a:r>
              <a:rPr lang="zh-CN" altLang="en-US" sz="1600" dirty="0">
                <a:latin typeface="微软雅黑" panose="020B0503020204020204" pitchFamily="34" charset="-122"/>
              </a:rPr>
              <a:t>为第一部分；</a:t>
            </a:r>
            <a:r>
              <a:rPr lang="en-US" altLang="zh-CN" sz="1800" dirty="0">
                <a:latin typeface="微软雅黑" panose="020B0503020204020204" pitchFamily="34" charset="-122"/>
              </a:rPr>
              <a:t> WHO TRS 1019-Annex2 </a:t>
            </a:r>
            <a:r>
              <a:rPr lang="zh-CN" altLang="en-US" sz="1800" dirty="0">
                <a:latin typeface="微软雅黑" panose="020B0503020204020204" pitchFamily="34" charset="-122"/>
              </a:rPr>
              <a:t>为第二部分</a:t>
            </a:r>
            <a:r>
              <a:rPr lang="zh-CN" altLang="en-US" sz="1600" dirty="0">
                <a:latin typeface="微软雅黑" panose="020B0503020204020204" pitchFamily="34" charset="-122"/>
              </a:rPr>
              <a:t>。</a:t>
            </a:r>
            <a:endParaRPr lang="en-US" altLang="zh-CN" sz="1600" dirty="0">
              <a:latin typeface="微软雅黑" panose="020B0503020204020204" pitchFamily="34" charset="-122"/>
            </a:endParaRPr>
          </a:p>
          <a:p>
            <a:pPr marL="0" indent="0">
              <a:lnSpc>
                <a:spcPct val="150000"/>
              </a:lnSpc>
              <a:buNone/>
            </a:pPr>
            <a:endParaRPr lang="en-US" altLang="zh-CN" sz="1600" dirty="0"/>
          </a:p>
          <a:p>
            <a:pPr>
              <a:lnSpc>
                <a:spcPct val="150000"/>
              </a:lnSpc>
            </a:pPr>
            <a:endParaRPr lang="en-US" altLang="zh-CN" sz="1600" dirty="0"/>
          </a:p>
        </p:txBody>
      </p:sp>
      <p:sp>
        <p:nvSpPr>
          <p:cNvPr id="10" name="椭圆形标注 9"/>
          <p:cNvSpPr/>
          <p:nvPr/>
        </p:nvSpPr>
        <p:spPr bwMode="auto">
          <a:xfrm>
            <a:off x="2935139" y="4668021"/>
            <a:ext cx="2582459" cy="1392452"/>
          </a:xfrm>
          <a:prstGeom prst="wedgeEllipseCallout">
            <a:avLst>
              <a:gd name="adj1" fmla="val 132789"/>
              <a:gd name="adj2" fmla="val -39238"/>
            </a:avLst>
          </a:prstGeom>
          <a:noFill/>
          <a:ln w="9525">
            <a:solidFill>
              <a:schemeClr val="accent1"/>
            </a:solidFill>
            <a:miter lim="800000"/>
          </a:ln>
          <a:effectLst>
            <a:outerShdw blurRad="50800" dist="38100" dir="2700000" algn="tl" rotWithShape="0">
              <a:prstClr val="black">
                <a:alpha val="40000"/>
              </a:prstClr>
            </a:outerShdw>
          </a:effectLst>
        </p:spPr>
        <p:txBody>
          <a:bodyPr wrap="none" rtlCol="0" anchor="ctr"/>
          <a:lstStyle/>
          <a:p>
            <a:pPr algn="ctr"/>
            <a:r>
              <a:rPr lang="zh-CN" altLang="en-US" sz="1400" b="1" dirty="0">
                <a:latin typeface="微软雅黑 Light" panose="020B0502040204020203" pitchFamily="34" charset="-122"/>
                <a:ea typeface="微软雅黑 Light" panose="020B0502040204020203" pitchFamily="34" charset="-122"/>
              </a:rPr>
              <a:t>本指南列出了非无菌</a:t>
            </a:r>
            <a:endParaRPr lang="en-US" altLang="zh-CN" sz="1400" b="1" dirty="0">
              <a:latin typeface="微软雅黑 Light" panose="020B0502040204020203" pitchFamily="34" charset="-122"/>
              <a:ea typeface="微软雅黑 Light" panose="020B0502040204020203" pitchFamily="34" charset="-122"/>
            </a:endParaRPr>
          </a:p>
          <a:p>
            <a:pPr algn="ctr"/>
            <a:r>
              <a:rPr lang="zh-CN" altLang="en-US" sz="1400" b="1" dirty="0">
                <a:latin typeface="微软雅黑 Light" panose="020B0502040204020203" pitchFamily="34" charset="-122"/>
                <a:ea typeface="微软雅黑 Light" panose="020B0502040204020203" pitchFamily="34" charset="-122"/>
              </a:rPr>
              <a:t>制剂空调系统的一般</a:t>
            </a:r>
            <a:endParaRPr lang="en-US" altLang="zh-CN" sz="1400" b="1" dirty="0">
              <a:latin typeface="微软雅黑 Light" panose="020B0502040204020203" pitchFamily="34" charset="-122"/>
              <a:ea typeface="微软雅黑 Light" panose="020B0502040204020203" pitchFamily="34" charset="-122"/>
            </a:endParaRPr>
          </a:p>
          <a:p>
            <a:pPr algn="ctr"/>
            <a:r>
              <a:rPr lang="zh-CN" altLang="en-US" sz="1400" b="1" dirty="0">
                <a:latin typeface="微软雅黑 Light" panose="020B0502040204020203" pitchFamily="34" charset="-122"/>
                <a:ea typeface="微软雅黑 Light" panose="020B0502040204020203" pitchFamily="34" charset="-122"/>
              </a:rPr>
              <a:t>原则，无菌制剂空调</a:t>
            </a:r>
            <a:endParaRPr lang="en-US" altLang="zh-CN" sz="1400" b="1" dirty="0">
              <a:latin typeface="微软雅黑 Light" panose="020B0502040204020203" pitchFamily="34" charset="-122"/>
              <a:ea typeface="微软雅黑 Light" panose="020B0502040204020203" pitchFamily="34" charset="-122"/>
            </a:endParaRPr>
          </a:p>
          <a:p>
            <a:pPr algn="ctr"/>
            <a:r>
              <a:rPr lang="zh-CN" altLang="en-US" sz="1400" b="1" dirty="0">
                <a:latin typeface="微软雅黑 Light" panose="020B0502040204020203" pitchFamily="34" charset="-122"/>
                <a:ea typeface="微软雅黑 Light" panose="020B0502040204020203" pitchFamily="34" charset="-122"/>
              </a:rPr>
              <a:t>系统可参考此指南，</a:t>
            </a:r>
            <a:endParaRPr lang="en-US" altLang="zh-CN" sz="1400" b="1" dirty="0">
              <a:latin typeface="微软雅黑 Light" panose="020B0502040204020203" pitchFamily="34" charset="-122"/>
              <a:ea typeface="微软雅黑 Light" panose="020B0502040204020203" pitchFamily="34" charset="-122"/>
            </a:endParaRPr>
          </a:p>
          <a:p>
            <a:pPr algn="ctr"/>
            <a:r>
              <a:rPr lang="zh-CN" altLang="en-US" sz="1400" b="1" dirty="0">
                <a:latin typeface="微软雅黑 Light" panose="020B0502040204020203" pitchFamily="34" charset="-122"/>
                <a:ea typeface="微软雅黑 Light" panose="020B0502040204020203" pitchFamily="34" charset="-122"/>
              </a:rPr>
              <a:t>且</a:t>
            </a:r>
            <a:r>
              <a:rPr lang="zh-CN" altLang="en-US" sz="1400" b="1" dirty="0">
                <a:solidFill>
                  <a:schemeClr val="accent1"/>
                </a:solidFill>
                <a:latin typeface="微软雅黑 Light" panose="020B0502040204020203" pitchFamily="34" charset="-122"/>
                <a:ea typeface="微软雅黑 Light" panose="020B0502040204020203" pitchFamily="34" charset="-122"/>
              </a:rPr>
              <a:t>不低于此原则</a:t>
            </a:r>
          </a:p>
        </p:txBody>
      </p:sp>
      <p:sp>
        <p:nvSpPr>
          <p:cNvPr id="11" name="标题 3"/>
          <p:cNvSpPr>
            <a:spLocks noGrp="1"/>
          </p:cNvSpPr>
          <p:nvPr>
            <p:ph type="title"/>
          </p:nvPr>
        </p:nvSpPr>
        <p:spPr/>
        <p:txBody>
          <a:bodyPr>
            <a:normAutofit fontScale="90000"/>
          </a:bodyPr>
          <a:lstStyle/>
          <a:p>
            <a:r>
              <a:rPr lang="en-US" altLang="zh-CN" dirty="0"/>
              <a:t>WHO</a:t>
            </a:r>
            <a:r>
              <a:rPr lang="zh-CN" altLang="en-US" dirty="0"/>
              <a:t>验证相关指南</a:t>
            </a:r>
            <a:r>
              <a:rPr lang="zh-CN" altLang="en-US" dirty="0" smtClean="0"/>
              <a:t>解读</a:t>
            </a:r>
            <a:r>
              <a:rPr lang="en-US" altLang="zh-CN" dirty="0"/>
              <a:t>-HVAC</a:t>
            </a:r>
            <a:r>
              <a:rPr lang="zh-CN" altLang="en-US" dirty="0"/>
              <a:t>系统</a:t>
            </a:r>
            <a:br>
              <a:rPr lang="zh-CN" altLang="en-US" dirty="0"/>
            </a:b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100</a:t>
            </a:fld>
            <a:r>
              <a:rPr lang="en-US" altLang="zh-CN" dirty="0" smtClean="0"/>
              <a:t>/160</a:t>
            </a:r>
            <a:endParaRPr lang="zh-CN" altLang="en-US" dirty="0"/>
          </a:p>
        </p:txBody>
      </p:sp>
      <p:grpSp>
        <p:nvGrpSpPr>
          <p:cNvPr id="4" name="组合 3"/>
          <p:cNvGrpSpPr/>
          <p:nvPr/>
        </p:nvGrpSpPr>
        <p:grpSpPr>
          <a:xfrm>
            <a:off x="6826170" y="1044001"/>
            <a:ext cx="3265831" cy="4063999"/>
            <a:chOff x="4744639" y="1438564"/>
            <a:chExt cx="3265831" cy="4063999"/>
          </a:xfrm>
        </p:grpSpPr>
        <p:sp>
          <p:nvSpPr>
            <p:cNvPr id="5" name="任意多边形 4"/>
            <p:cNvSpPr/>
            <p:nvPr/>
          </p:nvSpPr>
          <p:spPr>
            <a:xfrm rot="21600000">
              <a:off x="4744639" y="2164393"/>
              <a:ext cx="1596665" cy="2612746"/>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1" y="1434009"/>
                  </a:moveTo>
                  <a:lnTo>
                    <a:pt x="1" y="162655"/>
                  </a:lnTo>
                  <a:cubicBezTo>
                    <a:pt x="1" y="72823"/>
                    <a:pt x="195001" y="0"/>
                    <a:pt x="435545" y="0"/>
                  </a:cubicBezTo>
                  <a:lnTo>
                    <a:pt x="2612744" y="0"/>
                  </a:lnTo>
                  <a:lnTo>
                    <a:pt x="2612744" y="0"/>
                  </a:lnTo>
                  <a:lnTo>
                    <a:pt x="2612744" y="1596664"/>
                  </a:lnTo>
                  <a:lnTo>
                    <a:pt x="2612744" y="1596664"/>
                  </a:lnTo>
                  <a:lnTo>
                    <a:pt x="435545" y="1596664"/>
                  </a:lnTo>
                  <a:cubicBezTo>
                    <a:pt x="195001" y="1596664"/>
                    <a:pt x="1" y="1523841"/>
                    <a:pt x="1" y="1434009"/>
                  </a:cubicBezTo>
                  <a:close/>
                </a:path>
              </a:pathLst>
            </a:cu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131298" tIns="166857" rIns="80010" bIns="166858" numCol="1" spcCol="1270" anchor="t" anchorCtr="0">
              <a:noAutofit/>
            </a:bodyPr>
            <a:lstStyle/>
            <a:p>
              <a:pPr defTabSz="622300">
                <a:lnSpc>
                  <a:spcPct val="90000"/>
                </a:lnSpc>
                <a:spcAft>
                  <a:spcPct val="35000"/>
                </a:spcAft>
              </a:pPr>
              <a:r>
                <a:rPr lang="en-US" altLang="zh-CN" sz="1600" dirty="0">
                  <a:solidFill>
                    <a:schemeClr val="tx1"/>
                  </a:solidFill>
                  <a:latin typeface="微软雅黑" panose="020B0503020204020204" pitchFamily="34" charset="-122"/>
                  <a:ea typeface="微软雅黑" panose="020B0503020204020204" pitchFamily="34" charset="-122"/>
                </a:rPr>
                <a:t>WHO TRS 1010-Annex8 </a:t>
              </a:r>
              <a:r>
                <a:rPr lang="zh-CN" altLang="en-US" sz="1600" dirty="0">
                  <a:solidFill>
                    <a:srgbClr val="002060"/>
                  </a:solidFill>
                  <a:latin typeface="微软雅黑" panose="020B0503020204020204" pitchFamily="34" charset="-122"/>
                  <a:ea typeface="微软雅黑" panose="020B0503020204020204" pitchFamily="34" charset="-122"/>
                </a:rPr>
                <a:t>非无菌药品空调系统（</a:t>
              </a:r>
              <a:r>
                <a:rPr lang="en-US" altLang="zh-CN" sz="1600" dirty="0">
                  <a:solidFill>
                    <a:srgbClr val="002060"/>
                  </a:solidFill>
                  <a:latin typeface="微软雅黑" panose="020B0503020204020204" pitchFamily="34" charset="-122"/>
                  <a:ea typeface="微软雅黑" panose="020B0503020204020204" pitchFamily="34" charset="-122"/>
                </a:rPr>
                <a:t>HVAC</a:t>
              </a:r>
              <a:r>
                <a:rPr lang="zh-CN" altLang="en-US" sz="1600" dirty="0">
                  <a:solidFill>
                    <a:srgbClr val="002060"/>
                  </a:solidFill>
                  <a:latin typeface="微软雅黑" panose="020B0503020204020204" pitchFamily="34" charset="-122"/>
                  <a:ea typeface="微软雅黑" panose="020B0503020204020204" pitchFamily="34" charset="-122"/>
                </a:rPr>
                <a:t>）指南 </a:t>
              </a:r>
              <a:r>
                <a:rPr lang="en-US" altLang="zh-CN" sz="1600" dirty="0">
                  <a:solidFill>
                    <a:srgbClr val="002060"/>
                  </a:solidFill>
                  <a:latin typeface="微软雅黑" panose="020B0503020204020204" pitchFamily="34" charset="-122"/>
                  <a:ea typeface="微软雅黑" panose="020B0503020204020204" pitchFamily="34" charset="-122"/>
                </a:rPr>
                <a:t>Part1</a:t>
              </a:r>
              <a:endParaRPr lang="zh-CN" altLang="en-US" sz="1600" dirty="0">
                <a:solidFill>
                  <a:srgbClr val="002060"/>
                </a:solidFill>
                <a:ea typeface="微软雅黑" panose="020B0503020204020204" pitchFamily="34" charset="-122"/>
              </a:endParaRPr>
            </a:p>
          </p:txBody>
        </p:sp>
        <p:sp>
          <p:nvSpPr>
            <p:cNvPr id="6" name="任意多边形 5"/>
            <p:cNvSpPr/>
            <p:nvPr/>
          </p:nvSpPr>
          <p:spPr>
            <a:xfrm>
              <a:off x="6413805" y="2164393"/>
              <a:ext cx="1596665" cy="2612746"/>
            </a:xfrm>
            <a:custGeom>
              <a:avLst/>
              <a:gdLst>
                <a:gd name="connsiteX0" fmla="*/ 266164 w 2612745"/>
                <a:gd name="connsiteY0" fmla="*/ 0 h 1596664"/>
                <a:gd name="connsiteX1" fmla="*/ 2346581 w 2612745"/>
                <a:gd name="connsiteY1" fmla="*/ 0 h 1596664"/>
                <a:gd name="connsiteX2" fmla="*/ 2612745 w 2612745"/>
                <a:gd name="connsiteY2" fmla="*/ 266164 h 1596664"/>
                <a:gd name="connsiteX3" fmla="*/ 2612745 w 2612745"/>
                <a:gd name="connsiteY3" fmla="*/ 1596664 h 1596664"/>
                <a:gd name="connsiteX4" fmla="*/ 2612745 w 2612745"/>
                <a:gd name="connsiteY4" fmla="*/ 1596664 h 1596664"/>
                <a:gd name="connsiteX5" fmla="*/ 0 w 2612745"/>
                <a:gd name="connsiteY5" fmla="*/ 1596664 h 1596664"/>
                <a:gd name="connsiteX6" fmla="*/ 0 w 2612745"/>
                <a:gd name="connsiteY6" fmla="*/ 1596664 h 1596664"/>
                <a:gd name="connsiteX7" fmla="*/ 0 w 2612745"/>
                <a:gd name="connsiteY7" fmla="*/ 266164 h 1596664"/>
                <a:gd name="connsiteX8" fmla="*/ 266164 w 2612745"/>
                <a:gd name="connsiteY8" fmla="*/ 0 h 159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745" h="1596664">
                  <a:moveTo>
                    <a:pt x="2612744" y="162655"/>
                  </a:moveTo>
                  <a:lnTo>
                    <a:pt x="2612744" y="1434009"/>
                  </a:lnTo>
                  <a:cubicBezTo>
                    <a:pt x="2612744" y="1523841"/>
                    <a:pt x="2417744" y="1596664"/>
                    <a:pt x="2177200" y="1596664"/>
                  </a:cubicBezTo>
                  <a:lnTo>
                    <a:pt x="1" y="1596664"/>
                  </a:lnTo>
                  <a:lnTo>
                    <a:pt x="1" y="1596664"/>
                  </a:lnTo>
                  <a:lnTo>
                    <a:pt x="1" y="0"/>
                  </a:lnTo>
                  <a:lnTo>
                    <a:pt x="1" y="0"/>
                  </a:lnTo>
                  <a:lnTo>
                    <a:pt x="2177200" y="0"/>
                  </a:lnTo>
                  <a:cubicBezTo>
                    <a:pt x="2417744" y="0"/>
                    <a:pt x="2612744" y="72823"/>
                    <a:pt x="2612744" y="162655"/>
                  </a:cubicBezTo>
                  <a:close/>
                </a:path>
              </a:pathLst>
            </a:cu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spcFirstLastPara="0" vert="horz" wrap="square" lIns="80011" tIns="166858" rIns="131297" bIns="166857" numCol="1" spcCol="1270" anchor="t" anchorCtr="0">
              <a:noAutofit/>
            </a:bodyPr>
            <a:lstStyle/>
            <a:p>
              <a:pPr defTabSz="622300">
                <a:lnSpc>
                  <a:spcPct val="90000"/>
                </a:lnSpc>
                <a:spcAft>
                  <a:spcPct val="35000"/>
                </a:spcAft>
              </a:pPr>
              <a:r>
                <a:rPr lang="en-US" altLang="zh-CN" sz="1600" dirty="0">
                  <a:solidFill>
                    <a:schemeClr val="tx1"/>
                  </a:solidFill>
                  <a:latin typeface="微软雅黑" panose="020B0503020204020204" pitchFamily="34" charset="-122"/>
                  <a:ea typeface="微软雅黑" panose="020B0503020204020204" pitchFamily="34" charset="-122"/>
                </a:rPr>
                <a:t>WHO TRS 1019-Annex2 </a:t>
              </a:r>
              <a:r>
                <a:rPr lang="zh-CN" altLang="en-US" sz="1600" dirty="0">
                  <a:solidFill>
                    <a:srgbClr val="002060"/>
                  </a:solidFill>
                  <a:latin typeface="微软雅黑" panose="020B0503020204020204" pitchFamily="34" charset="-122"/>
                  <a:ea typeface="微软雅黑" panose="020B0503020204020204" pitchFamily="34" charset="-122"/>
                </a:rPr>
                <a:t>非无菌药品空调系统（</a:t>
              </a:r>
              <a:r>
                <a:rPr lang="en-US" altLang="zh-CN" sz="1600" dirty="0">
                  <a:solidFill>
                    <a:srgbClr val="002060"/>
                  </a:solidFill>
                  <a:latin typeface="微软雅黑" panose="020B0503020204020204" pitchFamily="34" charset="-122"/>
                  <a:ea typeface="微软雅黑" panose="020B0503020204020204" pitchFamily="34" charset="-122"/>
                </a:rPr>
                <a:t>HVAC</a:t>
              </a:r>
              <a:r>
                <a:rPr lang="zh-CN" altLang="en-US" sz="1600" dirty="0">
                  <a:solidFill>
                    <a:srgbClr val="002060"/>
                  </a:solidFill>
                  <a:latin typeface="微软雅黑" panose="020B0503020204020204" pitchFamily="34" charset="-122"/>
                  <a:ea typeface="微软雅黑" panose="020B0503020204020204" pitchFamily="34" charset="-122"/>
                </a:rPr>
                <a:t>）指南 </a:t>
              </a:r>
              <a:r>
                <a:rPr lang="en-US" altLang="zh-CN" sz="1600" dirty="0">
                  <a:solidFill>
                    <a:srgbClr val="002060"/>
                  </a:solidFill>
                  <a:latin typeface="微软雅黑" panose="020B0503020204020204" pitchFamily="34" charset="-122"/>
                  <a:ea typeface="微软雅黑" panose="020B0503020204020204" pitchFamily="34" charset="-122"/>
                </a:rPr>
                <a:t>Part2</a:t>
              </a:r>
            </a:p>
            <a:p>
              <a:pPr defTabSz="622300">
                <a:lnSpc>
                  <a:spcPct val="90000"/>
                </a:lnSpc>
                <a:spcAft>
                  <a:spcPct val="35000"/>
                </a:spcAft>
              </a:pPr>
              <a:endParaRPr lang="zh-CN" altLang="en-US" kern="1200" dirty="0">
                <a:ea typeface="微软雅黑" panose="020B0503020204020204" pitchFamily="34" charset="-122"/>
              </a:endParaRPr>
            </a:p>
          </p:txBody>
        </p:sp>
        <p:sp>
          <p:nvSpPr>
            <p:cNvPr id="7" name="环形箭头 6"/>
            <p:cNvSpPr/>
            <p:nvPr/>
          </p:nvSpPr>
          <p:spPr>
            <a:xfrm>
              <a:off x="5542808" y="1438564"/>
              <a:ext cx="1669165" cy="1669084"/>
            </a:xfrm>
            <a:prstGeom prst="circularArrow">
              <a:avLst>
                <a:gd name="adj1" fmla="val 12500"/>
                <a:gd name="adj2" fmla="val 1142322"/>
                <a:gd name="adj3" fmla="val 20457678"/>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环形箭头 11"/>
            <p:cNvSpPr/>
            <p:nvPr/>
          </p:nvSpPr>
          <p:spPr>
            <a:xfrm rot="10800000">
              <a:off x="5542808" y="3833479"/>
              <a:ext cx="1669165" cy="1669084"/>
            </a:xfrm>
            <a:prstGeom prst="circularArrow">
              <a:avLst>
                <a:gd name="adj1" fmla="val 12500"/>
                <a:gd name="adj2" fmla="val 1142322"/>
                <a:gd name="adj3" fmla="val 20457678"/>
                <a:gd name="adj4" fmla="val 10800000"/>
                <a:gd name="adj5" fmla="val 125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359613317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p:cNvSpPr txBox="1">
            <a:spLocks/>
          </p:cNvSpPr>
          <p:nvPr/>
        </p:nvSpPr>
        <p:spPr bwMode="auto">
          <a:xfrm>
            <a:off x="873261" y="1042971"/>
            <a:ext cx="7352380" cy="288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000" b="1" dirty="0">
                <a:latin typeface="微软雅黑" panose="020B0503020204020204" pitchFamily="34" charset="-122"/>
              </a:rPr>
              <a:t>Part 1</a:t>
            </a:r>
            <a:r>
              <a:rPr lang="zh-CN" altLang="en-US" sz="2000" b="1" dirty="0">
                <a:latin typeface="微软雅黑" panose="020B0503020204020204" pitchFamily="34" charset="-122"/>
              </a:rPr>
              <a:t>主要内容：</a:t>
            </a:r>
            <a:endParaRPr lang="en-US" altLang="zh-CN" sz="2000" b="1" dirty="0">
              <a:latin typeface="微软雅黑" panose="020B0503020204020204" pitchFamily="34" charset="-122"/>
            </a:endParaRPr>
          </a:p>
          <a:p>
            <a:pPr marL="270272" indent="25004">
              <a:lnSpc>
                <a:spcPct val="150000"/>
              </a:lnSpc>
              <a:buFont typeface="Wingdings" pitchFamily="2" charset="2"/>
              <a:buChar char="Ø"/>
            </a:pPr>
            <a:r>
              <a:rPr lang="zh-CN" altLang="en-US" sz="1600" b="1" dirty="0">
                <a:latin typeface="微软雅黑" panose="020B0503020204020204" pitchFamily="34" charset="-122"/>
              </a:rPr>
              <a:t>空调系统及其组件的设计</a:t>
            </a:r>
            <a:endParaRPr lang="en-US" altLang="zh-CN" sz="1600" b="1" dirty="0">
              <a:latin typeface="微软雅黑" panose="020B0503020204020204" pitchFamily="34" charset="-122"/>
            </a:endParaRPr>
          </a:p>
          <a:p>
            <a:pPr marL="270272" indent="25004">
              <a:lnSpc>
                <a:spcPct val="150000"/>
              </a:lnSpc>
              <a:buFont typeface="Wingdings" pitchFamily="2" charset="2"/>
              <a:buChar char="Ø"/>
            </a:pPr>
            <a:r>
              <a:rPr lang="zh-CN" altLang="en-US" sz="1600" b="1" dirty="0">
                <a:latin typeface="微软雅黑" panose="020B0503020204020204" pitchFamily="34" charset="-122"/>
              </a:rPr>
              <a:t>全新风和回风再利用系统</a:t>
            </a:r>
            <a:endParaRPr lang="en-US" altLang="zh-CN" sz="1600" b="1" dirty="0">
              <a:latin typeface="微软雅黑" panose="020B0503020204020204" pitchFamily="34" charset="-122"/>
            </a:endParaRPr>
          </a:p>
          <a:p>
            <a:pPr marL="270272" indent="25004">
              <a:lnSpc>
                <a:spcPct val="150000"/>
              </a:lnSpc>
              <a:buFont typeface="Wingdings" pitchFamily="2" charset="2"/>
              <a:buChar char="Ø"/>
            </a:pPr>
            <a:r>
              <a:rPr lang="zh-CN" altLang="en-US" sz="1600" b="1" dirty="0">
                <a:latin typeface="微软雅黑" panose="020B0503020204020204" pitchFamily="34" charset="-122"/>
              </a:rPr>
              <a:t>空气过滤、气流方向和压差</a:t>
            </a:r>
            <a:endParaRPr lang="en-US" altLang="zh-CN" sz="1600" b="1" dirty="0">
              <a:latin typeface="微软雅黑" panose="020B0503020204020204" pitchFamily="34" charset="-122"/>
            </a:endParaRPr>
          </a:p>
          <a:p>
            <a:pPr marL="270272" indent="25004">
              <a:lnSpc>
                <a:spcPct val="150000"/>
              </a:lnSpc>
              <a:buFont typeface="Wingdings" pitchFamily="2" charset="2"/>
              <a:buChar char="Ø"/>
            </a:pPr>
            <a:r>
              <a:rPr lang="zh-CN" altLang="en-US" sz="1600" b="1" dirty="0">
                <a:latin typeface="微软雅黑" panose="020B0503020204020204" pitchFamily="34" charset="-122"/>
              </a:rPr>
              <a:t>温湿度</a:t>
            </a:r>
            <a:endParaRPr lang="en-US" altLang="zh-CN" sz="1600" b="1" dirty="0">
              <a:latin typeface="微软雅黑" panose="020B0503020204020204" pitchFamily="34" charset="-122"/>
            </a:endParaRPr>
          </a:p>
          <a:p>
            <a:pPr marL="270272" indent="25004">
              <a:lnSpc>
                <a:spcPct val="150000"/>
              </a:lnSpc>
              <a:buFont typeface="Wingdings" pitchFamily="2" charset="2"/>
              <a:buChar char="Ø"/>
            </a:pPr>
            <a:r>
              <a:rPr lang="zh-CN" altLang="en-US" sz="1600" b="1" dirty="0">
                <a:latin typeface="微软雅黑" panose="020B0503020204020204" pitchFamily="34" charset="-122"/>
              </a:rPr>
              <a:t>粉尘、湿热蒸汽和防火控制</a:t>
            </a:r>
            <a:endParaRPr lang="en-US" altLang="zh-CN" sz="1600" b="1" dirty="0">
              <a:latin typeface="微软雅黑" panose="020B0503020204020204" pitchFamily="34" charset="-122"/>
            </a:endParaRPr>
          </a:p>
          <a:p>
            <a:pPr marL="270272" indent="25004">
              <a:lnSpc>
                <a:spcPct val="150000"/>
              </a:lnSpc>
              <a:buFont typeface="Wingdings" pitchFamily="2" charset="2"/>
              <a:buChar char="Ø"/>
            </a:pPr>
            <a:r>
              <a:rPr lang="zh-CN" altLang="en-US" sz="1600" b="1" dirty="0">
                <a:latin typeface="微软雅黑" panose="020B0503020204020204" pitchFamily="34" charset="-122"/>
              </a:rPr>
              <a:t>环境保护</a:t>
            </a:r>
            <a:endParaRPr lang="en-US" altLang="zh-CN" sz="1600" b="1" dirty="0">
              <a:latin typeface="微软雅黑" panose="020B0503020204020204" pitchFamily="34" charset="-122"/>
            </a:endParaRPr>
          </a:p>
          <a:p>
            <a:pPr marL="270272" indent="25004">
              <a:lnSpc>
                <a:spcPct val="150000"/>
              </a:lnSpc>
              <a:buFont typeface="Wingdings" pitchFamily="2" charset="2"/>
              <a:buChar char="Ø"/>
            </a:pPr>
            <a:r>
              <a:rPr lang="zh-CN" altLang="en-US" sz="1600" b="1" dirty="0">
                <a:latin typeface="微软雅黑" panose="020B0503020204020204" pitchFamily="34" charset="-122"/>
              </a:rPr>
              <a:t>调试</a:t>
            </a:r>
            <a:endParaRPr lang="en-US" altLang="zh-CN" sz="1600" b="1" dirty="0">
              <a:latin typeface="微软雅黑" panose="020B0503020204020204" pitchFamily="34" charset="-122"/>
            </a:endParaRPr>
          </a:p>
          <a:p>
            <a:pPr marL="270272" indent="25004">
              <a:lnSpc>
                <a:spcPct val="150000"/>
              </a:lnSpc>
              <a:buFont typeface="Wingdings" pitchFamily="2" charset="2"/>
              <a:buChar char="Ø"/>
            </a:pPr>
            <a:r>
              <a:rPr lang="zh-CN" altLang="en-US" sz="1600" b="1" dirty="0">
                <a:solidFill>
                  <a:schemeClr val="accent1"/>
                </a:solidFill>
                <a:latin typeface="微软雅黑" panose="020B0503020204020204" pitchFamily="34" charset="-122"/>
              </a:rPr>
              <a:t>确认</a:t>
            </a:r>
            <a:endParaRPr lang="en-US" altLang="zh-CN" sz="1600" b="1" dirty="0">
              <a:solidFill>
                <a:schemeClr val="accent1"/>
              </a:solidFill>
              <a:latin typeface="微软雅黑" panose="020B0503020204020204" pitchFamily="34" charset="-122"/>
            </a:endParaRPr>
          </a:p>
          <a:p>
            <a:pPr marL="270272" indent="25004">
              <a:lnSpc>
                <a:spcPct val="150000"/>
              </a:lnSpc>
              <a:buFont typeface="Wingdings" pitchFamily="2" charset="2"/>
              <a:buChar char="Ø"/>
            </a:pPr>
            <a:r>
              <a:rPr lang="zh-CN" altLang="en-US" sz="1600" b="1" dirty="0">
                <a:latin typeface="微软雅黑" panose="020B0503020204020204" pitchFamily="34" charset="-122"/>
              </a:rPr>
              <a:t>维护</a:t>
            </a:r>
            <a:endParaRPr lang="en-US" altLang="zh-CN" sz="1600" b="1" dirty="0">
              <a:latin typeface="微软雅黑" panose="020B0503020204020204" pitchFamily="34" charset="-122"/>
            </a:endParaRPr>
          </a:p>
          <a:p>
            <a:pPr marL="270272" indent="25004">
              <a:lnSpc>
                <a:spcPct val="100000"/>
              </a:lnSpc>
              <a:buFont typeface="Wingdings" pitchFamily="2" charset="2"/>
              <a:buChar char="Ø"/>
            </a:pPr>
            <a:endParaRPr lang="en-US" altLang="zh-CN" sz="1600" b="1" dirty="0">
              <a:latin typeface="微软雅黑" panose="020B0503020204020204" pitchFamily="34" charset="-122"/>
            </a:endParaRPr>
          </a:p>
          <a:p>
            <a:pPr marL="270272" indent="25004">
              <a:lnSpc>
                <a:spcPct val="100000"/>
              </a:lnSpc>
              <a:buFont typeface="Wingdings" pitchFamily="2" charset="2"/>
              <a:buChar char="Ø"/>
            </a:pPr>
            <a:endParaRPr lang="en-US" altLang="zh-CN" sz="1600" b="1" dirty="0">
              <a:latin typeface="微软雅黑" panose="020B0503020204020204" pitchFamily="34" charset="-122"/>
            </a:endParaRPr>
          </a:p>
          <a:p>
            <a:pPr marL="0" indent="0">
              <a:lnSpc>
                <a:spcPct val="100000"/>
              </a:lnSpc>
              <a:buNone/>
            </a:pPr>
            <a:endParaRPr lang="en-US" altLang="zh-CN" sz="1600" b="1" dirty="0">
              <a:latin typeface="微软雅黑" panose="020B0503020204020204" pitchFamily="34" charset="-122"/>
            </a:endParaRPr>
          </a:p>
          <a:p>
            <a:pPr>
              <a:lnSpc>
                <a:spcPct val="100000"/>
              </a:lnSpc>
            </a:pPr>
            <a:endParaRPr lang="en-US" altLang="zh-CN" sz="1600" b="1" dirty="0">
              <a:latin typeface="微软雅黑" panose="020B0503020204020204" pitchFamily="34" charset="-122"/>
            </a:endParaRPr>
          </a:p>
        </p:txBody>
      </p:sp>
      <p:sp>
        <p:nvSpPr>
          <p:cNvPr id="6" name="标题 3"/>
          <p:cNvSpPr>
            <a:spLocks noGrp="1"/>
          </p:cNvSpPr>
          <p:nvPr>
            <p:ph type="title"/>
          </p:nvPr>
        </p:nvSpPr>
        <p:spPr/>
        <p:txBody>
          <a:bodyPr/>
          <a:lstStyle/>
          <a:p>
            <a:r>
              <a:rPr lang="en-US" altLang="zh-CN" dirty="0"/>
              <a:t>WHO</a:t>
            </a:r>
            <a:r>
              <a:rPr lang="zh-CN" altLang="en-US" dirty="0"/>
              <a:t>验证相关指南</a:t>
            </a:r>
            <a:r>
              <a:rPr lang="zh-CN" altLang="en-US" dirty="0" smtClean="0"/>
              <a:t>解读</a:t>
            </a:r>
            <a:r>
              <a:rPr lang="en-US" altLang="zh-CN" dirty="0"/>
              <a:t>-HVAC</a:t>
            </a:r>
            <a:r>
              <a:rPr lang="zh-CN" altLang="en-US" dirty="0" smtClean="0"/>
              <a:t>系统</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101</a:t>
            </a:fld>
            <a:r>
              <a:rPr lang="en-US" altLang="zh-CN" dirty="0" smtClean="0"/>
              <a:t>/160</a:t>
            </a:r>
            <a:endParaRPr lang="zh-CN" altLang="en-US" dirty="0"/>
          </a:p>
        </p:txBody>
      </p:sp>
      <p:sp>
        <p:nvSpPr>
          <p:cNvPr id="3" name="左箭头标注 2"/>
          <p:cNvSpPr/>
          <p:nvPr/>
        </p:nvSpPr>
        <p:spPr bwMode="auto">
          <a:xfrm>
            <a:off x="5334001" y="3505200"/>
            <a:ext cx="4516583" cy="1676400"/>
          </a:xfrm>
          <a:prstGeom prst="leftArrowCallout">
            <a:avLst/>
          </a:prstGeom>
          <a:solidFill>
            <a:schemeClr val="bg2">
              <a:lumMod val="90000"/>
            </a:schemeClr>
          </a:solidFill>
          <a:ln w="9525">
            <a:noFill/>
            <a:miter lim="800000"/>
          </a:ln>
          <a:effectLst>
            <a:outerShdw blurRad="50800" dist="38100" dir="2700000" algn="tl" rotWithShape="0">
              <a:prstClr val="black">
                <a:alpha val="40000"/>
              </a:prstClr>
            </a:outerShdw>
          </a:effectLst>
        </p:spPr>
        <p:txBody>
          <a:bodyPr wrap="none" rtlCol="0" anchor="ctr"/>
          <a:lstStyle/>
          <a:p>
            <a:pPr algn="ctr">
              <a:lnSpc>
                <a:spcPct val="150000"/>
              </a:lnSpc>
            </a:pPr>
            <a:r>
              <a:rPr lang="zh-CN" altLang="en-US" sz="1600" b="1" dirty="0">
                <a:latin typeface="微软雅黑" panose="020B0503020204020204" pitchFamily="34" charset="-122"/>
                <a:ea typeface="微软雅黑" panose="020B0503020204020204" pitchFamily="34" charset="-122"/>
              </a:rPr>
              <a:t>第一部分包含的建议被</a:t>
            </a:r>
            <a:endParaRPr lang="en-US" altLang="zh-CN" sz="1600" b="1" dirty="0">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认为是</a:t>
            </a:r>
            <a:r>
              <a:rPr lang="en-US" altLang="zh-CN" sz="1600" b="1" dirty="0">
                <a:latin typeface="微软雅黑" panose="020B0503020204020204" pitchFamily="34" charset="-122"/>
                <a:ea typeface="微软雅黑" panose="020B0503020204020204" pitchFamily="34" charset="-122"/>
              </a:rPr>
              <a:t>HVAC</a:t>
            </a:r>
            <a:r>
              <a:rPr lang="zh-CN" altLang="en-US" sz="1600" b="1" dirty="0">
                <a:latin typeface="微软雅黑" panose="020B0503020204020204" pitchFamily="34" charset="-122"/>
                <a:ea typeface="微软雅黑" panose="020B0503020204020204" pitchFamily="34" charset="-122"/>
              </a:rPr>
              <a:t>系统生命</a:t>
            </a:r>
            <a:endParaRPr lang="en-US" altLang="zh-CN" sz="1600" b="1" dirty="0">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周期设计，管理，控制</a:t>
            </a:r>
            <a:endParaRPr lang="en-US" altLang="zh-CN" sz="1600" b="1" dirty="0">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和确认的良好实践。</a:t>
            </a:r>
          </a:p>
        </p:txBody>
      </p:sp>
    </p:spTree>
    <p:extLst>
      <p:ext uri="{BB962C8B-B14F-4D97-AF65-F5344CB8AC3E}">
        <p14:creationId xmlns:p14="http://schemas.microsoft.com/office/powerpoint/2010/main" val="131491532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p:cNvSpPr txBox="1">
            <a:spLocks/>
          </p:cNvSpPr>
          <p:nvPr/>
        </p:nvSpPr>
        <p:spPr bwMode="auto">
          <a:xfrm>
            <a:off x="768000" y="834995"/>
            <a:ext cx="7940918" cy="400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anose="020B0503020204020204"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anose="020B0503020204020204"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zh-CN" sz="2400" b="1" dirty="0">
                <a:latin typeface="微软雅黑" panose="020B0503020204020204" pitchFamily="34" charset="-122"/>
              </a:rPr>
              <a:t>Part2</a:t>
            </a:r>
            <a:r>
              <a:rPr lang="zh-CN" altLang="en-US" sz="2400" b="1" dirty="0">
                <a:latin typeface="微软雅黑" panose="020B0503020204020204" pitchFamily="34" charset="-122"/>
              </a:rPr>
              <a:t>主要内容：</a:t>
            </a:r>
            <a:endParaRPr lang="en-US" altLang="zh-CN" sz="2400" b="1" dirty="0">
              <a:latin typeface="微软雅黑" panose="020B0503020204020204" pitchFamily="34" charset="-122"/>
            </a:endParaRPr>
          </a:p>
          <a:p>
            <a:pPr marL="270272" indent="0">
              <a:lnSpc>
                <a:spcPct val="150000"/>
              </a:lnSpc>
              <a:spcBef>
                <a:spcPts val="0"/>
              </a:spcBef>
              <a:buNone/>
            </a:pPr>
            <a:r>
              <a:rPr lang="zh-CN" altLang="en-US" sz="1800" dirty="0">
                <a:latin typeface="微软雅黑" panose="020B0503020204020204" pitchFamily="34" charset="-122"/>
              </a:rPr>
              <a:t>包含非强制性的示例、图纸、技术描述及说明，作为</a:t>
            </a:r>
            <a:r>
              <a:rPr lang="en-US" altLang="zh-CN" sz="1800" dirty="0">
                <a:latin typeface="微软雅黑" panose="020B0503020204020204" pitchFamily="34" charset="-122"/>
              </a:rPr>
              <a:t>Part1</a:t>
            </a:r>
            <a:r>
              <a:rPr lang="zh-CN" altLang="en-US" sz="1800" dirty="0">
                <a:latin typeface="微软雅黑" panose="020B0503020204020204" pitchFamily="34" charset="-122"/>
              </a:rPr>
              <a:t>空调系统指南的支撑。</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厂房（称量</a:t>
            </a:r>
            <a:r>
              <a:rPr lang="en-US" altLang="zh-CN" sz="1800" dirty="0">
                <a:latin typeface="微软雅黑" panose="020B0503020204020204" pitchFamily="34" charset="-122"/>
              </a:rPr>
              <a:t>/</a:t>
            </a:r>
            <a:r>
              <a:rPr lang="zh-CN" altLang="en-US" sz="1800" dirty="0">
                <a:latin typeface="微软雅黑" panose="020B0503020204020204" pitchFamily="34" charset="-122"/>
              </a:rPr>
              <a:t>分装和取样区域设计示例）</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空调系统及其部件的设计（密闭性、清洁、自动监测系统、停机）</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全新风和再循环系统</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空气过滤、气流方向和压差（换气次数、自净时间、压差、气闸）</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温湿度（中效过滤器不应安装在加湿器的下游）</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粉尘、蒸汽和烟雾控制</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环境保护</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调试</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确认（明确了空调系统典型的测试项目）</a:t>
            </a:r>
            <a:endParaRPr lang="en-US" altLang="zh-CN" sz="1800" dirty="0">
              <a:latin typeface="微软雅黑" panose="020B0503020204020204" pitchFamily="34" charset="-122"/>
            </a:endParaRPr>
          </a:p>
          <a:p>
            <a:pPr marL="270272" indent="25004">
              <a:lnSpc>
                <a:spcPct val="150000"/>
              </a:lnSpc>
              <a:spcBef>
                <a:spcPts val="0"/>
              </a:spcBef>
              <a:buFont typeface="Wingdings" pitchFamily="2" charset="2"/>
              <a:buChar char="Ø"/>
            </a:pPr>
            <a:r>
              <a:rPr lang="zh-CN" altLang="en-US" sz="1800" dirty="0">
                <a:latin typeface="微软雅黑" panose="020B0503020204020204" pitchFamily="34" charset="-122"/>
              </a:rPr>
              <a:t>维护</a:t>
            </a:r>
            <a:endParaRPr lang="en-US" altLang="zh-CN" sz="1800" dirty="0">
              <a:latin typeface="微软雅黑" panose="020B0503020204020204" pitchFamily="34" charset="-122"/>
            </a:endParaRPr>
          </a:p>
          <a:p>
            <a:pPr marL="270272" indent="25004">
              <a:lnSpc>
                <a:spcPct val="100000"/>
              </a:lnSpc>
              <a:spcBef>
                <a:spcPts val="0"/>
              </a:spcBef>
              <a:buFont typeface="Wingdings" pitchFamily="2" charset="2"/>
              <a:buChar char="Ø"/>
            </a:pPr>
            <a:endParaRPr lang="en-US" altLang="zh-CN" sz="1800" b="1" dirty="0">
              <a:latin typeface="微软雅黑" panose="020B0503020204020204" pitchFamily="34" charset="-122"/>
            </a:endParaRPr>
          </a:p>
          <a:p>
            <a:pPr marL="0" indent="0">
              <a:lnSpc>
                <a:spcPct val="100000"/>
              </a:lnSpc>
              <a:spcBef>
                <a:spcPts val="0"/>
              </a:spcBef>
              <a:buNone/>
            </a:pPr>
            <a:endParaRPr lang="en-US" altLang="zh-CN" sz="1800" dirty="0">
              <a:latin typeface="微软雅黑" panose="020B0503020204020204" pitchFamily="34" charset="-122"/>
            </a:endParaRPr>
          </a:p>
          <a:p>
            <a:pPr>
              <a:lnSpc>
                <a:spcPct val="100000"/>
              </a:lnSpc>
              <a:spcBef>
                <a:spcPts val="0"/>
              </a:spcBef>
            </a:pPr>
            <a:endParaRPr lang="en-US" altLang="zh-CN" sz="1800" dirty="0">
              <a:latin typeface="微软雅黑" panose="020B0503020204020204" pitchFamily="34" charset="-122"/>
            </a:endParaRPr>
          </a:p>
        </p:txBody>
      </p:sp>
      <p:sp>
        <p:nvSpPr>
          <p:cNvPr id="8" name="标题 3"/>
          <p:cNvSpPr>
            <a:spLocks noGrp="1"/>
          </p:cNvSpPr>
          <p:nvPr>
            <p:ph type="title"/>
          </p:nvPr>
        </p:nvSpPr>
        <p:spPr/>
        <p:txBody>
          <a:bodyPr/>
          <a:lstStyle/>
          <a:p>
            <a:r>
              <a:rPr lang="en-US" altLang="zh-CN" dirty="0"/>
              <a:t>WHO</a:t>
            </a:r>
            <a:r>
              <a:rPr lang="zh-CN" altLang="en-US" dirty="0"/>
              <a:t>验证相关指南</a:t>
            </a:r>
            <a:r>
              <a:rPr lang="zh-CN" altLang="en-US" dirty="0" smtClean="0"/>
              <a:t>解读</a:t>
            </a:r>
            <a:r>
              <a:rPr lang="en-US" altLang="zh-CN" dirty="0"/>
              <a:t>-HVAC</a:t>
            </a:r>
            <a:r>
              <a:rPr lang="zh-CN" altLang="en-US" dirty="0" smtClean="0"/>
              <a:t>系统</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102</a:t>
            </a:fld>
            <a:r>
              <a:rPr lang="en-US" altLang="zh-CN" dirty="0" smtClean="0"/>
              <a:t>/160</a:t>
            </a:r>
            <a:endParaRPr lang="zh-CN" altLang="en-US" dirty="0"/>
          </a:p>
        </p:txBody>
      </p:sp>
      <p:sp>
        <p:nvSpPr>
          <p:cNvPr id="7" name="左箭头标注 6"/>
          <p:cNvSpPr/>
          <p:nvPr/>
        </p:nvSpPr>
        <p:spPr bwMode="auto">
          <a:xfrm>
            <a:off x="6373091" y="4364182"/>
            <a:ext cx="3477491" cy="1191491"/>
          </a:xfrm>
          <a:prstGeom prst="leftArrowCallout">
            <a:avLst/>
          </a:prstGeom>
          <a:solidFill>
            <a:schemeClr val="bg2">
              <a:lumMod val="90000"/>
            </a:schemeClr>
          </a:solidFill>
          <a:ln w="9525">
            <a:noFill/>
            <a:miter lim="800000"/>
          </a:ln>
          <a:effectLst>
            <a:outerShdw blurRad="50800" dist="38100" dir="2700000" algn="tl" rotWithShape="0">
              <a:prstClr val="black">
                <a:alpha val="40000"/>
              </a:prstClr>
            </a:outerShdw>
          </a:effectLst>
        </p:spPr>
        <p:txBody>
          <a:bodyPr wrap="none" rtlCol="0" anchor="ctr"/>
          <a:lstStyle/>
          <a:p>
            <a:pPr algn="ctr">
              <a:lnSpc>
                <a:spcPct val="150000"/>
              </a:lnSpc>
            </a:pPr>
            <a:r>
              <a:rPr lang="zh-CN" altLang="en-US" sz="1600" b="1" dirty="0">
                <a:latin typeface="微软雅黑" panose="020B0503020204020204" pitchFamily="34" charset="-122"/>
                <a:ea typeface="微软雅黑" panose="020B0503020204020204" pitchFamily="34" charset="-122"/>
              </a:rPr>
              <a:t>第二部分将包含非约束</a:t>
            </a:r>
            <a:endParaRPr lang="en-US" altLang="zh-CN" sz="1600" b="1" dirty="0">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性的举例和澄清。</a:t>
            </a:r>
          </a:p>
        </p:txBody>
      </p:sp>
    </p:spTree>
    <p:extLst>
      <p:ext uri="{BB962C8B-B14F-4D97-AF65-F5344CB8AC3E}">
        <p14:creationId xmlns:p14="http://schemas.microsoft.com/office/powerpoint/2010/main" val="23743415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WHO</a:t>
            </a:r>
            <a:r>
              <a:rPr lang="zh-CN" altLang="en-US" dirty="0"/>
              <a:t>验证相关指南</a:t>
            </a:r>
            <a:r>
              <a:rPr lang="zh-CN" altLang="en-US" dirty="0" smtClean="0"/>
              <a:t>解读</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103</a:t>
            </a:fld>
            <a:r>
              <a:rPr lang="en-US" altLang="zh-CN" dirty="0" smtClean="0"/>
              <a:t>/160</a:t>
            </a:r>
            <a:endParaRPr lang="zh-CN" altLang="en-US" dirty="0"/>
          </a:p>
        </p:txBody>
      </p:sp>
      <p:sp>
        <p:nvSpPr>
          <p:cNvPr id="5" name="矩形 4">
            <a:extLst>
              <a:ext uri="{FF2B5EF4-FFF2-40B4-BE49-F238E27FC236}">
                <a16:creationId xmlns:a16="http://schemas.microsoft.com/office/drawing/2014/main" id="{EB4FC1CD-8C2E-45D2-ADA1-13D63A8DA708}"/>
              </a:ext>
            </a:extLst>
          </p:cNvPr>
          <p:cNvSpPr/>
          <p:nvPr/>
        </p:nvSpPr>
        <p:spPr>
          <a:xfrm>
            <a:off x="768000" y="1062207"/>
            <a:ext cx="7909082"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验证</a:t>
            </a:r>
            <a:r>
              <a:rPr lang="zh-CN" altLang="en-US" dirty="0">
                <a:latin typeface="微软雅黑" panose="020B0503020204020204" pitchFamily="34" charset="-122"/>
                <a:ea typeface="微软雅黑" panose="020B0503020204020204" pitchFamily="34" charset="-122"/>
              </a:rPr>
              <a:t>指南 附件4  </a:t>
            </a:r>
            <a:r>
              <a:rPr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方法</a:t>
            </a:r>
            <a:r>
              <a:rPr lang="zh-CN" altLang="en-US" dirty="0" smtClean="0">
                <a:latin typeface="微软雅黑" panose="020B0503020204020204" pitchFamily="34" charset="-122"/>
                <a:ea typeface="微软雅黑" panose="020B0503020204020204" pitchFamily="34" charset="-122"/>
              </a:rPr>
              <a:t>验证</a:t>
            </a:r>
            <a:endParaRPr lang="zh-CN" altLang="en-US"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1035B0C-8B15-45B5-A01A-84F9B48236A7}"/>
              </a:ext>
            </a:extLst>
          </p:cNvPr>
          <p:cNvSpPr/>
          <p:nvPr/>
        </p:nvSpPr>
        <p:spPr>
          <a:xfrm>
            <a:off x="768000" y="1490663"/>
            <a:ext cx="10656000" cy="4247317"/>
          </a:xfrm>
          <a:prstGeom prst="rect">
            <a:avLst/>
          </a:prstGeom>
        </p:spPr>
        <p:txBody>
          <a:bodyPr wrap="square">
            <a:spAutoFit/>
          </a:bodyPr>
          <a:lstStyle/>
          <a:p>
            <a:pPr marL="214313" indent="-214313">
              <a:lnSpc>
                <a:spcPct val="150000"/>
              </a:lnSpc>
              <a:buFont typeface="Wingdings" panose="05000000000000000000" pitchFamily="2" charset="2"/>
              <a:buChar char="ü"/>
            </a:pPr>
            <a:r>
              <a:rPr lang="zh-CN" altLang="en-US" dirty="0">
                <a:latin typeface="微软雅黑 Light" panose="020B0502040204020203" pitchFamily="34" charset="-122"/>
                <a:ea typeface="微软雅黑 Light" panose="020B0502040204020203" pitchFamily="34" charset="-122"/>
              </a:rPr>
              <a:t>在转移至</a:t>
            </a:r>
            <a:r>
              <a:rPr lang="en-US" altLang="zh-CN" dirty="0">
                <a:latin typeface="微软雅黑 Light" panose="020B0502040204020203" pitchFamily="34" charset="-122"/>
                <a:ea typeface="微软雅黑 Light" panose="020B0502040204020203" pitchFamily="34" charset="-122"/>
              </a:rPr>
              <a:t>QC</a:t>
            </a:r>
            <a:r>
              <a:rPr lang="zh-CN" altLang="en-US" dirty="0">
                <a:latin typeface="微软雅黑 Light" panose="020B0502040204020203" pitchFamily="34" charset="-122"/>
                <a:ea typeface="微软雅黑 Light" panose="020B0502040204020203" pitchFamily="34" charset="-122"/>
              </a:rPr>
              <a:t>部门前，分析方法应</a:t>
            </a:r>
            <a:r>
              <a:rPr lang="zh-CN" altLang="en-US" dirty="0" smtClean="0">
                <a:latin typeface="微软雅黑 Light" panose="020B0502040204020203" pitchFamily="34" charset="-122"/>
                <a:ea typeface="微软雅黑 Light" panose="020B0502040204020203" pitchFamily="34" charset="-122"/>
              </a:rPr>
              <a:t>由研发部门在适当时进行</a:t>
            </a:r>
            <a:r>
              <a:rPr lang="zh-CN" altLang="en-US" dirty="0">
                <a:latin typeface="微软雅黑 Light" panose="020B0502040204020203" pitchFamily="34" charset="-122"/>
                <a:ea typeface="微软雅黑 Light" panose="020B0502040204020203" pitchFamily="34" charset="-122"/>
              </a:rPr>
              <a:t>验证</a:t>
            </a:r>
            <a:r>
              <a:rPr lang="zh-CN" altLang="en-US" dirty="0" smtClean="0">
                <a:latin typeface="微软雅黑 Light" panose="020B0502040204020203" pitchFamily="34" charset="-122"/>
                <a:ea typeface="微软雅黑 Light" panose="020B0502040204020203" pitchFamily="34" charset="-122"/>
              </a:rPr>
              <a:t>。</a:t>
            </a:r>
            <a:endParaRPr lang="en-US" altLang="zh-CN" dirty="0" smtClean="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ü"/>
            </a:pPr>
            <a:r>
              <a:rPr lang="zh-CN" altLang="en-US" dirty="0">
                <a:latin typeface="微软雅黑 Light" panose="020B0502040204020203" pitchFamily="34" charset="-122"/>
                <a:ea typeface="微软雅黑 Light" panose="020B0502040204020203" pitchFamily="34" charset="-122"/>
              </a:rPr>
              <a:t>在验证研究和分析中应使用经过充分表征的参考标准，并记录其适用于预期用途</a:t>
            </a:r>
            <a:r>
              <a:rPr lang="zh-CN" altLang="en-US" dirty="0" smtClean="0">
                <a:latin typeface="微软雅黑 Light" panose="020B0502040204020203" pitchFamily="34" charset="-122"/>
                <a:ea typeface="微软雅黑 Light" panose="020B0502040204020203" pitchFamily="34" charset="-122"/>
              </a:rPr>
              <a:t>。</a:t>
            </a:r>
            <a:endParaRPr lang="en-US" altLang="zh-CN" dirty="0" smtClean="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ü"/>
            </a:pPr>
            <a:r>
              <a:rPr lang="zh-CN" altLang="en-US" dirty="0" smtClean="0">
                <a:latin typeface="微软雅黑 Light" panose="020B0502040204020203" pitchFamily="34" charset="-122"/>
                <a:ea typeface="微软雅黑 Light" panose="020B0502040204020203" pitchFamily="34" charset="-122"/>
              </a:rPr>
              <a:t>应定期考虑</a:t>
            </a:r>
            <a:r>
              <a:rPr lang="zh-CN" altLang="en-US" dirty="0">
                <a:latin typeface="微软雅黑 Light" panose="020B0502040204020203" pitchFamily="34" charset="-122"/>
                <a:ea typeface="微软雅黑 Light" panose="020B0502040204020203" pitchFamily="34" charset="-122"/>
              </a:rPr>
              <a:t>趋势分析和风险评估，以确保分析方法适合预期的</a:t>
            </a:r>
            <a:r>
              <a:rPr lang="zh-CN" altLang="en-US" dirty="0" smtClean="0">
                <a:latin typeface="微软雅黑 Light" panose="020B0502040204020203" pitchFamily="34" charset="-122"/>
                <a:ea typeface="微软雅黑 Light" panose="020B0502040204020203" pitchFamily="34" charset="-122"/>
              </a:rPr>
              <a:t>应用。</a:t>
            </a:r>
            <a:endParaRPr lang="en-US" altLang="zh-CN" dirty="0" smtClean="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ü"/>
            </a:pPr>
            <a:r>
              <a:rPr lang="zh-CN" altLang="en-US" dirty="0">
                <a:latin typeface="微软雅黑 Light" panose="020B0502040204020203" pitchFamily="34" charset="-122"/>
                <a:ea typeface="微软雅黑 Light" panose="020B0502040204020203" pitchFamily="34" charset="-122"/>
              </a:rPr>
              <a:t>在程序验证和验证过程中获得的数据（包括其相关元数据）应考虑符合</a:t>
            </a:r>
            <a:r>
              <a:rPr lang="en-US" altLang="zh-CN" dirty="0">
                <a:latin typeface="微软雅黑 Light" panose="020B0502040204020203" pitchFamily="34" charset="-122"/>
                <a:ea typeface="微软雅黑 Light" panose="020B0502040204020203" pitchFamily="34" charset="-122"/>
              </a:rPr>
              <a:t>GXP</a:t>
            </a:r>
            <a:r>
              <a:rPr lang="zh-CN" altLang="en-US" dirty="0">
                <a:latin typeface="微软雅黑 Light" panose="020B0502040204020203" pitchFamily="34" charset="-122"/>
                <a:ea typeface="微软雅黑 Light" panose="020B0502040204020203" pitchFamily="34" charset="-122"/>
              </a:rPr>
              <a:t>要求，并且应遵循</a:t>
            </a:r>
            <a:r>
              <a:rPr lang="en-US" altLang="zh-CN" dirty="0">
                <a:latin typeface="微软雅黑 Light" panose="020B0502040204020203" pitchFamily="34" charset="-122"/>
                <a:ea typeface="微软雅黑 Light" panose="020B0502040204020203" pitchFamily="34" charset="-122"/>
              </a:rPr>
              <a:t>GXP</a:t>
            </a:r>
            <a:r>
              <a:rPr lang="zh-CN" altLang="en-US" dirty="0">
                <a:latin typeface="微软雅黑 Light" panose="020B0502040204020203" pitchFamily="34" charset="-122"/>
                <a:ea typeface="微软雅黑 Light" panose="020B0502040204020203" pitchFamily="34" charset="-122"/>
              </a:rPr>
              <a:t>的数据和记录管理</a:t>
            </a:r>
            <a:r>
              <a:rPr lang="zh-CN" altLang="en-US" dirty="0" smtClean="0">
                <a:latin typeface="微软雅黑 Light" panose="020B0502040204020203" pitchFamily="34" charset="-122"/>
                <a:ea typeface="微软雅黑 Light" panose="020B0502040204020203" pitchFamily="34" charset="-122"/>
              </a:rPr>
              <a:t>原则。</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ü"/>
            </a:pPr>
            <a:r>
              <a:rPr lang="zh-CN" altLang="en-US" dirty="0" smtClean="0">
                <a:latin typeface="微软雅黑 Light" panose="020B0502040204020203" pitchFamily="34" charset="-122"/>
                <a:ea typeface="微软雅黑 Light" panose="020B0502040204020203" pitchFamily="34" charset="-122"/>
              </a:rPr>
              <a:t>方法</a:t>
            </a:r>
            <a:r>
              <a:rPr lang="zh-CN" altLang="en-US" dirty="0">
                <a:latin typeface="微软雅黑 Light" panose="020B0502040204020203" pitchFamily="34" charset="-122"/>
                <a:ea typeface="微软雅黑 Light" panose="020B0502040204020203" pitchFamily="34" charset="-122"/>
              </a:rPr>
              <a:t>验证中需要</a:t>
            </a:r>
            <a:r>
              <a:rPr lang="zh-CN" altLang="en-US" dirty="0" smtClean="0">
                <a:latin typeface="微软雅黑 Light" panose="020B0502040204020203" pitchFamily="34" charset="-122"/>
                <a:ea typeface="微软雅黑 Light" panose="020B0502040204020203" pitchFamily="34" charset="-122"/>
              </a:rPr>
              <a:t>特别关注样品</a:t>
            </a:r>
            <a:r>
              <a:rPr lang="zh-CN" altLang="en-US" dirty="0">
                <a:latin typeface="微软雅黑 Light" panose="020B0502040204020203" pitchFamily="34" charset="-122"/>
                <a:ea typeface="微软雅黑 Light" panose="020B0502040204020203" pitchFamily="34" charset="-122"/>
              </a:rPr>
              <a:t>制备，方案中应该尽可能详细规定样品制备方法</a:t>
            </a:r>
            <a:r>
              <a:rPr lang="en-US" altLang="zh-CN" dirty="0">
                <a:latin typeface="微软雅黑 Light" panose="020B0502040204020203" pitchFamily="34" charset="-122"/>
                <a:ea typeface="微软雅黑 Light" panose="020B0502040204020203" pitchFamily="34" charset="-122"/>
              </a:rPr>
              <a:t/>
            </a:r>
            <a:br>
              <a:rPr lang="en-US" altLang="zh-CN" dirty="0">
                <a:latin typeface="微软雅黑 Light" panose="020B0502040204020203" pitchFamily="34" charset="-122"/>
                <a:ea typeface="微软雅黑 Light" panose="020B0502040204020203" pitchFamily="34" charset="-122"/>
              </a:rPr>
            </a:b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   和</a:t>
            </a:r>
            <a:r>
              <a:rPr lang="zh-CN" altLang="en-US" dirty="0" smtClean="0">
                <a:latin typeface="微软雅黑 Light" panose="020B0502040204020203" pitchFamily="34" charset="-122"/>
                <a:ea typeface="微软雅黑 Light" panose="020B0502040204020203" pitchFamily="34" charset="-122"/>
              </a:rPr>
              <a:t>流程，样品制备步骤</a:t>
            </a:r>
            <a:r>
              <a:rPr lang="zh-CN" altLang="en-US" dirty="0">
                <a:latin typeface="微软雅黑 Light" panose="020B0502040204020203" pitchFamily="34" charset="-122"/>
                <a:ea typeface="微软雅黑 Light" panose="020B0502040204020203" pitchFamily="34" charset="-122"/>
              </a:rPr>
              <a:t>应酌情纳入验证</a:t>
            </a:r>
            <a:r>
              <a:rPr lang="zh-CN" altLang="en-US" dirty="0" smtClean="0">
                <a:latin typeface="微软雅黑 Light" panose="020B0502040204020203" pitchFamily="34" charset="-122"/>
                <a:ea typeface="微软雅黑 Light" panose="020B0502040204020203" pitchFamily="34" charset="-122"/>
              </a:rPr>
              <a:t>实验。</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ü"/>
            </a:pPr>
            <a:r>
              <a:rPr lang="zh-CN" altLang="en-US" dirty="0">
                <a:latin typeface="微软雅黑 Light" panose="020B0502040204020203" pitchFamily="34" charset="-122"/>
                <a:ea typeface="微软雅黑 Light" panose="020B0502040204020203" pitchFamily="34" charset="-122"/>
              </a:rPr>
              <a:t>用于测定制剂产品中含量或杂质的药典方法均应被证明在有主含量成分存在时具有专属性（无空白干扰</a:t>
            </a:r>
            <a:r>
              <a:rPr lang="zh-CN" altLang="en-US" dirty="0" smtClean="0">
                <a:latin typeface="微软雅黑 Light" panose="020B0502040204020203" pitchFamily="34" charset="-122"/>
                <a:ea typeface="微软雅黑 Light" panose="020B0502040204020203" pitchFamily="34" charset="-122"/>
              </a:rPr>
              <a:t>）。</a:t>
            </a:r>
            <a:endParaRPr lang="en-US" altLang="zh-CN" dirty="0" smtClean="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ü"/>
            </a:pPr>
            <a:r>
              <a:rPr lang="zh-CN" altLang="en-US" dirty="0" smtClean="0">
                <a:latin typeface="微软雅黑 Light" panose="020B0502040204020203" pitchFamily="34" charset="-122"/>
                <a:ea typeface="微软雅黑 Light" panose="020B0502040204020203" pitchFamily="34" charset="-122"/>
              </a:rPr>
              <a:t>如果</a:t>
            </a:r>
            <a:r>
              <a:rPr lang="zh-CN" altLang="en-US" dirty="0">
                <a:latin typeface="微软雅黑 Light" panose="020B0502040204020203" pitchFamily="34" charset="-122"/>
                <a:ea typeface="微软雅黑 Light" panose="020B0502040204020203" pitchFamily="34" charset="-122"/>
              </a:rPr>
              <a:t>使用了非药典方法，而存在药典方法，则需要提供论述</a:t>
            </a:r>
            <a:r>
              <a:rPr lang="zh-CN" altLang="en-US" dirty="0" smtClean="0">
                <a:latin typeface="微软雅黑 Light" panose="020B0502040204020203" pitchFamily="34" charset="-122"/>
                <a:ea typeface="微软雅黑 Light" panose="020B0502040204020203" pitchFamily="34" charset="-122"/>
              </a:rPr>
              <a:t>。</a:t>
            </a:r>
            <a:endParaRPr lang="en-US" altLang="zh-CN" dirty="0" smtClean="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7461253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WHO</a:t>
            </a:r>
            <a:r>
              <a:rPr lang="zh-CN" altLang="en-US" dirty="0"/>
              <a:t>验证相关指南</a:t>
            </a:r>
            <a:r>
              <a:rPr lang="zh-CN" altLang="en-US" dirty="0" smtClean="0"/>
              <a:t>解读</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104</a:t>
            </a:fld>
            <a:r>
              <a:rPr lang="en-US" altLang="zh-CN" dirty="0" smtClean="0"/>
              <a:t>/160</a:t>
            </a:r>
            <a:endParaRPr lang="zh-CN" altLang="en-US" dirty="0"/>
          </a:p>
        </p:txBody>
      </p:sp>
      <p:sp>
        <p:nvSpPr>
          <p:cNvPr id="5" name="矩形 4">
            <a:extLst>
              <a:ext uri="{FF2B5EF4-FFF2-40B4-BE49-F238E27FC236}">
                <a16:creationId xmlns:a16="http://schemas.microsoft.com/office/drawing/2014/main" id="{EB4FC1CD-8C2E-45D2-ADA1-13D63A8DA708}"/>
              </a:ext>
            </a:extLst>
          </p:cNvPr>
          <p:cNvSpPr/>
          <p:nvPr/>
        </p:nvSpPr>
        <p:spPr>
          <a:xfrm>
            <a:off x="768000" y="1044000"/>
            <a:ext cx="7909082"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验证</a:t>
            </a:r>
            <a:r>
              <a:rPr lang="zh-CN" altLang="en-US" dirty="0">
                <a:latin typeface="微软雅黑" panose="020B0503020204020204" pitchFamily="34" charset="-122"/>
                <a:ea typeface="微软雅黑" panose="020B0503020204020204" pitchFamily="34" charset="-122"/>
              </a:rPr>
              <a:t>指南 附件4  </a:t>
            </a:r>
            <a:r>
              <a:rPr lang="zh-CN" altLang="en-US" dirty="0" smtClean="0">
                <a:latin typeface="微软雅黑" panose="020B0503020204020204" pitchFamily="34" charset="-122"/>
                <a:ea typeface="微软雅黑" panose="020B0503020204020204" pitchFamily="34" charset="-122"/>
              </a:rPr>
              <a:t>分析</a:t>
            </a:r>
            <a:r>
              <a:rPr lang="zh-CN" altLang="en-US" dirty="0">
                <a:latin typeface="微软雅黑" panose="020B0503020204020204" pitchFamily="34" charset="-122"/>
                <a:ea typeface="微软雅黑" panose="020B0503020204020204" pitchFamily="34" charset="-122"/>
              </a:rPr>
              <a:t>方法</a:t>
            </a:r>
            <a:r>
              <a:rPr lang="zh-CN" altLang="en-US" dirty="0" smtClean="0">
                <a:latin typeface="微软雅黑" panose="020B0503020204020204" pitchFamily="34" charset="-122"/>
                <a:ea typeface="微软雅黑" panose="020B0503020204020204" pitchFamily="34" charset="-122"/>
              </a:rPr>
              <a:t>验证</a:t>
            </a:r>
            <a:endParaRPr lang="zh-CN" altLang="en-US"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41035B0C-8B15-45B5-A01A-84F9B48236A7}"/>
              </a:ext>
            </a:extLst>
          </p:cNvPr>
          <p:cNvSpPr/>
          <p:nvPr/>
        </p:nvSpPr>
        <p:spPr>
          <a:xfrm>
            <a:off x="884276" y="1413332"/>
            <a:ext cx="10539724" cy="3416320"/>
          </a:xfrm>
          <a:prstGeom prst="rect">
            <a:avLst/>
          </a:prstGeom>
        </p:spPr>
        <p:txBody>
          <a:bodyPr wrap="square">
            <a:spAutoFit/>
          </a:bodyPr>
          <a:lstStyle/>
          <a:p>
            <a:pPr marL="214313" indent="-214313">
              <a:lnSpc>
                <a:spcPct val="150000"/>
              </a:lnSpc>
              <a:buFont typeface="Wingdings" panose="05000000000000000000" pitchFamily="2" charset="2"/>
              <a:buChar char="ü"/>
            </a:pPr>
            <a:r>
              <a:rPr lang="zh-CN" altLang="en-US" dirty="0" smtClean="0">
                <a:latin typeface="微软雅黑 Light" panose="020B0502040204020203" pitchFamily="34" charset="-122"/>
                <a:ea typeface="微软雅黑 Light" panose="020B0502040204020203" pitchFamily="34" charset="-122"/>
              </a:rPr>
              <a:t>应</a:t>
            </a:r>
            <a:r>
              <a:rPr lang="zh-CN" altLang="en-US" dirty="0">
                <a:latin typeface="微软雅黑 Light" panose="020B0502040204020203" pitchFamily="34" charset="-122"/>
                <a:ea typeface="微软雅黑 Light" panose="020B0502040204020203" pitchFamily="34" charset="-122"/>
              </a:rPr>
              <a:t>根据</a:t>
            </a:r>
            <a:r>
              <a:rPr lang="zh-CN" altLang="en-US" dirty="0" smtClean="0">
                <a:latin typeface="微软雅黑 Light" panose="020B0502040204020203" pitchFamily="34" charset="-122"/>
                <a:ea typeface="微软雅黑 Light" panose="020B0502040204020203" pitchFamily="34" charset="-122"/>
              </a:rPr>
              <a:t>科学合理</a:t>
            </a:r>
            <a:r>
              <a:rPr lang="zh-CN" altLang="en-US" dirty="0">
                <a:latin typeface="微软雅黑 Light" panose="020B0502040204020203" pitchFamily="34" charset="-122"/>
                <a:ea typeface="微软雅黑 Light" panose="020B0502040204020203" pitchFamily="34" charset="-122"/>
              </a:rPr>
              <a:t>的期限考虑对分析方法</a:t>
            </a:r>
            <a:r>
              <a:rPr lang="zh-CN" altLang="en-US" dirty="0" smtClean="0">
                <a:latin typeface="微软雅黑 Light" panose="020B0502040204020203" pitchFamily="34" charset="-122"/>
                <a:ea typeface="微软雅黑 Light" panose="020B0502040204020203" pitchFamily="34" charset="-122"/>
              </a:rPr>
              <a:t>的定期再验证</a:t>
            </a:r>
            <a:r>
              <a:rPr lang="zh-CN" altLang="en-US" dirty="0">
                <a:latin typeface="微软雅黑 Light" panose="020B0502040204020203" pitchFamily="34" charset="-122"/>
                <a:ea typeface="微软雅黑 Light" panose="020B0502040204020203" pitchFamily="34" charset="-122"/>
              </a:rPr>
              <a:t>。</a:t>
            </a:r>
          </a:p>
          <a:p>
            <a:pPr marL="214313" indent="-214313">
              <a:lnSpc>
                <a:spcPct val="150000"/>
              </a:lnSpc>
              <a:buFont typeface="Wingdings" panose="05000000000000000000" pitchFamily="2" charset="2"/>
              <a:buChar char="ü"/>
            </a:pPr>
            <a:r>
              <a:rPr lang="zh-CN" altLang="zh-CN" dirty="0">
                <a:latin typeface="微软雅黑 Light" panose="020B0502040204020203" pitchFamily="34" charset="-122"/>
                <a:ea typeface="微软雅黑 Light" panose="020B0502040204020203" pitchFamily="34" charset="-122"/>
              </a:rPr>
              <a:t>每当分析程序发生变化时，应进行影响评估，并应考虑重新验证程序</a:t>
            </a:r>
            <a:r>
              <a:rPr lang="zh-CN" altLang="en-US" dirty="0">
                <a:latin typeface="微软雅黑 Light" panose="020B0502040204020203" pitchFamily="34" charset="-122"/>
                <a:ea typeface="微软雅黑 Light" panose="020B0502040204020203" pitchFamily="34" charset="-122"/>
              </a:rPr>
              <a:t>，再验证只包括与方法特性和变更部分是可以接受的。</a:t>
            </a:r>
          </a:p>
          <a:p>
            <a:pPr marL="214313" indent="-214313">
              <a:lnSpc>
                <a:spcPct val="150000"/>
              </a:lnSpc>
              <a:buFont typeface="Wingdings" panose="05000000000000000000" pitchFamily="2" charset="2"/>
              <a:buChar char="ü"/>
            </a:pPr>
            <a:r>
              <a:rPr lang="zh-CN" altLang="en-US" dirty="0" smtClean="0">
                <a:latin typeface="微软雅黑 Light" panose="020B0502040204020203" pitchFamily="34" charset="-122"/>
                <a:ea typeface="微软雅黑 Light" panose="020B0502040204020203" pitchFamily="34" charset="-122"/>
              </a:rPr>
              <a:t>方法转移过程中，不同场地的检测结果差异应该在可接受的范围</a:t>
            </a:r>
            <a:r>
              <a:rPr lang="zh-CN" altLang="en-US" dirty="0">
                <a:latin typeface="微软雅黑 Light" panose="020B0502040204020203" pitchFamily="34" charset="-122"/>
                <a:ea typeface="微软雅黑 Light" panose="020B0502040204020203" pitchFamily="34" charset="-122"/>
              </a:rPr>
              <a:t>内，这在转移方案</a:t>
            </a:r>
            <a:r>
              <a:rPr lang="zh-CN" altLang="en-US" dirty="0" smtClean="0">
                <a:latin typeface="微软雅黑 Light" panose="020B0502040204020203" pitchFamily="34" charset="-122"/>
                <a:ea typeface="微软雅黑 Light" panose="020B0502040204020203" pitchFamily="34" charset="-122"/>
              </a:rPr>
              <a:t>中</a:t>
            </a:r>
            <a:r>
              <a:rPr lang="zh-CN" altLang="en-US" dirty="0">
                <a:latin typeface="微软雅黑 Light" panose="020B0502040204020203" pitchFamily="34" charset="-122"/>
                <a:ea typeface="微软雅黑 Light" panose="020B0502040204020203" pitchFamily="34" charset="-122"/>
              </a:rPr>
              <a:t>应</a:t>
            </a:r>
            <a:r>
              <a:rPr lang="zh-CN" altLang="en-US" dirty="0" smtClean="0">
                <a:latin typeface="微软雅黑 Light" panose="020B0502040204020203" pitchFamily="34" charset="-122"/>
                <a:ea typeface="微软雅黑 Light" panose="020B0502040204020203" pitchFamily="34" charset="-122"/>
              </a:rPr>
              <a:t>预先定义。</a:t>
            </a:r>
          </a:p>
          <a:p>
            <a:pPr marL="214313" indent="-214313">
              <a:lnSpc>
                <a:spcPct val="150000"/>
              </a:lnSpc>
              <a:buFont typeface="Wingdings" panose="05000000000000000000" pitchFamily="2" charset="2"/>
              <a:buChar char="ü"/>
            </a:pPr>
            <a:r>
              <a:rPr lang="zh-CN" altLang="en-US" dirty="0" smtClean="0">
                <a:latin typeface="微软雅黑 Light" panose="020B0502040204020203" pitchFamily="34" charset="-122"/>
                <a:ea typeface="微软雅黑 Light" panose="020B0502040204020203" pitchFamily="34" charset="-122"/>
              </a:rPr>
              <a:t>分析</a:t>
            </a:r>
            <a:r>
              <a:rPr lang="zh-CN" altLang="en-US" dirty="0">
                <a:latin typeface="微软雅黑 Light" panose="020B0502040204020203" pitchFamily="34" charset="-122"/>
                <a:ea typeface="微软雅黑 Light" panose="020B0502040204020203" pitchFamily="34" charset="-122"/>
              </a:rPr>
              <a:t>方法</a:t>
            </a:r>
            <a:r>
              <a:rPr lang="zh-CN" altLang="en-US" dirty="0" smtClean="0">
                <a:latin typeface="微软雅黑 Light" panose="020B0502040204020203" pitchFamily="34" charset="-122"/>
                <a:ea typeface="微软雅黑 Light" panose="020B0502040204020203" pitchFamily="34" charset="-122"/>
              </a:rPr>
              <a:t>验证应考虑的特性包括：准确度</a:t>
            </a:r>
            <a:r>
              <a:rPr lang="zh-CN" altLang="en-US" dirty="0">
                <a:latin typeface="微软雅黑 Light" panose="020B0502040204020203" pitchFamily="34" charset="-122"/>
                <a:ea typeface="微软雅黑 Light" panose="020B0502040204020203" pitchFamily="34" charset="-122"/>
              </a:rPr>
              <a:t>；精密度；耐用性；线性；范围；专属性；检测限</a:t>
            </a:r>
            <a:r>
              <a:rPr lang="zh-CN" altLang="en-US" dirty="0" smtClean="0">
                <a:latin typeface="微软雅黑 Light" panose="020B0502040204020203" pitchFamily="34" charset="-122"/>
                <a:ea typeface="微软雅黑 Light" panose="020B0502040204020203" pitchFamily="34" charset="-122"/>
              </a:rPr>
              <a:t>；定量</a:t>
            </a:r>
            <a:r>
              <a:rPr lang="zh-CN" altLang="en-US" dirty="0">
                <a:latin typeface="微软雅黑 Light" panose="020B0502040204020203" pitchFamily="34" charset="-122"/>
                <a:ea typeface="微软雅黑 Light" panose="020B0502040204020203" pitchFamily="34" charset="-122"/>
              </a:rPr>
              <a:t>限</a:t>
            </a:r>
            <a:r>
              <a:rPr lang="zh-CN" altLang="en-US" dirty="0" smtClean="0">
                <a:latin typeface="微软雅黑 Light" panose="020B0502040204020203" pitchFamily="34" charset="-122"/>
                <a:ea typeface="微软雅黑 Light" panose="020B0502040204020203" pitchFamily="34" charset="-122"/>
              </a:rPr>
              <a:t>。</a:t>
            </a:r>
            <a:endParaRPr lang="en-US" altLang="zh-CN" dirty="0" smtClean="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ü"/>
            </a:pPr>
            <a:r>
              <a:rPr lang="zh-CN" altLang="en-US" dirty="0" smtClean="0">
                <a:latin typeface="微软雅黑 Light" panose="020B0502040204020203" pitchFamily="34" charset="-122"/>
                <a:ea typeface="微软雅黑 Light" panose="020B0502040204020203" pitchFamily="34" charset="-122"/>
              </a:rPr>
              <a:t>生物</a:t>
            </a:r>
            <a:r>
              <a:rPr lang="zh-CN" altLang="en-US" dirty="0">
                <a:latin typeface="微软雅黑 Light" panose="020B0502040204020203" pitchFamily="34" charset="-122"/>
                <a:ea typeface="微软雅黑 Light" panose="020B0502040204020203" pitchFamily="34" charset="-122"/>
              </a:rPr>
              <a:t>和生物技术产品的分析程序可能与文件中的要求不同。</a:t>
            </a:r>
          </a:p>
          <a:p>
            <a:pPr marL="214313" indent="-214313">
              <a:lnSpc>
                <a:spcPct val="150000"/>
              </a:lnSpc>
              <a:buFont typeface="Wingdings" panose="05000000000000000000" pitchFamily="2" charset="2"/>
              <a:buChar char="ü"/>
            </a:pPr>
            <a:endParaRPr lang="zh-CN" altLang="en-US"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8668785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C8CD03B-23B8-48AB-9D57-72B84DF737C4}"/>
              </a:ext>
            </a:extLst>
          </p:cNvPr>
          <p:cNvSpPr/>
          <p:nvPr/>
        </p:nvSpPr>
        <p:spPr>
          <a:xfrm>
            <a:off x="768000" y="1016846"/>
            <a:ext cx="8329556"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验证</a:t>
            </a:r>
            <a:r>
              <a:rPr lang="zh-CN" altLang="en-US" dirty="0">
                <a:latin typeface="微软雅黑" panose="020B0503020204020204" pitchFamily="34" charset="-122"/>
                <a:ea typeface="微软雅黑" panose="020B0503020204020204" pitchFamily="34" charset="-122"/>
              </a:rPr>
              <a:t>指南 附件5 计算机化</a:t>
            </a:r>
            <a:r>
              <a:rPr lang="zh-CN" altLang="en-US" dirty="0" smtClean="0">
                <a:latin typeface="微软雅黑" panose="020B0503020204020204" pitchFamily="34" charset="-122"/>
                <a:ea typeface="微软雅黑" panose="020B0503020204020204" pitchFamily="34" charset="-122"/>
              </a:rPr>
              <a:t>系统验证</a:t>
            </a: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08C8F3F-B579-4DE1-9C54-BCDC78853AEA}"/>
              </a:ext>
            </a:extLst>
          </p:cNvPr>
          <p:cNvSpPr/>
          <p:nvPr/>
        </p:nvSpPr>
        <p:spPr>
          <a:xfrm>
            <a:off x="768000" y="1413332"/>
            <a:ext cx="10656000" cy="3416320"/>
          </a:xfrm>
          <a:prstGeom prst="rect">
            <a:avLst/>
          </a:prstGeom>
        </p:spPr>
        <p:txBody>
          <a:bodyPr wrap="square">
            <a:spAutoFit/>
          </a:bodyPr>
          <a:lstStyle/>
          <a:p>
            <a:pPr marL="214313" indent="-214313">
              <a:lnSpc>
                <a:spcPct val="150000"/>
              </a:lnSpc>
              <a:buFont typeface="Wingdings" panose="05000000000000000000" pitchFamily="2" charset="2"/>
              <a:buChar char="Ø"/>
            </a:pPr>
            <a:r>
              <a:rPr lang="zh-CN" altLang="en-US" dirty="0" smtClean="0">
                <a:latin typeface="微软雅黑 Light" panose="020B0502040204020203" pitchFamily="34" charset="-122"/>
                <a:ea typeface="微软雅黑 Light" panose="020B0502040204020203" pitchFamily="34" charset="-122"/>
              </a:rPr>
              <a:t>指南</a:t>
            </a:r>
            <a:r>
              <a:rPr lang="zh-CN" altLang="en-US" dirty="0">
                <a:latin typeface="微软雅黑 Light" panose="020B0502040204020203" pitchFamily="34" charset="-122"/>
                <a:ea typeface="微软雅黑 Light" panose="020B0502040204020203" pitchFamily="34" charset="-122"/>
              </a:rPr>
              <a:t>综合介绍了计算机化系统的开发、验证和日常管理要求。</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新的分类形式：分为供应商供应</a:t>
            </a:r>
            <a:r>
              <a:rPr lang="en-US" altLang="zh-CN" b="1" dirty="0">
                <a:latin typeface="微软雅黑 Light" panose="020B0502040204020203" pitchFamily="34" charset="-122"/>
                <a:ea typeface="微软雅黑 Light" panose="020B0502040204020203" pitchFamily="34" charset="-122"/>
              </a:rPr>
              <a:t>Vendor-supplied systems </a:t>
            </a:r>
            <a:r>
              <a:rPr lang="zh-CN" altLang="en-US" b="1" dirty="0">
                <a:latin typeface="微软雅黑 Light" panose="020B0502040204020203" pitchFamily="34" charset="-122"/>
                <a:ea typeface="微软雅黑 Light" panose="020B0502040204020203" pitchFamily="34" charset="-122"/>
              </a:rPr>
              <a:t>和 </a:t>
            </a:r>
            <a:r>
              <a:rPr lang="zh-CN" altLang="en-US" dirty="0">
                <a:latin typeface="微软雅黑 Light" panose="020B0502040204020203" pitchFamily="34" charset="-122"/>
                <a:ea typeface="微软雅黑 Light" panose="020B0502040204020203" pitchFamily="34" charset="-122"/>
              </a:rPr>
              <a:t>订制开发系统 </a:t>
            </a:r>
            <a:r>
              <a:rPr lang="en-US" altLang="zh-CN" b="1" dirty="0">
                <a:latin typeface="微软雅黑 Light" panose="020B0502040204020203" pitchFamily="34" charset="-122"/>
                <a:ea typeface="微软雅黑 Light" panose="020B0502040204020203" pitchFamily="34" charset="-122"/>
              </a:rPr>
              <a:t>Custom-developed systems </a:t>
            </a:r>
            <a:r>
              <a:rPr lang="zh-CN" altLang="en-US" b="1" dirty="0" smtClean="0">
                <a:latin typeface="微软雅黑 Light" panose="020B0502040204020203" pitchFamily="34" charset="-122"/>
                <a:ea typeface="微软雅黑 Light" panose="020B0502040204020203" pitchFamily="34" charset="-122"/>
              </a:rPr>
              <a:t>。</a:t>
            </a:r>
            <a:endParaRPr lang="en-US" altLang="zh-CN" b="1"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强调了供应商的能力的重要性，提出了审计方面的具体要求，对供应商、所提供系统或服务的评估，以及供应商的质量系统</a:t>
            </a:r>
            <a:r>
              <a:rPr lang="zh-CN" altLang="en-US" dirty="0" smtClean="0">
                <a:latin typeface="微软雅黑 Light" panose="020B0502040204020203" pitchFamily="34" charset="-122"/>
                <a:ea typeface="微软雅黑 Light" panose="020B0502040204020203" pitchFamily="34" charset="-122"/>
              </a:rPr>
              <a:t>应执行</a:t>
            </a:r>
            <a:r>
              <a:rPr lang="zh-CN" altLang="en-US" dirty="0">
                <a:latin typeface="微软雅黑 Light" panose="020B0502040204020203" pitchFamily="34" charset="-122"/>
                <a:ea typeface="微软雅黑 Light" panose="020B0502040204020203" pitchFamily="34" charset="-122"/>
              </a:rPr>
              <a:t>并记录。</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更加细化了计算机化系统设计文件阶段的文件内容包括</a:t>
            </a:r>
            <a:r>
              <a:rPr lang="en-US" altLang="zh-CN" dirty="0">
                <a:latin typeface="微软雅黑 Light" panose="020B0502040204020203" pitchFamily="34" charset="-122"/>
                <a:ea typeface="微软雅黑 Light" panose="020B0502040204020203" pitchFamily="34" charset="-122"/>
              </a:rPr>
              <a:t>URS FRS </a:t>
            </a:r>
            <a:r>
              <a:rPr lang="zh-CN" altLang="en-US" dirty="0" smtClean="0">
                <a:latin typeface="微软雅黑 Light" panose="020B0502040204020203" pitchFamily="34" charset="-122"/>
                <a:ea typeface="微软雅黑 Light" panose="020B0502040204020203" pitchFamily="34" charset="-122"/>
              </a:rPr>
              <a:t>等。</a:t>
            </a:r>
            <a:endParaRPr lang="en-US" altLang="zh-CN" b="1"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注重基于风险评估的</a:t>
            </a:r>
            <a:r>
              <a:rPr lang="en-US" altLang="zh-CN" dirty="0">
                <a:latin typeface="微软雅黑 Light" panose="020B0502040204020203" pitchFamily="34" charset="-122"/>
                <a:ea typeface="微软雅黑 Light" panose="020B0502040204020203" pitchFamily="34" charset="-122"/>
              </a:rPr>
              <a:t>DIOPQ</a:t>
            </a:r>
            <a:r>
              <a:rPr lang="zh-CN" altLang="en-US" dirty="0">
                <a:latin typeface="微软雅黑 Light" panose="020B0502040204020203" pitchFamily="34" charset="-122"/>
                <a:ea typeface="微软雅黑 Light" panose="020B0502040204020203" pitchFamily="34" charset="-122"/>
              </a:rPr>
              <a:t>，重点强调了</a:t>
            </a:r>
            <a:r>
              <a:rPr lang="en-US" altLang="zh-CN" dirty="0">
                <a:latin typeface="微软雅黑 Light" panose="020B0502040204020203" pitchFamily="34" charset="-122"/>
                <a:ea typeface="微软雅黑 Light" panose="020B0502040204020203" pitchFamily="34" charset="-122"/>
              </a:rPr>
              <a:t>PQ</a:t>
            </a:r>
            <a:r>
              <a:rPr lang="zh-CN" altLang="en-US" dirty="0">
                <a:latin typeface="微软雅黑 Light" panose="020B0502040204020203" pitchFamily="34" charset="-122"/>
                <a:ea typeface="微软雅黑 Light" panose="020B0502040204020203" pitchFamily="34" charset="-122"/>
              </a:rPr>
              <a:t>阶段的可靠性和稳定性，相比较来说</a:t>
            </a:r>
            <a:r>
              <a:rPr lang="en-US" altLang="zh-CN" dirty="0">
                <a:latin typeface="微软雅黑 Light" panose="020B0502040204020203" pitchFamily="34" charset="-122"/>
                <a:ea typeface="微软雅黑 Light" panose="020B0502040204020203" pitchFamily="34" charset="-122"/>
              </a:rPr>
              <a:t>GAMP5 </a:t>
            </a:r>
            <a:r>
              <a:rPr lang="zh-CN" altLang="en-US" dirty="0">
                <a:latin typeface="微软雅黑 Light" panose="020B0502040204020203" pitchFamily="34" charset="-122"/>
                <a:ea typeface="微软雅黑 Light" panose="020B0502040204020203" pitchFamily="34" charset="-122"/>
              </a:rPr>
              <a:t>指南对验证的指导更系统化</a:t>
            </a:r>
            <a:r>
              <a:rPr lang="zh-CN" altLang="en-US" dirty="0" smtClean="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p:txBody>
      </p:sp>
      <p:sp>
        <p:nvSpPr>
          <p:cNvPr id="9" name="标题 3"/>
          <p:cNvSpPr>
            <a:spLocks noGrp="1"/>
          </p:cNvSpPr>
          <p:nvPr>
            <p:ph type="title"/>
          </p:nvPr>
        </p:nvSpPr>
        <p:spPr/>
        <p:txBody>
          <a:bodyPr/>
          <a:lstStyle/>
          <a:p>
            <a:r>
              <a:rPr lang="en-US" altLang="zh-CN" dirty="0"/>
              <a:t>WHO</a:t>
            </a:r>
            <a:r>
              <a:rPr lang="zh-CN" altLang="en-US" dirty="0"/>
              <a:t>验证相关指南</a:t>
            </a:r>
            <a:r>
              <a:rPr lang="zh-CN" altLang="en-US" dirty="0" smtClean="0"/>
              <a:t>解读</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105</a:t>
            </a:fld>
            <a:r>
              <a:rPr lang="en-US" altLang="zh-CN" dirty="0" smtClean="0"/>
              <a:t>/160</a:t>
            </a:r>
            <a:endParaRPr lang="zh-CN" altLang="en-US" dirty="0"/>
          </a:p>
        </p:txBody>
      </p:sp>
    </p:spTree>
    <p:extLst>
      <p:ext uri="{BB962C8B-B14F-4D97-AF65-F5344CB8AC3E}">
        <p14:creationId xmlns:p14="http://schemas.microsoft.com/office/powerpoint/2010/main" val="193831660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C8CD03B-23B8-48AB-9D57-72B84DF737C4}"/>
              </a:ext>
            </a:extLst>
          </p:cNvPr>
          <p:cNvSpPr/>
          <p:nvPr/>
        </p:nvSpPr>
        <p:spPr>
          <a:xfrm>
            <a:off x="768000" y="1056034"/>
            <a:ext cx="8329556"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验证</a:t>
            </a:r>
            <a:r>
              <a:rPr lang="zh-CN" altLang="en-US" dirty="0">
                <a:latin typeface="微软雅黑" panose="020B0503020204020204" pitchFamily="34" charset="-122"/>
                <a:ea typeface="微软雅黑" panose="020B0503020204020204" pitchFamily="34" charset="-122"/>
              </a:rPr>
              <a:t>指南 附件5 计算机化</a:t>
            </a:r>
            <a:r>
              <a:rPr lang="zh-CN" altLang="en-US" dirty="0" smtClean="0">
                <a:latin typeface="微软雅黑" panose="020B0503020204020204" pitchFamily="34" charset="-122"/>
                <a:ea typeface="微软雅黑" panose="020B0503020204020204" pitchFamily="34" charset="-122"/>
              </a:rPr>
              <a:t>系统验证</a:t>
            </a: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08C8F3F-B579-4DE1-9C54-BCDC78853AEA}"/>
              </a:ext>
            </a:extLst>
          </p:cNvPr>
          <p:cNvSpPr/>
          <p:nvPr/>
        </p:nvSpPr>
        <p:spPr>
          <a:xfrm>
            <a:off x="768000" y="1553328"/>
            <a:ext cx="10656000" cy="1754326"/>
          </a:xfrm>
          <a:prstGeom prst="rect">
            <a:avLst/>
          </a:prstGeom>
        </p:spPr>
        <p:txBody>
          <a:bodyPr wrap="square">
            <a:spAutoFit/>
          </a:bodyPr>
          <a:lstStyle/>
          <a:p>
            <a:pPr marL="214313" indent="-214313">
              <a:lnSpc>
                <a:spcPct val="150000"/>
              </a:lnSpc>
              <a:buFont typeface="Wingdings" panose="05000000000000000000" pitchFamily="2" charset="2"/>
              <a:buChar char="Ø"/>
            </a:pPr>
            <a:r>
              <a:rPr lang="zh-CN" altLang="en-US" dirty="0" smtClean="0">
                <a:latin typeface="微软雅黑 Light" panose="020B0502040204020203" pitchFamily="34" charset="-122"/>
                <a:ea typeface="微软雅黑 Light" panose="020B0502040204020203" pitchFamily="34" charset="-122"/>
              </a:rPr>
              <a:t>对于</a:t>
            </a:r>
            <a:r>
              <a:rPr lang="zh-CN" altLang="en-US" dirty="0">
                <a:latin typeface="微软雅黑 Light" panose="020B0502040204020203" pitchFamily="34" charset="-122"/>
                <a:ea typeface="微软雅黑 Light" panose="020B0502040204020203" pitchFamily="34" charset="-122"/>
              </a:rPr>
              <a:t>遗留系统，需要通过差距分析、法规符合性评估来决定其补充验证的范围，特殊情况下可以采用回顾的方式确认其验证</a:t>
            </a:r>
            <a:r>
              <a:rPr lang="zh-CN" altLang="en-US" dirty="0" smtClean="0">
                <a:latin typeface="微软雅黑 Light" panose="020B0502040204020203" pitchFamily="34" charset="-122"/>
                <a:ea typeface="微软雅黑 Light" panose="020B0502040204020203" pitchFamily="34" charset="-122"/>
              </a:rPr>
              <a:t>状态。</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强调系统运行维护：权限和数据完整性及生命周期管理程序、数据转移程序、定期数据审核程序、灾难恢复程序、定期回顾和评估程序、系统退役</a:t>
            </a:r>
            <a:r>
              <a:rPr lang="zh-CN" altLang="en-US" dirty="0" smtClean="0">
                <a:latin typeface="微软雅黑 Light" panose="020B0502040204020203" pitchFamily="34" charset="-122"/>
                <a:ea typeface="微软雅黑 Light" panose="020B0502040204020203" pitchFamily="34" charset="-122"/>
              </a:rPr>
              <a:t>管理程序。</a:t>
            </a:r>
            <a:endParaRPr lang="zh-CN" altLang="en-US" dirty="0">
              <a:latin typeface="微软雅黑 Light" panose="020B0502040204020203" pitchFamily="34" charset="-122"/>
              <a:ea typeface="微软雅黑 Light" panose="020B0502040204020203" pitchFamily="34" charset="-122"/>
            </a:endParaRPr>
          </a:p>
        </p:txBody>
      </p:sp>
      <p:sp>
        <p:nvSpPr>
          <p:cNvPr id="9" name="标题 3"/>
          <p:cNvSpPr>
            <a:spLocks noGrp="1"/>
          </p:cNvSpPr>
          <p:nvPr>
            <p:ph type="title"/>
          </p:nvPr>
        </p:nvSpPr>
        <p:spPr/>
        <p:txBody>
          <a:bodyPr/>
          <a:lstStyle/>
          <a:p>
            <a:r>
              <a:rPr lang="en-US" altLang="zh-CN" dirty="0"/>
              <a:t>WHO</a:t>
            </a:r>
            <a:r>
              <a:rPr lang="zh-CN" altLang="en-US" dirty="0"/>
              <a:t>验证相关指南</a:t>
            </a:r>
            <a:r>
              <a:rPr lang="zh-CN" altLang="en-US" dirty="0" smtClean="0"/>
              <a:t>解读</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106</a:t>
            </a:fld>
            <a:r>
              <a:rPr lang="en-US" altLang="zh-CN" dirty="0" smtClean="0"/>
              <a:t>/160</a:t>
            </a:r>
            <a:endParaRPr lang="zh-CN" altLang="en-US" dirty="0"/>
          </a:p>
        </p:txBody>
      </p:sp>
    </p:spTree>
    <p:extLst>
      <p:ext uri="{BB962C8B-B14F-4D97-AF65-F5344CB8AC3E}">
        <p14:creationId xmlns:p14="http://schemas.microsoft.com/office/powerpoint/2010/main" val="305108868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4D7AF24-F96F-4562-8548-001489471AFD}"/>
              </a:ext>
            </a:extLst>
          </p:cNvPr>
          <p:cNvSpPr/>
          <p:nvPr/>
        </p:nvSpPr>
        <p:spPr>
          <a:xfrm>
            <a:off x="768000" y="1029909"/>
            <a:ext cx="7555186"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验证</a:t>
            </a:r>
            <a:r>
              <a:rPr lang="zh-CN" altLang="en-US" dirty="0">
                <a:latin typeface="微软雅黑" panose="020B0503020204020204" pitchFamily="34" charset="-122"/>
                <a:ea typeface="微软雅黑" panose="020B0503020204020204" pitchFamily="34" charset="-122"/>
              </a:rPr>
              <a:t>指南 附件6 </a:t>
            </a:r>
            <a:r>
              <a:rPr lang="zh-CN" altLang="en-US" dirty="0" smtClean="0">
                <a:latin typeface="微软雅黑" panose="020B0503020204020204" pitchFamily="34" charset="-122"/>
                <a:ea typeface="微软雅黑" panose="020B0503020204020204" pitchFamily="34" charset="-122"/>
              </a:rPr>
              <a:t>确认</a:t>
            </a: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0F35D239-5147-4E22-84DF-862867B106F7}"/>
              </a:ext>
            </a:extLst>
          </p:cNvPr>
          <p:cNvSpPr/>
          <p:nvPr/>
        </p:nvSpPr>
        <p:spPr>
          <a:xfrm>
            <a:off x="768000" y="1530350"/>
            <a:ext cx="10656000" cy="3194721"/>
          </a:xfrm>
          <a:prstGeom prst="rect">
            <a:avLst/>
          </a:prstGeom>
        </p:spPr>
        <p:txBody>
          <a:bodyPr wrap="square">
            <a:spAutoFit/>
          </a:bodyPr>
          <a:lstStyle/>
          <a:p>
            <a:pPr marL="214313" indent="-214313">
              <a:lnSpc>
                <a:spcPct val="14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部分更新和欧盟保持一致。</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40000"/>
              </a:lnSpc>
              <a:buFont typeface="Wingdings" panose="05000000000000000000" pitchFamily="2" charset="2"/>
              <a:buChar char="Ø"/>
            </a:pPr>
            <a:r>
              <a:rPr lang="zh-CN" altLang="en-US" dirty="0" smtClean="0">
                <a:latin typeface="微软雅黑 Light" panose="020B0502040204020203" pitchFamily="34" charset="-122"/>
                <a:ea typeface="微软雅黑 Light" panose="020B0502040204020203" pitchFamily="34" charset="-122"/>
              </a:rPr>
              <a:t>指南</a:t>
            </a:r>
            <a:r>
              <a:rPr lang="zh-CN" altLang="en-US" dirty="0">
                <a:latin typeface="微软雅黑 Light" panose="020B0502040204020203" pitchFamily="34" charset="-122"/>
                <a:ea typeface="微软雅黑 Light" panose="020B0502040204020203" pitchFamily="34" charset="-122"/>
              </a:rPr>
              <a:t>介绍的常规验证方法适用于</a:t>
            </a:r>
            <a:r>
              <a:rPr lang="zh-CN" altLang="en-US" dirty="0" smtClean="0">
                <a:latin typeface="微软雅黑 Light" panose="020B0502040204020203" pitchFamily="34" charset="-122"/>
                <a:ea typeface="微软雅黑 Light" panose="020B0502040204020203" pitchFamily="34" charset="-122"/>
              </a:rPr>
              <a:t>厂房、系统、公用设施、设备</a:t>
            </a:r>
            <a:r>
              <a:rPr lang="zh-CN" altLang="en-US" dirty="0">
                <a:latin typeface="微软雅黑 Light" panose="020B0502040204020203" pitchFamily="34" charset="-122"/>
                <a:ea typeface="微软雅黑 Light" panose="020B0502040204020203" pitchFamily="34" charset="-122"/>
              </a:rPr>
              <a:t>，部分要求同样适用分析仪器、测试设备</a:t>
            </a:r>
            <a:r>
              <a:rPr lang="zh-CN" altLang="en-US" dirty="0" smtClean="0">
                <a:latin typeface="微软雅黑 Light" panose="020B0502040204020203" pitchFamily="34" charset="-122"/>
                <a:ea typeface="微软雅黑 Light" panose="020B0502040204020203" pitchFamily="34" charset="-122"/>
              </a:rPr>
              <a:t>等。</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4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强调了风险评估方法的应用：在系统设计阶段评估风险，并通过设计、调试与确认管理、程序管理、质量管理等措施控制其风险不能影响到最终产品质量。</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40000"/>
              </a:lnSpc>
              <a:buFont typeface="Wingdings" panose="05000000000000000000" pitchFamily="2" charset="2"/>
              <a:buChar char="Ø"/>
            </a:pPr>
            <a:r>
              <a:rPr lang="zh-CN" altLang="en-US" dirty="0" smtClean="0">
                <a:latin typeface="微软雅黑 Light" panose="020B0502040204020203" pitchFamily="34" charset="-122"/>
                <a:ea typeface="微软雅黑 Light" panose="020B0502040204020203" pitchFamily="34" charset="-122"/>
              </a:rPr>
              <a:t>确认和再确认需要基于影响评估和风险管理的原则。</a:t>
            </a:r>
            <a:endParaRPr lang="en-US" altLang="zh-CN" dirty="0" smtClean="0">
              <a:latin typeface="微软雅黑 Light" panose="020B0502040204020203" pitchFamily="34" charset="-122"/>
              <a:ea typeface="微软雅黑 Light" panose="020B0502040204020203" pitchFamily="34" charset="-122"/>
            </a:endParaRPr>
          </a:p>
          <a:p>
            <a:pPr marL="214313" indent="-214313">
              <a:lnSpc>
                <a:spcPct val="140000"/>
              </a:lnSpc>
              <a:buFont typeface="Wingdings" panose="05000000000000000000" pitchFamily="2" charset="2"/>
              <a:buChar char="Ø"/>
            </a:pPr>
            <a:r>
              <a:rPr lang="zh-CN" altLang="en-US" dirty="0" smtClean="0">
                <a:latin typeface="微软雅黑 Light" panose="020B0502040204020203" pitchFamily="34" charset="-122"/>
                <a:ea typeface="微软雅黑 Light" panose="020B0502040204020203" pitchFamily="34" charset="-122"/>
              </a:rPr>
              <a:t>新系统的确认文件包括：</a:t>
            </a:r>
            <a:r>
              <a:rPr lang="en-US" altLang="zh-CN" dirty="0" smtClean="0">
                <a:latin typeface="微软雅黑 Light" panose="020B0502040204020203" pitchFamily="34" charset="-122"/>
                <a:ea typeface="微软雅黑 Light" panose="020B0502040204020203" pitchFamily="34" charset="-122"/>
              </a:rPr>
              <a:t>URS DQ IO OQ PQ, </a:t>
            </a:r>
            <a:r>
              <a:rPr lang="zh-CN" altLang="en-US" dirty="0" smtClean="0">
                <a:latin typeface="微软雅黑 Light" panose="020B0502040204020203" pitchFamily="34" charset="-122"/>
                <a:ea typeface="微软雅黑 Light" panose="020B0502040204020203" pitchFamily="34" charset="-122"/>
              </a:rPr>
              <a:t>突出了</a:t>
            </a:r>
            <a:r>
              <a:rPr lang="en-US" altLang="zh-CN" dirty="0" smtClean="0">
                <a:latin typeface="微软雅黑 Light" panose="020B0502040204020203" pitchFamily="34" charset="-122"/>
                <a:ea typeface="微软雅黑 Light" panose="020B0502040204020203" pitchFamily="34" charset="-122"/>
              </a:rPr>
              <a:t>URS</a:t>
            </a:r>
            <a:r>
              <a:rPr lang="zh-CN" altLang="en-US" dirty="0" smtClean="0">
                <a:latin typeface="微软雅黑 Light" panose="020B0502040204020203" pitchFamily="34" charset="-122"/>
                <a:ea typeface="微软雅黑 Light" panose="020B0502040204020203" pitchFamily="34" charset="-122"/>
              </a:rPr>
              <a:t>的重要性， 如果某些系统不需要全部的确认文件，需给出理由，未纳入</a:t>
            </a:r>
            <a:r>
              <a:rPr lang="en-US" altLang="zh-CN" dirty="0" smtClean="0">
                <a:latin typeface="微软雅黑 Light" panose="020B0502040204020203" pitchFamily="34" charset="-122"/>
                <a:ea typeface="微软雅黑 Light" panose="020B0502040204020203" pitchFamily="34" charset="-122"/>
              </a:rPr>
              <a:t>FAT SAT</a:t>
            </a:r>
            <a:r>
              <a:rPr lang="zh-CN" altLang="en-US" dirty="0" smtClean="0">
                <a:latin typeface="微软雅黑 Light" panose="020B0502040204020203" pitchFamily="34" charset="-122"/>
                <a:ea typeface="微软雅黑 Light" panose="020B0502040204020203" pitchFamily="34" charset="-122"/>
              </a:rPr>
              <a:t>（是否需要进行</a:t>
            </a:r>
            <a:r>
              <a:rPr lang="en-US" altLang="zh-CN" dirty="0" smtClean="0">
                <a:latin typeface="微软雅黑 Light" panose="020B0502040204020203" pitchFamily="34" charset="-122"/>
                <a:ea typeface="微软雅黑 Light" panose="020B0502040204020203" pitchFamily="34" charset="-122"/>
              </a:rPr>
              <a:t>FAT SAT</a:t>
            </a:r>
            <a:r>
              <a:rPr lang="zh-CN" altLang="en-US" dirty="0" smtClean="0">
                <a:latin typeface="微软雅黑 Light" panose="020B0502040204020203" pitchFamily="34" charset="-122"/>
                <a:ea typeface="微软雅黑 Light" panose="020B0502040204020203" pitchFamily="34" charset="-122"/>
              </a:rPr>
              <a:t>基于风险管理原则）。</a:t>
            </a:r>
            <a:endParaRPr lang="en-US" altLang="zh-CN" dirty="0">
              <a:latin typeface="微软雅黑 Light" panose="020B0502040204020203" pitchFamily="34" charset="-122"/>
              <a:ea typeface="微软雅黑 Light" panose="020B0502040204020203" pitchFamily="34" charset="-122"/>
            </a:endParaRPr>
          </a:p>
        </p:txBody>
      </p:sp>
      <p:sp>
        <p:nvSpPr>
          <p:cNvPr id="7" name="标题 3"/>
          <p:cNvSpPr>
            <a:spLocks noGrp="1"/>
          </p:cNvSpPr>
          <p:nvPr>
            <p:ph type="title"/>
          </p:nvPr>
        </p:nvSpPr>
        <p:spPr/>
        <p:txBody>
          <a:bodyPr/>
          <a:lstStyle/>
          <a:p>
            <a:r>
              <a:rPr lang="en-US" altLang="zh-CN" dirty="0"/>
              <a:t>WHO</a:t>
            </a:r>
            <a:r>
              <a:rPr lang="zh-CN" altLang="en-US" dirty="0"/>
              <a:t>验证相关指南</a:t>
            </a:r>
            <a:r>
              <a:rPr lang="zh-CN" altLang="en-US" dirty="0" smtClean="0"/>
              <a:t>解读</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107</a:t>
            </a:fld>
            <a:r>
              <a:rPr lang="en-US" altLang="zh-CN" dirty="0" smtClean="0"/>
              <a:t>/160</a:t>
            </a:r>
            <a:endParaRPr lang="zh-CN" altLang="en-US" dirty="0"/>
          </a:p>
        </p:txBody>
      </p:sp>
    </p:spTree>
    <p:extLst>
      <p:ext uri="{BB962C8B-B14F-4D97-AF65-F5344CB8AC3E}">
        <p14:creationId xmlns:p14="http://schemas.microsoft.com/office/powerpoint/2010/main" val="236655425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4D7AF24-F96F-4562-8548-001489471AFD}"/>
              </a:ext>
            </a:extLst>
          </p:cNvPr>
          <p:cNvSpPr/>
          <p:nvPr/>
        </p:nvSpPr>
        <p:spPr>
          <a:xfrm>
            <a:off x="768000" y="1029909"/>
            <a:ext cx="7555186" cy="369332"/>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验证</a:t>
            </a:r>
            <a:r>
              <a:rPr lang="zh-CN" altLang="en-US" dirty="0">
                <a:latin typeface="微软雅黑" panose="020B0503020204020204" pitchFamily="34" charset="-122"/>
                <a:ea typeface="微软雅黑" panose="020B0503020204020204" pitchFamily="34" charset="-122"/>
              </a:rPr>
              <a:t>指南 附件6 </a:t>
            </a:r>
            <a:r>
              <a:rPr lang="zh-CN" altLang="en-US" dirty="0" smtClean="0">
                <a:latin typeface="微软雅黑" panose="020B0503020204020204" pitchFamily="34" charset="-122"/>
                <a:ea typeface="微软雅黑" panose="020B0503020204020204" pitchFamily="34" charset="-122"/>
              </a:rPr>
              <a:t>确认</a:t>
            </a:r>
            <a:endParaRPr lang="zh-CN" altLang="en-US"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F35D239-5147-4E22-84DF-862867B106F7}"/>
              </a:ext>
            </a:extLst>
          </p:cNvPr>
          <p:cNvSpPr/>
          <p:nvPr/>
        </p:nvSpPr>
        <p:spPr>
          <a:xfrm>
            <a:off x="768000" y="1517969"/>
            <a:ext cx="10656000" cy="2973122"/>
          </a:xfrm>
          <a:prstGeom prst="rect">
            <a:avLst/>
          </a:prstGeom>
        </p:spPr>
        <p:txBody>
          <a:bodyPr wrap="square">
            <a:spAutoFit/>
          </a:bodyPr>
          <a:lstStyle/>
          <a:p>
            <a:pPr marL="214313" indent="-214313">
              <a:lnSpc>
                <a:spcPct val="15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确认如由供应商或者第三方进行，必须在验证计划中</a:t>
            </a:r>
            <a:r>
              <a:rPr lang="zh-CN" altLang="en-US" dirty="0" smtClean="0">
                <a:latin typeface="微软雅黑 Light" panose="020B0502040204020203" pitchFamily="34" charset="-122"/>
                <a:ea typeface="微软雅黑 Light" panose="020B0502040204020203" pitchFamily="34" charset="-122"/>
              </a:rPr>
              <a:t>说明。</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根据系统的复杂程序，</a:t>
            </a:r>
            <a:r>
              <a:rPr lang="en-US" altLang="zh-CN" dirty="0">
                <a:latin typeface="微软雅黑 Light" panose="020B0502040204020203" pitchFamily="34" charset="-122"/>
                <a:ea typeface="微软雅黑 Light" panose="020B0502040204020203" pitchFamily="34" charset="-122"/>
              </a:rPr>
              <a:t>IOQ</a:t>
            </a:r>
            <a:r>
              <a:rPr lang="zh-CN" altLang="en-US" dirty="0">
                <a:latin typeface="微软雅黑 Light" panose="020B0502040204020203" pitchFamily="34" charset="-122"/>
                <a:ea typeface="微软雅黑 Light" panose="020B0502040204020203" pitchFamily="34" charset="-122"/>
              </a:rPr>
              <a:t>可以合并成一个文件执行，需要在主计划中</a:t>
            </a:r>
            <a:r>
              <a:rPr lang="zh-CN" altLang="en-US" dirty="0" smtClean="0">
                <a:latin typeface="微软雅黑 Light" panose="020B0502040204020203" pitchFamily="34" charset="-122"/>
                <a:ea typeface="微软雅黑 Light" panose="020B0502040204020203" pitchFamily="34" charset="-122"/>
              </a:rPr>
              <a:t>说明。</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某些情况下</a:t>
            </a:r>
            <a:r>
              <a:rPr lang="en-US" altLang="zh-CN" dirty="0">
                <a:latin typeface="微软雅黑 Light" panose="020B0502040204020203" pitchFamily="34" charset="-122"/>
                <a:ea typeface="微软雅黑 Light" panose="020B0502040204020203" pitchFamily="34" charset="-122"/>
              </a:rPr>
              <a:t>PQ</a:t>
            </a:r>
            <a:r>
              <a:rPr lang="zh-CN" altLang="en-US" dirty="0">
                <a:latin typeface="微软雅黑 Light" panose="020B0502040204020203" pitchFamily="34" charset="-122"/>
                <a:ea typeface="微软雅黑 Light" panose="020B0502040204020203" pitchFamily="34" charset="-122"/>
              </a:rPr>
              <a:t>结合</a:t>
            </a:r>
            <a:r>
              <a:rPr lang="en-US" altLang="zh-CN" dirty="0">
                <a:latin typeface="微软雅黑 Light" panose="020B0502040204020203" pitchFamily="34" charset="-122"/>
                <a:ea typeface="微软雅黑 Light" panose="020B0502040204020203" pitchFamily="34" charset="-122"/>
              </a:rPr>
              <a:t>OQ</a:t>
            </a:r>
            <a:r>
              <a:rPr lang="zh-CN" altLang="en-US" dirty="0">
                <a:latin typeface="微软雅黑 Light" panose="020B0502040204020203" pitchFamily="34" charset="-122"/>
                <a:ea typeface="微软雅黑 Light" panose="020B0502040204020203" pitchFamily="34" charset="-122"/>
              </a:rPr>
              <a:t>或者工艺验证更为合适，需要在主计划中</a:t>
            </a:r>
            <a:r>
              <a:rPr lang="zh-CN" altLang="en-US" dirty="0" smtClean="0">
                <a:latin typeface="微软雅黑 Light" panose="020B0502040204020203" pitchFamily="34" charset="-122"/>
                <a:ea typeface="微软雅黑 Light" panose="020B0502040204020203" pitchFamily="34" charset="-122"/>
              </a:rPr>
              <a:t>说明。</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Ø"/>
            </a:pPr>
            <a:r>
              <a:rPr lang="zh-CN" altLang="en-US" dirty="0">
                <a:latin typeface="微软雅黑 Light" panose="020B0502040204020203" pitchFamily="34" charset="-122"/>
                <a:ea typeface="微软雅黑 Light" panose="020B0502040204020203" pitchFamily="34" charset="-122"/>
              </a:rPr>
              <a:t>需定期进行定期回顾已判定是否需要再确认，定期回顾和再确认需基于风险管理的原则，考虑因素包括校准管理、数据回顾、日常检查等其他其他</a:t>
            </a:r>
            <a:r>
              <a:rPr lang="zh-CN" altLang="en-US" dirty="0" smtClean="0">
                <a:latin typeface="微软雅黑 Light" panose="020B0502040204020203" pitchFamily="34" charset="-122"/>
                <a:ea typeface="微软雅黑 Light" panose="020B0502040204020203" pitchFamily="34" charset="-122"/>
              </a:rPr>
              <a:t>信息。</a:t>
            </a:r>
            <a:endParaRPr lang="en-US" altLang="zh-CN" dirty="0" smtClean="0">
              <a:latin typeface="微软雅黑 Light" panose="020B0502040204020203" pitchFamily="34" charset="-122"/>
              <a:ea typeface="微软雅黑 Light" panose="020B0502040204020203" pitchFamily="34" charset="-122"/>
            </a:endParaRPr>
          </a:p>
          <a:p>
            <a:pPr marL="214313" indent="-214313">
              <a:lnSpc>
                <a:spcPct val="150000"/>
              </a:lnSpc>
              <a:buFont typeface="Wingdings" panose="05000000000000000000" pitchFamily="2" charset="2"/>
              <a:buChar char="Ø"/>
            </a:pPr>
            <a:r>
              <a:rPr lang="zh-CN" altLang="en-US" dirty="0" smtClean="0">
                <a:latin typeface="微软雅黑 Light" panose="020B0502040204020203" pitchFamily="34" charset="-122"/>
                <a:ea typeface="微软雅黑 Light" panose="020B0502040204020203" pitchFamily="34" charset="-122"/>
              </a:rPr>
              <a:t>应通过文件，</a:t>
            </a:r>
            <a:r>
              <a:rPr lang="zh-CN" altLang="en-US" dirty="0">
                <a:latin typeface="微软雅黑 Light" panose="020B0502040204020203" pitchFamily="34" charset="-122"/>
                <a:ea typeface="微软雅黑 Light" panose="020B0502040204020203" pitchFamily="34" charset="-122"/>
              </a:rPr>
              <a:t>如确认矩阵，日程表或计划</a:t>
            </a:r>
            <a:r>
              <a:rPr lang="zh-CN" altLang="en-US" dirty="0" smtClean="0">
                <a:latin typeface="微软雅黑 Light" panose="020B0502040204020203" pitchFamily="34" charset="-122"/>
                <a:ea typeface="微软雅黑 Light" panose="020B0502040204020203" pitchFamily="34" charset="-122"/>
              </a:rPr>
              <a:t>记录</a:t>
            </a:r>
            <a:r>
              <a:rPr lang="zh-CN" altLang="en-US" dirty="0">
                <a:latin typeface="微软雅黑 Light" panose="020B0502040204020203" pitchFamily="34" charset="-122"/>
                <a:ea typeface="微软雅黑 Light" panose="020B0502040204020203" pitchFamily="34" charset="-122"/>
              </a:rPr>
              <a:t>确认状态和再确认</a:t>
            </a:r>
            <a:r>
              <a:rPr lang="zh-CN" altLang="en-US" dirty="0" smtClean="0">
                <a:latin typeface="微软雅黑 Light" panose="020B0502040204020203" pitchFamily="34" charset="-122"/>
                <a:ea typeface="微软雅黑 Light" panose="020B0502040204020203" pitchFamily="34" charset="-122"/>
              </a:rPr>
              <a:t>有效期。</a:t>
            </a:r>
            <a:endParaRPr lang="en-US" altLang="zh-CN" dirty="0">
              <a:latin typeface="微软雅黑 Light" panose="020B0502040204020203" pitchFamily="34" charset="-122"/>
              <a:ea typeface="微软雅黑 Light" panose="020B0502040204020203" pitchFamily="34" charset="-122"/>
            </a:endParaRPr>
          </a:p>
          <a:p>
            <a:pPr marL="214313" indent="-214313">
              <a:lnSpc>
                <a:spcPct val="140000"/>
              </a:lnSpc>
              <a:buFont typeface="Wingdings" panose="05000000000000000000" pitchFamily="2" charset="2"/>
              <a:buChar char="Ø"/>
            </a:pPr>
            <a:endParaRPr lang="en-US" altLang="zh-CN" dirty="0">
              <a:ea typeface="微软雅黑 Light" panose="020B0502040204020203" pitchFamily="34" charset="-122"/>
            </a:endParaRPr>
          </a:p>
        </p:txBody>
      </p:sp>
      <p:sp>
        <p:nvSpPr>
          <p:cNvPr id="8" name="标题 3"/>
          <p:cNvSpPr>
            <a:spLocks noGrp="1"/>
          </p:cNvSpPr>
          <p:nvPr>
            <p:ph type="title"/>
          </p:nvPr>
        </p:nvSpPr>
        <p:spPr/>
        <p:txBody>
          <a:bodyPr/>
          <a:lstStyle/>
          <a:p>
            <a:r>
              <a:rPr lang="en-US" altLang="zh-CN" dirty="0"/>
              <a:t>WHO</a:t>
            </a:r>
            <a:r>
              <a:rPr lang="zh-CN" altLang="en-US" dirty="0"/>
              <a:t>验证相关指南</a:t>
            </a:r>
            <a:r>
              <a:rPr lang="zh-CN" altLang="en-US" dirty="0" smtClean="0"/>
              <a:t>解读</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108</a:t>
            </a:fld>
            <a:r>
              <a:rPr lang="en-US" altLang="zh-CN" dirty="0" smtClean="0"/>
              <a:t>/160</a:t>
            </a:r>
            <a:endParaRPr lang="zh-CN" altLang="en-US" dirty="0"/>
          </a:p>
        </p:txBody>
      </p:sp>
    </p:spTree>
    <p:extLst>
      <p:ext uri="{BB962C8B-B14F-4D97-AF65-F5344CB8AC3E}">
        <p14:creationId xmlns:p14="http://schemas.microsoft.com/office/powerpoint/2010/main" val="289429717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dirty="0" err="1" smtClean="0"/>
              <a:t>Ph.Int</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109</a:t>
            </a:fld>
            <a:r>
              <a:rPr lang="en-US" altLang="zh-CN" dirty="0" smtClean="0"/>
              <a:t>/160</a:t>
            </a:r>
            <a:endParaRPr lang="zh-CN" altLang="en-US" dirty="0"/>
          </a:p>
        </p:txBody>
      </p:sp>
      <p:sp>
        <p:nvSpPr>
          <p:cNvPr id="82947" name="内容占位符 2"/>
          <p:cNvSpPr>
            <a:spLocks noGrp="1"/>
          </p:cNvSpPr>
          <p:nvPr>
            <p:ph idx="4294967295"/>
          </p:nvPr>
        </p:nvSpPr>
        <p:spPr>
          <a:xfrm>
            <a:off x="768000" y="913947"/>
            <a:ext cx="10655300" cy="4729163"/>
          </a:xfrm>
        </p:spPr>
        <p:txBody>
          <a:bodyPr/>
          <a:lstStyle/>
          <a:p>
            <a:pPr>
              <a:lnSpc>
                <a:spcPct val="150000"/>
              </a:lnSpc>
            </a:pPr>
            <a:r>
              <a:rPr lang="en-US" altLang="zh-CN" sz="2400" dirty="0">
                <a:latin typeface="微软雅黑" panose="020B0503020204020204" pitchFamily="34" charset="-122"/>
              </a:rPr>
              <a:t>《</a:t>
            </a:r>
            <a:r>
              <a:rPr lang="zh-CN" altLang="en-US" sz="2400" dirty="0">
                <a:latin typeface="微软雅黑" panose="020B0503020204020204" pitchFamily="34" charset="-122"/>
              </a:rPr>
              <a:t>国际药典</a:t>
            </a:r>
            <a:r>
              <a:rPr lang="en-US" altLang="zh-CN" sz="2400" dirty="0">
                <a:latin typeface="微软雅黑" panose="020B0503020204020204" pitchFamily="34" charset="-122"/>
              </a:rPr>
              <a:t>》</a:t>
            </a:r>
            <a:r>
              <a:rPr lang="zh-CN" altLang="en-US" sz="2400" dirty="0">
                <a:latin typeface="微软雅黑" panose="020B0503020204020204" pitchFamily="34" charset="-122"/>
              </a:rPr>
              <a:t>由世界卫生组织（</a:t>
            </a:r>
            <a:r>
              <a:rPr lang="en-US" altLang="zh-CN" sz="2400" dirty="0">
                <a:latin typeface="微软雅黑" panose="020B0503020204020204" pitchFamily="34" charset="-122"/>
              </a:rPr>
              <a:t>WHO</a:t>
            </a:r>
            <a:r>
              <a:rPr lang="zh-CN" altLang="en-US" sz="2400" dirty="0">
                <a:latin typeface="微软雅黑" panose="020B0503020204020204" pitchFamily="34" charset="-122"/>
              </a:rPr>
              <a:t>）编纂出版，供</a:t>
            </a:r>
            <a:r>
              <a:rPr lang="en-US" altLang="zh-CN" sz="2400" dirty="0">
                <a:latin typeface="微软雅黑" panose="020B0503020204020204" pitchFamily="34" charset="-122"/>
              </a:rPr>
              <a:t>WHO</a:t>
            </a:r>
            <a:r>
              <a:rPr lang="zh-CN" altLang="en-US" sz="2400" dirty="0">
                <a:latin typeface="微软雅黑" panose="020B0503020204020204" pitchFamily="34" charset="-122"/>
              </a:rPr>
              <a:t>成员国免费试用，许多非洲国家将</a:t>
            </a:r>
            <a:r>
              <a:rPr lang="en-US" altLang="zh-CN" sz="2400" dirty="0">
                <a:latin typeface="微软雅黑" panose="020B0503020204020204" pitchFamily="34" charset="-122"/>
              </a:rPr>
              <a:t>《</a:t>
            </a:r>
            <a:r>
              <a:rPr lang="zh-CN" altLang="en-US" sz="2400" dirty="0">
                <a:latin typeface="微软雅黑" panose="020B0503020204020204" pitchFamily="34" charset="-122"/>
              </a:rPr>
              <a:t>国际药典</a:t>
            </a:r>
            <a:r>
              <a:rPr lang="en-US" altLang="zh-CN" sz="2400" dirty="0">
                <a:latin typeface="微软雅黑" panose="020B0503020204020204" pitchFamily="34" charset="-122"/>
              </a:rPr>
              <a:t>》</a:t>
            </a:r>
            <a:r>
              <a:rPr lang="zh-CN" altLang="en-US" sz="2400" dirty="0">
                <a:latin typeface="微软雅黑" panose="020B0503020204020204" pitchFamily="34" charset="-122"/>
              </a:rPr>
              <a:t>作为本国或地区的认可标准，有法律效力；</a:t>
            </a:r>
            <a:endParaRPr lang="en-US" altLang="zh-CN" sz="2400" dirty="0">
              <a:latin typeface="微软雅黑" panose="020B0503020204020204" pitchFamily="34" charset="-122"/>
            </a:endParaRPr>
          </a:p>
          <a:p>
            <a:pPr>
              <a:lnSpc>
                <a:spcPct val="150000"/>
              </a:lnSpc>
            </a:pPr>
            <a:r>
              <a:rPr lang="en-US" altLang="zh-CN" sz="2400" dirty="0">
                <a:latin typeface="微软雅黑" panose="020B0503020204020204" pitchFamily="34" charset="-122"/>
              </a:rPr>
              <a:t>《</a:t>
            </a:r>
            <a:r>
              <a:rPr lang="zh-CN" altLang="en-US" sz="2400" dirty="0">
                <a:latin typeface="微软雅黑" panose="020B0503020204020204" pitchFamily="34" charset="-122"/>
              </a:rPr>
              <a:t>国际药典</a:t>
            </a:r>
            <a:r>
              <a:rPr lang="en-US" altLang="zh-CN" sz="2400" dirty="0">
                <a:latin typeface="微软雅黑" panose="020B0503020204020204" pitchFamily="34" charset="-122"/>
              </a:rPr>
              <a:t>》</a:t>
            </a:r>
            <a:r>
              <a:rPr lang="zh-CN" altLang="en-US" sz="2400" dirty="0">
                <a:latin typeface="微软雅黑" panose="020B0503020204020204" pitchFamily="34" charset="-122"/>
              </a:rPr>
              <a:t>重点收载</a:t>
            </a:r>
            <a:r>
              <a:rPr lang="en-US" altLang="zh-CN" sz="2400" dirty="0">
                <a:latin typeface="微软雅黑" panose="020B0503020204020204" pitchFamily="34" charset="-122"/>
              </a:rPr>
              <a:t>WHO</a:t>
            </a:r>
            <a:r>
              <a:rPr lang="zh-CN" altLang="en-US" sz="2400" dirty="0">
                <a:latin typeface="微软雅黑" panose="020B0503020204020204" pitchFamily="34" charset="-122"/>
              </a:rPr>
              <a:t>基本药物以及与国际重大公共健康项目相关，而其他各国药典未收载的品种；</a:t>
            </a:r>
            <a:endParaRPr lang="en-US" altLang="zh-CN" sz="2400" dirty="0">
              <a:latin typeface="微软雅黑" panose="020B0503020204020204" pitchFamily="34" charset="-122"/>
            </a:endParaRPr>
          </a:p>
          <a:p>
            <a:pPr>
              <a:lnSpc>
                <a:spcPct val="150000"/>
              </a:lnSpc>
            </a:pPr>
            <a:r>
              <a:rPr lang="zh-CN" altLang="en-US" sz="2400" dirty="0">
                <a:latin typeface="微软雅黑" panose="020B0503020204020204" pitchFamily="34" charset="-122"/>
              </a:rPr>
              <a:t>由凡例、正文品种、分析方法、对照红外光谱集、试剂、试液、滴定液及补充信息组成。</a:t>
            </a:r>
          </a:p>
        </p:txBody>
      </p:sp>
    </p:spTree>
    <p:extLst>
      <p:ext uri="{BB962C8B-B14F-4D97-AF65-F5344CB8AC3E}">
        <p14:creationId xmlns:p14="http://schemas.microsoft.com/office/powerpoint/2010/main" val="37540621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11</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901337" y="1044001"/>
            <a:ext cx="10522663" cy="4139595"/>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b="1" dirty="0">
                <a:solidFill>
                  <a:srgbClr val="000000"/>
                </a:solidFill>
                <a:ea typeface="微软雅黑" panose="020B0503020204020204" pitchFamily="34" charset="-122"/>
              </a:rPr>
              <a:t>《</a:t>
            </a:r>
            <a:r>
              <a:rPr lang="zh-CN" altLang="en-US" b="1" dirty="0">
                <a:solidFill>
                  <a:srgbClr val="000000"/>
                </a:solidFill>
                <a:ea typeface="微软雅黑" panose="020B0503020204020204" pitchFamily="34" charset="-122"/>
              </a:rPr>
              <a:t>提供电子格式的法规提交</a:t>
            </a:r>
            <a:r>
              <a:rPr lang="en-US" altLang="zh-CN" b="1" dirty="0">
                <a:solidFill>
                  <a:srgbClr val="000000"/>
                </a:solidFill>
                <a:ea typeface="微软雅黑" panose="020B0503020204020204" pitchFamily="34" charset="-122"/>
              </a:rPr>
              <a:t>- </a:t>
            </a:r>
            <a:r>
              <a:rPr lang="zh-CN" altLang="en-US" b="1" dirty="0">
                <a:solidFill>
                  <a:srgbClr val="000000"/>
                </a:solidFill>
                <a:ea typeface="微软雅黑" panose="020B0503020204020204" pitchFamily="34" charset="-122"/>
              </a:rPr>
              <a:t>用</a:t>
            </a:r>
            <a:r>
              <a:rPr lang="en-US" altLang="zh-CN" b="1" dirty="0">
                <a:solidFill>
                  <a:srgbClr val="000000"/>
                </a:solidFill>
                <a:ea typeface="微软雅黑" panose="020B0503020204020204" pitchFamily="34" charset="-122"/>
              </a:rPr>
              <a:t>eCTD</a:t>
            </a:r>
            <a:r>
              <a:rPr lang="zh-CN" altLang="en-US" b="1" dirty="0">
                <a:solidFill>
                  <a:srgbClr val="000000"/>
                </a:solidFill>
                <a:ea typeface="微软雅黑" panose="020B0503020204020204" pitchFamily="34" charset="-122"/>
              </a:rPr>
              <a:t>规范某些人用药品应用和相关提交行业指南</a:t>
            </a:r>
            <a:r>
              <a:rPr lang="en-US" altLang="zh-CN" b="1" dirty="0">
                <a:solidFill>
                  <a:srgbClr val="000000"/>
                </a:solidFill>
                <a:ea typeface="微软雅黑" panose="020B0503020204020204" pitchFamily="34" charset="-122"/>
              </a:rPr>
              <a:t>》</a:t>
            </a:r>
            <a:r>
              <a:rPr lang="zh-CN" altLang="en-US" b="1" dirty="0">
                <a:solidFill>
                  <a:srgbClr val="000000"/>
                </a:solidFill>
                <a:ea typeface="微软雅黑" panose="020B0503020204020204" pitchFamily="34" charset="-122"/>
              </a:rPr>
              <a:t>草案：</a:t>
            </a:r>
            <a:endParaRPr lang="en-US" altLang="zh-CN" b="1" dirty="0">
              <a:solidFill>
                <a:srgbClr val="000000"/>
              </a:solidFill>
              <a:ea typeface="微软雅黑" panose="020B0503020204020204" pitchFamily="34" charset="-122"/>
            </a:endParaRPr>
          </a:p>
          <a:p>
            <a:pPr marL="285750" indent="-285750" eaLnBrk="1" fontAlgn="auto" hangingPunct="1">
              <a:lnSpc>
                <a:spcPct val="150000"/>
              </a:lnSpc>
              <a:spcBef>
                <a:spcPts val="0"/>
              </a:spcBef>
              <a:spcAft>
                <a:spcPts val="1200"/>
              </a:spcAft>
              <a:buFont typeface="Arial" panose="020B0604020202020204" pitchFamily="34" charset="0"/>
              <a:buChar char="•"/>
              <a:defRPr/>
            </a:pPr>
            <a:r>
              <a:rPr lang="zh-CN" altLang="en-US" dirty="0">
                <a:ea typeface="微软雅黑" panose="020B0503020204020204" pitchFamily="34" charset="-122"/>
              </a:rPr>
              <a:t>联邦食品，药品和化妆品法案规定的向相关机构提交的文件形式必须为电子方式，并以</a:t>
            </a:r>
            <a:r>
              <a:rPr lang="en-US" altLang="zh-CN" dirty="0">
                <a:ea typeface="微软雅黑" panose="020B0503020204020204" pitchFamily="34" charset="-122"/>
              </a:rPr>
              <a:t>FDA</a:t>
            </a:r>
            <a:r>
              <a:rPr lang="zh-CN" altLang="en-US" dirty="0">
                <a:ea typeface="微软雅黑" panose="020B0503020204020204" pitchFamily="34" charset="-122"/>
              </a:rPr>
              <a:t>规定的格式提交</a:t>
            </a:r>
            <a:r>
              <a:rPr lang="en-US" altLang="zh-CN" dirty="0">
                <a:ea typeface="微软雅黑" panose="020B0503020204020204" pitchFamily="34" charset="-122"/>
              </a:rPr>
              <a:t>.</a:t>
            </a:r>
            <a:r>
              <a:rPr lang="zh-CN" altLang="en-US" dirty="0">
                <a:ea typeface="微软雅黑" panose="020B0503020204020204" pitchFamily="34" charset="-122"/>
              </a:rPr>
              <a:t>该指南描述了赞助商和申请人必须如何组织他们以电子方式提交给代理商的所有提交类型的内容。还引用了几个技术规范文档和电子通用技术文档一致性（</a:t>
            </a:r>
            <a:r>
              <a:rPr lang="en-US" altLang="zh-CN" dirty="0">
                <a:ea typeface="微软雅黑" panose="020B0503020204020204" pitchFamily="34" charset="-122"/>
              </a:rPr>
              <a:t>eCTD</a:t>
            </a:r>
            <a:r>
              <a:rPr lang="zh-CN" altLang="en-US" dirty="0">
                <a:ea typeface="微软雅黑" panose="020B0503020204020204" pitchFamily="34" charset="-122"/>
              </a:rPr>
              <a:t>）指南并提供了有关电子提交内容组织的其他详细信息。</a:t>
            </a:r>
          </a:p>
          <a:p>
            <a:pPr marL="342900" indent="-342900" eaLnBrk="1" fontAlgn="auto" hangingPunct="1">
              <a:lnSpc>
                <a:spcPct val="150000"/>
              </a:lnSpc>
              <a:spcBef>
                <a:spcPts val="0"/>
              </a:spcBef>
              <a:spcAft>
                <a:spcPts val="1200"/>
              </a:spcAft>
              <a:buFont typeface="Arial" panose="020B0604020202020204" pitchFamily="34" charset="0"/>
              <a:buChar char="•"/>
              <a:defRPr/>
            </a:pPr>
            <a:r>
              <a:rPr lang="zh-CN" altLang="en-US" dirty="0">
                <a:ea typeface="微软雅黑" panose="020B0503020204020204" pitchFamily="34" charset="-122"/>
              </a:rPr>
              <a:t>该指南</a:t>
            </a:r>
            <a:r>
              <a:rPr lang="zh-CN" altLang="en-US" dirty="0">
                <a:solidFill>
                  <a:srgbClr val="0070C0"/>
                </a:solidFill>
                <a:ea typeface="微软雅黑" panose="020B0503020204020204" pitchFamily="34" charset="-122"/>
              </a:rPr>
              <a:t>实施新药申请（</a:t>
            </a:r>
            <a:r>
              <a:rPr lang="en-US" altLang="zh-CN" dirty="0">
                <a:solidFill>
                  <a:srgbClr val="0070C0"/>
                </a:solidFill>
                <a:ea typeface="微软雅黑" panose="020B0503020204020204" pitchFamily="34" charset="-122"/>
              </a:rPr>
              <a:t>NDAs</a:t>
            </a:r>
            <a:r>
              <a:rPr lang="zh-CN" altLang="en-US" dirty="0">
                <a:solidFill>
                  <a:srgbClr val="0070C0"/>
                </a:solidFill>
                <a:ea typeface="微软雅黑" panose="020B0503020204020204" pitchFamily="34" charset="-122"/>
              </a:rPr>
              <a:t>），仿制药申请（</a:t>
            </a:r>
            <a:r>
              <a:rPr lang="en-US" altLang="zh-CN" dirty="0">
                <a:solidFill>
                  <a:srgbClr val="0070C0"/>
                </a:solidFill>
                <a:ea typeface="微软雅黑" panose="020B0503020204020204" pitchFamily="34" charset="-122"/>
              </a:rPr>
              <a:t>ANDAs</a:t>
            </a:r>
            <a:r>
              <a:rPr lang="zh-CN" altLang="en-US" dirty="0">
                <a:solidFill>
                  <a:srgbClr val="0070C0"/>
                </a:solidFill>
                <a:ea typeface="微软雅黑" panose="020B0503020204020204" pitchFamily="34" charset="-122"/>
              </a:rPr>
              <a:t>），某些生物制剂许可申请（</a:t>
            </a:r>
            <a:r>
              <a:rPr lang="en-US" altLang="zh-CN" dirty="0">
                <a:solidFill>
                  <a:srgbClr val="0070C0"/>
                </a:solidFill>
                <a:ea typeface="微软雅黑" panose="020B0503020204020204" pitchFamily="34" charset="-122"/>
              </a:rPr>
              <a:t>BLA</a:t>
            </a:r>
            <a:r>
              <a:rPr lang="zh-CN" altLang="en-US" dirty="0">
                <a:solidFill>
                  <a:srgbClr val="0070C0"/>
                </a:solidFill>
                <a:ea typeface="微软雅黑" panose="020B0503020204020204" pitchFamily="34" charset="-122"/>
              </a:rPr>
              <a:t>）中提交内容的电子格式的电子提交要求，以及某些研究性新药到药物评估和研究中心（</a:t>
            </a:r>
            <a:r>
              <a:rPr lang="en-US" altLang="zh-CN" dirty="0">
                <a:solidFill>
                  <a:srgbClr val="0070C0"/>
                </a:solidFill>
                <a:ea typeface="微软雅黑" panose="020B0503020204020204" pitchFamily="34" charset="-122"/>
              </a:rPr>
              <a:t>CDER</a:t>
            </a:r>
            <a:r>
              <a:rPr lang="zh-CN" altLang="en-US" dirty="0">
                <a:solidFill>
                  <a:srgbClr val="0070C0"/>
                </a:solidFill>
                <a:ea typeface="微软雅黑" panose="020B0503020204020204" pitchFamily="34" charset="-122"/>
              </a:rPr>
              <a:t>）或生物制品评估和研究中心（</a:t>
            </a:r>
            <a:r>
              <a:rPr lang="en-US" altLang="zh-CN" dirty="0">
                <a:solidFill>
                  <a:srgbClr val="0070C0"/>
                </a:solidFill>
                <a:ea typeface="微软雅黑" panose="020B0503020204020204" pitchFamily="34" charset="-122"/>
              </a:rPr>
              <a:t>CBER</a:t>
            </a:r>
            <a:r>
              <a:rPr lang="zh-CN" altLang="en-US" dirty="0">
                <a:solidFill>
                  <a:srgbClr val="0070C0"/>
                </a:solidFill>
                <a:ea typeface="微软雅黑" panose="020B0503020204020204" pitchFamily="34" charset="-122"/>
              </a:rPr>
              <a:t>）的申请</a:t>
            </a:r>
            <a:r>
              <a:rPr lang="zh-CN" altLang="en-US" dirty="0">
                <a:ea typeface="微软雅黑" panose="020B0503020204020204" pitchFamily="34" charset="-122"/>
              </a:rPr>
              <a:t>。未以电子方式提交或者提交的文件是</a:t>
            </a:r>
            <a:r>
              <a:rPr lang="en-US" altLang="zh-CN" dirty="0">
                <a:ea typeface="微软雅黑" panose="020B0503020204020204" pitchFamily="34" charset="-122"/>
              </a:rPr>
              <a:t>FDA</a:t>
            </a:r>
            <a:r>
              <a:rPr lang="zh-CN" altLang="en-US" dirty="0">
                <a:ea typeface="微软雅黑" panose="020B0503020204020204" pitchFamily="34" charset="-122"/>
              </a:rPr>
              <a:t>无法进行审核的格式，将不会被提交或接收，除非他们对电子提交要求有豁免或放弃。</a:t>
            </a:r>
          </a:p>
        </p:txBody>
      </p:sp>
    </p:spTree>
    <p:extLst>
      <p:ext uri="{BB962C8B-B14F-4D97-AF65-F5344CB8AC3E}">
        <p14:creationId xmlns:p14="http://schemas.microsoft.com/office/powerpoint/2010/main" val="7940300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zh-CN" dirty="0"/>
              <a:t>国际药品检查协会组织</a:t>
            </a:r>
            <a:r>
              <a:rPr lang="en-US" altLang="zh-CN" dirty="0"/>
              <a:t>——</a:t>
            </a:r>
            <a:r>
              <a:rPr lang="en-US" altLang="zh-CN" dirty="0" smtClean="0"/>
              <a:t>PIC/S</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110</a:t>
            </a:fld>
            <a:r>
              <a:rPr lang="en-US" altLang="zh-CN" dirty="0" smtClean="0"/>
              <a:t>/160</a:t>
            </a:r>
            <a:endParaRPr lang="zh-CN" altLang="en-US" dirty="0"/>
          </a:p>
        </p:txBody>
      </p:sp>
      <p:grpSp>
        <p:nvGrpSpPr>
          <p:cNvPr id="84995" name="Group 18"/>
          <p:cNvGrpSpPr>
            <a:grpSpLocks/>
          </p:cNvGrpSpPr>
          <p:nvPr/>
        </p:nvGrpSpPr>
        <p:grpSpPr bwMode="auto">
          <a:xfrm>
            <a:off x="2620963" y="3276601"/>
            <a:ext cx="1041400" cy="1052513"/>
            <a:chOff x="691" y="2077"/>
            <a:chExt cx="656" cy="663"/>
          </a:xfrm>
        </p:grpSpPr>
        <p:pic>
          <p:nvPicPr>
            <p:cNvPr id="85071" name="Picture 19"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91" y="2077"/>
              <a:ext cx="656"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20"/>
            <p:cNvSpPr>
              <a:spLocks noChangeArrowheads="1"/>
            </p:cNvSpPr>
            <p:nvPr/>
          </p:nvSpPr>
          <p:spPr bwMode="gray">
            <a:xfrm>
              <a:off x="691" y="2077"/>
              <a:ext cx="652" cy="663"/>
            </a:xfrm>
            <a:prstGeom prst="ellipse">
              <a:avLst/>
            </a:prstGeom>
            <a:gradFill rotWithShape="1">
              <a:gsLst>
                <a:gs pos="0">
                  <a:srgbClr val="FF8119"/>
                </a:gs>
                <a:gs pos="50000">
                  <a:srgbClr val="FF8119">
                    <a:gamma/>
                    <a:tint val="22353"/>
                    <a:invGamma/>
                  </a:srgbClr>
                </a:gs>
                <a:gs pos="100000">
                  <a:srgbClr val="FF8119"/>
                </a:gs>
              </a:gsLst>
              <a:lin ang="5400000" scaled="1"/>
            </a:gradFill>
            <a:ln w="9525" algn="ctr">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85073" name="Group 21"/>
            <p:cNvGrpSpPr>
              <a:grpSpLocks/>
            </p:cNvGrpSpPr>
            <p:nvPr/>
          </p:nvGrpSpPr>
          <p:grpSpPr bwMode="auto">
            <a:xfrm>
              <a:off x="726" y="2607"/>
              <a:ext cx="570" cy="110"/>
              <a:chOff x="3706" y="1872"/>
              <a:chExt cx="825" cy="156"/>
            </a:xfrm>
          </p:grpSpPr>
          <p:grpSp>
            <p:nvGrpSpPr>
              <p:cNvPr id="85074" name="Group 22"/>
              <p:cNvGrpSpPr>
                <a:grpSpLocks/>
              </p:cNvGrpSpPr>
              <p:nvPr/>
            </p:nvGrpSpPr>
            <p:grpSpPr bwMode="auto">
              <a:xfrm rot="-1297425" flipH="1" flipV="1">
                <a:off x="3850" y="1872"/>
                <a:ext cx="681" cy="150"/>
                <a:chOff x="1565" y="2568"/>
                <a:chExt cx="1118" cy="279"/>
              </a:xfrm>
            </p:grpSpPr>
            <p:sp>
              <p:nvSpPr>
                <p:cNvPr id="14" name="AutoShape 23"/>
                <p:cNvSpPr>
                  <a:spLocks noChangeArrowheads="1"/>
                </p:cNvSpPr>
                <p:nvPr/>
              </p:nvSpPr>
              <p:spPr bwMode="gray">
                <a:xfrm rot="5263130">
                  <a:off x="1864" y="2277"/>
                  <a:ext cx="229" cy="82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5" name="AutoShape 24"/>
                <p:cNvSpPr>
                  <a:spLocks noChangeArrowheads="1"/>
                </p:cNvSpPr>
                <p:nvPr/>
              </p:nvSpPr>
              <p:spPr bwMode="gray">
                <a:xfrm rot="6078281">
                  <a:off x="1996" y="2272"/>
                  <a:ext cx="227"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6" name="AutoShape 25"/>
                <p:cNvSpPr>
                  <a:spLocks noChangeArrowheads="1"/>
                </p:cNvSpPr>
                <p:nvPr/>
              </p:nvSpPr>
              <p:spPr bwMode="gray">
                <a:xfrm rot="6373927">
                  <a:off x="2078" y="2295"/>
                  <a:ext cx="229" cy="836"/>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7" name="AutoShape 26"/>
                <p:cNvSpPr>
                  <a:spLocks noChangeArrowheads="1"/>
                </p:cNvSpPr>
                <p:nvPr/>
              </p:nvSpPr>
              <p:spPr bwMode="gray">
                <a:xfrm rot="6906312">
                  <a:off x="2175" y="2337"/>
                  <a:ext cx="229" cy="82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85075" name="Group 27"/>
              <p:cNvGrpSpPr>
                <a:grpSpLocks/>
              </p:cNvGrpSpPr>
              <p:nvPr/>
            </p:nvGrpSpPr>
            <p:grpSpPr bwMode="auto">
              <a:xfrm rot="56115" flipH="1" flipV="1">
                <a:off x="3706" y="1878"/>
                <a:ext cx="681" cy="150"/>
                <a:chOff x="1565" y="2568"/>
                <a:chExt cx="1118" cy="279"/>
              </a:xfrm>
            </p:grpSpPr>
            <p:sp>
              <p:nvSpPr>
                <p:cNvPr id="10" name="AutoShape 28"/>
                <p:cNvSpPr>
                  <a:spLocks noChangeArrowheads="1"/>
                </p:cNvSpPr>
                <p:nvPr/>
              </p:nvSpPr>
              <p:spPr bwMode="gray">
                <a:xfrm rot="5263130">
                  <a:off x="1874" y="2280"/>
                  <a:ext cx="227" cy="834"/>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1" name="AutoShape 29"/>
                <p:cNvSpPr>
                  <a:spLocks noChangeArrowheads="1"/>
                </p:cNvSpPr>
                <p:nvPr/>
              </p:nvSpPr>
              <p:spPr bwMode="gray">
                <a:xfrm rot="6078281">
                  <a:off x="2016" y="2278"/>
                  <a:ext cx="227" cy="822"/>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2" name="AutoShape 30"/>
                <p:cNvSpPr>
                  <a:spLocks noChangeArrowheads="1"/>
                </p:cNvSpPr>
                <p:nvPr/>
              </p:nvSpPr>
              <p:spPr bwMode="gray">
                <a:xfrm rot="6373927">
                  <a:off x="2073" y="2319"/>
                  <a:ext cx="232"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3" name="AutoShape 31"/>
                <p:cNvSpPr>
                  <a:spLocks noChangeArrowheads="1"/>
                </p:cNvSpPr>
                <p:nvPr/>
              </p:nvSpPr>
              <p:spPr bwMode="gray">
                <a:xfrm rot="6906312">
                  <a:off x="2162" y="2352"/>
                  <a:ext cx="227"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84996" name="Group 32"/>
          <p:cNvGrpSpPr>
            <a:grpSpLocks/>
          </p:cNvGrpSpPr>
          <p:nvPr/>
        </p:nvGrpSpPr>
        <p:grpSpPr bwMode="auto">
          <a:xfrm>
            <a:off x="4584700" y="3268663"/>
            <a:ext cx="1041400" cy="1052512"/>
            <a:chOff x="1928" y="2072"/>
            <a:chExt cx="656" cy="663"/>
          </a:xfrm>
        </p:grpSpPr>
        <p:pic>
          <p:nvPicPr>
            <p:cNvPr id="85058" name="Picture 33"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1928" y="2072"/>
              <a:ext cx="656"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Oval 34"/>
            <p:cNvSpPr>
              <a:spLocks noChangeArrowheads="1"/>
            </p:cNvSpPr>
            <p:nvPr/>
          </p:nvSpPr>
          <p:spPr bwMode="gray">
            <a:xfrm>
              <a:off x="1928" y="2072"/>
              <a:ext cx="652" cy="663"/>
            </a:xfrm>
            <a:prstGeom prst="ellipse">
              <a:avLst/>
            </a:prstGeom>
            <a:gradFill rotWithShape="1">
              <a:gsLst>
                <a:gs pos="0">
                  <a:srgbClr val="DA1F28"/>
                </a:gs>
                <a:gs pos="50000">
                  <a:srgbClr val="DA1F28">
                    <a:gamma/>
                    <a:tint val="22353"/>
                    <a:invGamma/>
                  </a:srgbClr>
                </a:gs>
                <a:gs pos="100000">
                  <a:srgbClr val="DA1F28"/>
                </a:gs>
              </a:gsLst>
              <a:lin ang="5400000" scaled="1"/>
            </a:gradFill>
            <a:ln w="9525" algn="ctr">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85060" name="Group 35"/>
            <p:cNvGrpSpPr>
              <a:grpSpLocks/>
            </p:cNvGrpSpPr>
            <p:nvPr/>
          </p:nvGrpSpPr>
          <p:grpSpPr bwMode="auto">
            <a:xfrm>
              <a:off x="1963" y="2602"/>
              <a:ext cx="570" cy="110"/>
              <a:chOff x="3706" y="1872"/>
              <a:chExt cx="825" cy="156"/>
            </a:xfrm>
          </p:grpSpPr>
          <p:grpSp>
            <p:nvGrpSpPr>
              <p:cNvPr id="85061" name="Group 36"/>
              <p:cNvGrpSpPr>
                <a:grpSpLocks/>
              </p:cNvGrpSpPr>
              <p:nvPr/>
            </p:nvGrpSpPr>
            <p:grpSpPr bwMode="auto">
              <a:xfrm rot="-1297425" flipH="1" flipV="1">
                <a:off x="3850" y="1872"/>
                <a:ext cx="681" cy="150"/>
                <a:chOff x="1565" y="2568"/>
                <a:chExt cx="1118" cy="279"/>
              </a:xfrm>
            </p:grpSpPr>
            <p:sp>
              <p:nvSpPr>
                <p:cNvPr id="28" name="AutoShape 37"/>
                <p:cNvSpPr>
                  <a:spLocks noChangeArrowheads="1"/>
                </p:cNvSpPr>
                <p:nvPr/>
              </p:nvSpPr>
              <p:spPr bwMode="gray">
                <a:xfrm rot="5263130">
                  <a:off x="1864" y="2277"/>
                  <a:ext cx="229" cy="82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29" name="AutoShape 38"/>
                <p:cNvSpPr>
                  <a:spLocks noChangeArrowheads="1"/>
                </p:cNvSpPr>
                <p:nvPr/>
              </p:nvSpPr>
              <p:spPr bwMode="gray">
                <a:xfrm rot="6078281">
                  <a:off x="1996" y="2272"/>
                  <a:ext cx="227"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30" name="AutoShape 39"/>
                <p:cNvSpPr>
                  <a:spLocks noChangeArrowheads="1"/>
                </p:cNvSpPr>
                <p:nvPr/>
              </p:nvSpPr>
              <p:spPr bwMode="gray">
                <a:xfrm rot="6373927">
                  <a:off x="2078" y="2295"/>
                  <a:ext cx="229" cy="836"/>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31" name="AutoShape 40"/>
                <p:cNvSpPr>
                  <a:spLocks noChangeArrowheads="1"/>
                </p:cNvSpPr>
                <p:nvPr/>
              </p:nvSpPr>
              <p:spPr bwMode="gray">
                <a:xfrm rot="6906312">
                  <a:off x="2175" y="2337"/>
                  <a:ext cx="229" cy="82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85062" name="Group 41"/>
              <p:cNvGrpSpPr>
                <a:grpSpLocks/>
              </p:cNvGrpSpPr>
              <p:nvPr/>
            </p:nvGrpSpPr>
            <p:grpSpPr bwMode="auto">
              <a:xfrm rot="56115" flipH="1" flipV="1">
                <a:off x="3706" y="1878"/>
                <a:ext cx="681" cy="150"/>
                <a:chOff x="1565" y="2568"/>
                <a:chExt cx="1118" cy="279"/>
              </a:xfrm>
            </p:grpSpPr>
            <p:sp>
              <p:nvSpPr>
                <p:cNvPr id="24" name="AutoShape 42"/>
                <p:cNvSpPr>
                  <a:spLocks noChangeArrowheads="1"/>
                </p:cNvSpPr>
                <p:nvPr/>
              </p:nvSpPr>
              <p:spPr bwMode="gray">
                <a:xfrm rot="5263130">
                  <a:off x="1874" y="2280"/>
                  <a:ext cx="227" cy="834"/>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AutoShape 43"/>
                <p:cNvSpPr>
                  <a:spLocks noChangeArrowheads="1"/>
                </p:cNvSpPr>
                <p:nvPr/>
              </p:nvSpPr>
              <p:spPr bwMode="gray">
                <a:xfrm rot="6078281">
                  <a:off x="2016" y="2278"/>
                  <a:ext cx="227" cy="822"/>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26" name="AutoShape 44"/>
                <p:cNvSpPr>
                  <a:spLocks noChangeArrowheads="1"/>
                </p:cNvSpPr>
                <p:nvPr/>
              </p:nvSpPr>
              <p:spPr bwMode="gray">
                <a:xfrm rot="6373927">
                  <a:off x="2073" y="2319"/>
                  <a:ext cx="232"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27" name="AutoShape 45"/>
                <p:cNvSpPr>
                  <a:spLocks noChangeArrowheads="1"/>
                </p:cNvSpPr>
                <p:nvPr/>
              </p:nvSpPr>
              <p:spPr bwMode="gray">
                <a:xfrm rot="6906312">
                  <a:off x="2162" y="2352"/>
                  <a:ext cx="227"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84997" name="Group 46"/>
          <p:cNvGrpSpPr>
            <a:grpSpLocks/>
          </p:cNvGrpSpPr>
          <p:nvPr/>
        </p:nvGrpSpPr>
        <p:grpSpPr bwMode="auto">
          <a:xfrm>
            <a:off x="6521668" y="3289737"/>
            <a:ext cx="1041400" cy="1050925"/>
            <a:chOff x="3149" y="2079"/>
            <a:chExt cx="656" cy="662"/>
          </a:xfrm>
        </p:grpSpPr>
        <p:pic>
          <p:nvPicPr>
            <p:cNvPr id="85045" name="Picture 47"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149" y="2079"/>
              <a:ext cx="656"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Oval 48"/>
            <p:cNvSpPr>
              <a:spLocks noChangeArrowheads="1"/>
            </p:cNvSpPr>
            <p:nvPr/>
          </p:nvSpPr>
          <p:spPr bwMode="gray">
            <a:xfrm>
              <a:off x="3149" y="2079"/>
              <a:ext cx="652" cy="662"/>
            </a:xfrm>
            <a:prstGeom prst="ellipse">
              <a:avLst/>
            </a:prstGeom>
            <a:gradFill rotWithShape="1">
              <a:gsLst>
                <a:gs pos="0">
                  <a:srgbClr val="44B9E8"/>
                </a:gs>
                <a:gs pos="50000">
                  <a:srgbClr val="44B9E8">
                    <a:gamma/>
                    <a:tint val="22353"/>
                    <a:invGamma/>
                  </a:srgbClr>
                </a:gs>
                <a:gs pos="100000">
                  <a:srgbClr val="44B9E8"/>
                </a:gs>
              </a:gsLst>
              <a:lin ang="5400000" scaled="1"/>
            </a:gradFill>
            <a:ln w="9525" algn="ctr">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85047" name="Group 49"/>
            <p:cNvGrpSpPr>
              <a:grpSpLocks/>
            </p:cNvGrpSpPr>
            <p:nvPr/>
          </p:nvGrpSpPr>
          <p:grpSpPr bwMode="auto">
            <a:xfrm>
              <a:off x="3184" y="2596"/>
              <a:ext cx="570" cy="110"/>
              <a:chOff x="3706" y="1872"/>
              <a:chExt cx="825" cy="156"/>
            </a:xfrm>
          </p:grpSpPr>
          <p:grpSp>
            <p:nvGrpSpPr>
              <p:cNvPr id="85048" name="Group 50"/>
              <p:cNvGrpSpPr>
                <a:grpSpLocks/>
              </p:cNvGrpSpPr>
              <p:nvPr/>
            </p:nvGrpSpPr>
            <p:grpSpPr bwMode="auto">
              <a:xfrm rot="-1297425" flipH="1" flipV="1">
                <a:off x="3850" y="1872"/>
                <a:ext cx="681" cy="150"/>
                <a:chOff x="1565" y="2568"/>
                <a:chExt cx="1118" cy="279"/>
              </a:xfrm>
            </p:grpSpPr>
            <p:sp>
              <p:nvSpPr>
                <p:cNvPr id="42" name="AutoShape 51"/>
                <p:cNvSpPr>
                  <a:spLocks noChangeArrowheads="1"/>
                </p:cNvSpPr>
                <p:nvPr/>
              </p:nvSpPr>
              <p:spPr bwMode="gray">
                <a:xfrm rot="5263130">
                  <a:off x="1864" y="2277"/>
                  <a:ext cx="229" cy="82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43" name="AutoShape 52"/>
                <p:cNvSpPr>
                  <a:spLocks noChangeArrowheads="1"/>
                </p:cNvSpPr>
                <p:nvPr/>
              </p:nvSpPr>
              <p:spPr bwMode="gray">
                <a:xfrm rot="6078281">
                  <a:off x="1996" y="2272"/>
                  <a:ext cx="227"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44" name="AutoShape 53"/>
                <p:cNvSpPr>
                  <a:spLocks noChangeArrowheads="1"/>
                </p:cNvSpPr>
                <p:nvPr/>
              </p:nvSpPr>
              <p:spPr bwMode="gray">
                <a:xfrm rot="6373927">
                  <a:off x="2078" y="2295"/>
                  <a:ext cx="229" cy="836"/>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45" name="AutoShape 54"/>
                <p:cNvSpPr>
                  <a:spLocks noChangeArrowheads="1"/>
                </p:cNvSpPr>
                <p:nvPr/>
              </p:nvSpPr>
              <p:spPr bwMode="gray">
                <a:xfrm rot="6906312">
                  <a:off x="2175" y="2337"/>
                  <a:ext cx="229" cy="82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85049" name="Group 55"/>
              <p:cNvGrpSpPr>
                <a:grpSpLocks/>
              </p:cNvGrpSpPr>
              <p:nvPr/>
            </p:nvGrpSpPr>
            <p:grpSpPr bwMode="auto">
              <a:xfrm rot="56115" flipH="1" flipV="1">
                <a:off x="3706" y="1878"/>
                <a:ext cx="681" cy="150"/>
                <a:chOff x="1565" y="2568"/>
                <a:chExt cx="1118" cy="279"/>
              </a:xfrm>
            </p:grpSpPr>
            <p:sp>
              <p:nvSpPr>
                <p:cNvPr id="38" name="AutoShape 56"/>
                <p:cNvSpPr>
                  <a:spLocks noChangeArrowheads="1"/>
                </p:cNvSpPr>
                <p:nvPr/>
              </p:nvSpPr>
              <p:spPr bwMode="gray">
                <a:xfrm rot="5263130">
                  <a:off x="1874" y="2280"/>
                  <a:ext cx="227" cy="834"/>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39" name="AutoShape 57"/>
                <p:cNvSpPr>
                  <a:spLocks noChangeArrowheads="1"/>
                </p:cNvSpPr>
                <p:nvPr/>
              </p:nvSpPr>
              <p:spPr bwMode="gray">
                <a:xfrm rot="6078281">
                  <a:off x="2016" y="2278"/>
                  <a:ext cx="227" cy="822"/>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40" name="AutoShape 58"/>
                <p:cNvSpPr>
                  <a:spLocks noChangeArrowheads="1"/>
                </p:cNvSpPr>
                <p:nvPr/>
              </p:nvSpPr>
              <p:spPr bwMode="gray">
                <a:xfrm rot="6373927">
                  <a:off x="2073" y="2319"/>
                  <a:ext cx="232"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41" name="AutoShape 59"/>
                <p:cNvSpPr>
                  <a:spLocks noChangeArrowheads="1"/>
                </p:cNvSpPr>
                <p:nvPr/>
              </p:nvSpPr>
              <p:spPr bwMode="gray">
                <a:xfrm rot="6906312">
                  <a:off x="2162" y="2352"/>
                  <a:ext cx="227"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grpSp>
      </p:grpSp>
      <p:grpSp>
        <p:nvGrpSpPr>
          <p:cNvPr id="84998" name="Group 60"/>
          <p:cNvGrpSpPr>
            <a:grpSpLocks/>
          </p:cNvGrpSpPr>
          <p:nvPr/>
        </p:nvGrpSpPr>
        <p:grpSpPr bwMode="auto">
          <a:xfrm>
            <a:off x="8485188" y="3271839"/>
            <a:ext cx="1041400" cy="1050925"/>
            <a:chOff x="4385" y="2074"/>
            <a:chExt cx="656" cy="662"/>
          </a:xfrm>
        </p:grpSpPr>
        <p:pic>
          <p:nvPicPr>
            <p:cNvPr id="85032" name="Picture 61" descr="circuler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4385" y="2074"/>
              <a:ext cx="656" cy="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Oval 62"/>
            <p:cNvSpPr>
              <a:spLocks noChangeArrowheads="1"/>
            </p:cNvSpPr>
            <p:nvPr/>
          </p:nvSpPr>
          <p:spPr bwMode="gray">
            <a:xfrm>
              <a:off x="4385" y="2074"/>
              <a:ext cx="652" cy="662"/>
            </a:xfrm>
            <a:prstGeom prst="ellipse">
              <a:avLst/>
            </a:prstGeom>
            <a:gradFill rotWithShape="1">
              <a:gsLst>
                <a:gs pos="0">
                  <a:srgbClr val="2DA2BF"/>
                </a:gs>
                <a:gs pos="50000">
                  <a:srgbClr val="2DA2BF">
                    <a:gamma/>
                    <a:tint val="22353"/>
                    <a:invGamma/>
                  </a:srgbClr>
                </a:gs>
                <a:gs pos="100000">
                  <a:srgbClr val="2DA2BF"/>
                </a:gs>
              </a:gsLst>
              <a:lin ang="5400000" scaled="1"/>
            </a:gradFill>
            <a:ln w="9525" algn="ctr">
              <a:noFill/>
              <a:round/>
              <a:headEnd/>
              <a:tailEnd/>
            </a:ln>
            <a:effec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85034" name="Group 63"/>
            <p:cNvGrpSpPr>
              <a:grpSpLocks/>
            </p:cNvGrpSpPr>
            <p:nvPr/>
          </p:nvGrpSpPr>
          <p:grpSpPr bwMode="auto">
            <a:xfrm>
              <a:off x="4420" y="2591"/>
              <a:ext cx="570" cy="110"/>
              <a:chOff x="3706" y="1872"/>
              <a:chExt cx="825" cy="156"/>
            </a:xfrm>
          </p:grpSpPr>
          <p:grpSp>
            <p:nvGrpSpPr>
              <p:cNvPr id="85035" name="Group 64"/>
              <p:cNvGrpSpPr>
                <a:grpSpLocks/>
              </p:cNvGrpSpPr>
              <p:nvPr/>
            </p:nvGrpSpPr>
            <p:grpSpPr bwMode="auto">
              <a:xfrm rot="-1297425" flipH="1" flipV="1">
                <a:off x="3850" y="1872"/>
                <a:ext cx="681" cy="150"/>
                <a:chOff x="1565" y="2568"/>
                <a:chExt cx="1118" cy="279"/>
              </a:xfrm>
            </p:grpSpPr>
            <p:sp>
              <p:nvSpPr>
                <p:cNvPr id="56" name="AutoShape 65"/>
                <p:cNvSpPr>
                  <a:spLocks noChangeArrowheads="1"/>
                </p:cNvSpPr>
                <p:nvPr/>
              </p:nvSpPr>
              <p:spPr bwMode="gray">
                <a:xfrm rot="5263130">
                  <a:off x="1864" y="2277"/>
                  <a:ext cx="229" cy="82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57" name="AutoShape 66"/>
                <p:cNvSpPr>
                  <a:spLocks noChangeArrowheads="1"/>
                </p:cNvSpPr>
                <p:nvPr/>
              </p:nvSpPr>
              <p:spPr bwMode="gray">
                <a:xfrm rot="6078281">
                  <a:off x="1996" y="2272"/>
                  <a:ext cx="227"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58" name="AutoShape 67"/>
                <p:cNvSpPr>
                  <a:spLocks noChangeArrowheads="1"/>
                </p:cNvSpPr>
                <p:nvPr/>
              </p:nvSpPr>
              <p:spPr bwMode="gray">
                <a:xfrm rot="6373927">
                  <a:off x="2078" y="2295"/>
                  <a:ext cx="229" cy="836"/>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59" name="AutoShape 68"/>
                <p:cNvSpPr>
                  <a:spLocks noChangeArrowheads="1"/>
                </p:cNvSpPr>
                <p:nvPr/>
              </p:nvSpPr>
              <p:spPr bwMode="gray">
                <a:xfrm rot="6906312">
                  <a:off x="2175" y="2337"/>
                  <a:ext cx="229" cy="82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85036" name="Group 69"/>
              <p:cNvGrpSpPr>
                <a:grpSpLocks/>
              </p:cNvGrpSpPr>
              <p:nvPr/>
            </p:nvGrpSpPr>
            <p:grpSpPr bwMode="auto">
              <a:xfrm rot="56115" flipH="1" flipV="1">
                <a:off x="3706" y="1878"/>
                <a:ext cx="681" cy="150"/>
                <a:chOff x="1565" y="2568"/>
                <a:chExt cx="1118" cy="279"/>
              </a:xfrm>
            </p:grpSpPr>
            <p:sp>
              <p:nvSpPr>
                <p:cNvPr id="52" name="AutoShape 70"/>
                <p:cNvSpPr>
                  <a:spLocks noChangeArrowheads="1"/>
                </p:cNvSpPr>
                <p:nvPr/>
              </p:nvSpPr>
              <p:spPr bwMode="gray">
                <a:xfrm rot="5263130">
                  <a:off x="1874" y="2280"/>
                  <a:ext cx="227" cy="834"/>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53" name="AutoShape 71"/>
                <p:cNvSpPr>
                  <a:spLocks noChangeArrowheads="1"/>
                </p:cNvSpPr>
                <p:nvPr/>
              </p:nvSpPr>
              <p:spPr bwMode="gray">
                <a:xfrm rot="6078281">
                  <a:off x="2016" y="2278"/>
                  <a:ext cx="227" cy="822"/>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54" name="AutoShape 72"/>
                <p:cNvSpPr>
                  <a:spLocks noChangeArrowheads="1"/>
                </p:cNvSpPr>
                <p:nvPr/>
              </p:nvSpPr>
              <p:spPr bwMode="gray">
                <a:xfrm rot="6373927">
                  <a:off x="2073" y="2319"/>
                  <a:ext cx="232"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55" name="AutoShape 73"/>
                <p:cNvSpPr>
                  <a:spLocks noChangeArrowheads="1"/>
                </p:cNvSpPr>
                <p:nvPr/>
              </p:nvSpPr>
              <p:spPr bwMode="gray">
                <a:xfrm rot="6906312">
                  <a:off x="2162" y="2352"/>
                  <a:ext cx="227" cy="817"/>
                </a:xfrm>
                <a:prstGeom prst="moon">
                  <a:avLst>
                    <a:gd name="adj" fmla="val 49773"/>
                  </a:avLst>
                </a:prstGeom>
                <a:solidFill>
                  <a:srgbClr val="FFFFFF">
                    <a:alpha val="3922"/>
                  </a:srgbClr>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grpSp>
      </p:grpSp>
      <p:sp>
        <p:nvSpPr>
          <p:cNvPr id="60" name="Line 74"/>
          <p:cNvSpPr>
            <a:spLocks noChangeShapeType="1"/>
          </p:cNvSpPr>
          <p:nvPr/>
        </p:nvSpPr>
        <p:spPr bwMode="gray">
          <a:xfrm>
            <a:off x="3136900" y="4424363"/>
            <a:ext cx="0" cy="334962"/>
          </a:xfrm>
          <a:prstGeom prst="line">
            <a:avLst/>
          </a:prstGeom>
          <a:noFill/>
          <a:ln w="19050">
            <a:solidFill>
              <a:sysClr val="windowText" lastClr="000000"/>
            </a:solidFill>
            <a:round/>
            <a:headEnd/>
            <a:tailEnd/>
          </a:ln>
          <a:extLst/>
        </p:spPr>
        <p:txBody>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1" name="Line 75"/>
          <p:cNvSpPr>
            <a:spLocks noChangeShapeType="1"/>
          </p:cNvSpPr>
          <p:nvPr/>
        </p:nvSpPr>
        <p:spPr bwMode="gray">
          <a:xfrm flipH="1">
            <a:off x="2381251" y="4768850"/>
            <a:ext cx="1495425" cy="0"/>
          </a:xfrm>
          <a:prstGeom prst="line">
            <a:avLst/>
          </a:prstGeom>
          <a:noFill/>
          <a:ln w="19050">
            <a:solidFill>
              <a:sysClr val="windowText" lastClr="000000"/>
            </a:solidFill>
            <a:prstDash val="sysDot"/>
            <a:round/>
            <a:headEnd/>
            <a:tailEnd/>
          </a:ln>
          <a:extLst/>
        </p:spPr>
        <p:txBody>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2" name="Text Box 76"/>
          <p:cNvSpPr txBox="1">
            <a:spLocks noChangeArrowheads="1"/>
          </p:cNvSpPr>
          <p:nvPr/>
        </p:nvSpPr>
        <p:spPr bwMode="gray">
          <a:xfrm>
            <a:off x="1752600" y="4822826"/>
            <a:ext cx="3048000" cy="931863"/>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auto">
              <a:lnSpc>
                <a:spcPct val="130000"/>
              </a:lnSpc>
              <a:spcBef>
                <a:spcPts val="0"/>
              </a:spcBef>
              <a:spcAft>
                <a:spcPts val="0"/>
              </a:spcAft>
              <a:buClr>
                <a:srgbClr val="FF8119"/>
              </a:buClr>
              <a:buFont typeface="Wingdings" pitchFamily="2" charset="2"/>
              <a:buChar char="§"/>
              <a:defRPr/>
            </a:pPr>
            <a:r>
              <a:rPr lang="en-US" sz="1400" b="1" dirty="0">
                <a:ea typeface="微软雅黑" panose="020B0503020204020204" pitchFamily="34" charset="-122"/>
              </a:rPr>
              <a:t>1970</a:t>
            </a:r>
            <a:r>
              <a:rPr lang="zh-CN" altLang="en-US" sz="1400" b="1" dirty="0">
                <a:ea typeface="微软雅黑" panose="020B0503020204020204" pitchFamily="34" charset="-122"/>
              </a:rPr>
              <a:t>年</a:t>
            </a:r>
            <a:r>
              <a:rPr lang="en-US" sz="1400" b="1" dirty="0">
                <a:ea typeface="微软雅黑" panose="020B0503020204020204" pitchFamily="34" charset="-122"/>
              </a:rPr>
              <a:t>10</a:t>
            </a:r>
            <a:r>
              <a:rPr lang="zh-CN" altLang="en-US" sz="1400" b="1" dirty="0">
                <a:ea typeface="微软雅黑" panose="020B0503020204020204" pitchFamily="34" charset="-122"/>
              </a:rPr>
              <a:t>月，在“关于药品生产的现场检查的互认协定”主题下成立</a:t>
            </a:r>
            <a:endParaRPr lang="en-US" altLang="zh-CN" sz="1400" b="1" dirty="0">
              <a:ea typeface="微软雅黑" panose="020B0503020204020204" pitchFamily="34" charset="-122"/>
            </a:endParaRPr>
          </a:p>
          <a:p>
            <a:pPr fontAlgn="auto">
              <a:lnSpc>
                <a:spcPct val="130000"/>
              </a:lnSpc>
              <a:spcBef>
                <a:spcPts val="0"/>
              </a:spcBef>
              <a:spcAft>
                <a:spcPts val="0"/>
              </a:spcAft>
              <a:buClr>
                <a:srgbClr val="FF8119"/>
              </a:buClr>
              <a:buFont typeface="Wingdings" pitchFamily="2" charset="2"/>
              <a:buChar char="§"/>
              <a:defRPr/>
            </a:pPr>
            <a:r>
              <a:rPr lang="zh-CN" altLang="en-US" sz="1400" b="1" kern="0" noProof="1">
                <a:latin typeface="微软雅黑" panose="020B0503020204020204" pitchFamily="34" charset="-122"/>
                <a:ea typeface="微软雅黑" panose="020B0503020204020204" pitchFamily="34" charset="-122"/>
                <a:cs typeface="Arial" charset="0"/>
              </a:rPr>
              <a:t>范围为各成员国之间</a:t>
            </a:r>
            <a:endParaRPr lang="en-US" sz="1400" b="1" kern="0" noProof="1">
              <a:latin typeface="微软雅黑" panose="020B0503020204020204" pitchFamily="34" charset="-122"/>
              <a:ea typeface="微软雅黑" panose="020B0503020204020204" pitchFamily="34" charset="-122"/>
              <a:cs typeface="Arial" charset="0"/>
            </a:endParaRPr>
          </a:p>
        </p:txBody>
      </p:sp>
      <p:sp>
        <p:nvSpPr>
          <p:cNvPr id="63" name="Text Box 77"/>
          <p:cNvSpPr txBox="1">
            <a:spLocks noChangeArrowheads="1"/>
          </p:cNvSpPr>
          <p:nvPr/>
        </p:nvSpPr>
        <p:spPr bwMode="gray">
          <a:xfrm>
            <a:off x="2806264" y="3568265"/>
            <a:ext cx="838200" cy="461665"/>
          </a:xfrm>
          <a:prstGeom prst="rect">
            <a:avLst/>
          </a:prstGeom>
          <a:noFill/>
          <a:ln>
            <a:noFill/>
          </a:ln>
          <a:extLst/>
        </p:spPr>
        <p:txBody>
          <a:bodyPr>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indent="0" defTabSz="801688" eaLnBrk="1" fontAlgn="auto" hangingPunct="1">
              <a:spcBef>
                <a:spcPct val="20000"/>
              </a:spcBef>
              <a:spcAft>
                <a:spcPts val="0"/>
              </a:spcAft>
              <a:defRPr/>
            </a:pPr>
            <a:r>
              <a:rPr lang="en-US" sz="2400" b="1" kern="0" noProof="1">
                <a:latin typeface="微软雅黑" panose="020B0503020204020204" pitchFamily="34" charset="-122"/>
                <a:ea typeface="微软雅黑" panose="020B0503020204020204" pitchFamily="34" charset="-122"/>
                <a:cs typeface="Arial" charset="0"/>
              </a:rPr>
              <a:t>PIC</a:t>
            </a:r>
          </a:p>
        </p:txBody>
      </p:sp>
      <p:sp>
        <p:nvSpPr>
          <p:cNvPr id="64" name="Text Box 78"/>
          <p:cNvSpPr txBox="1">
            <a:spLocks noChangeArrowheads="1"/>
          </p:cNvSpPr>
          <p:nvPr/>
        </p:nvSpPr>
        <p:spPr bwMode="gray">
          <a:xfrm>
            <a:off x="4727031" y="3543301"/>
            <a:ext cx="1044575" cy="461665"/>
          </a:xfrm>
          <a:prstGeom prst="rect">
            <a:avLst/>
          </a:prstGeom>
          <a:noFill/>
          <a:ln>
            <a:noFill/>
          </a:ln>
          <a:extLst/>
        </p:spPr>
        <p:txBody>
          <a:bodyPr>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ct val="50000"/>
              </a:spcBef>
              <a:spcAft>
                <a:spcPts val="0"/>
              </a:spcAft>
              <a:defRPr/>
            </a:pPr>
            <a:r>
              <a:rPr lang="zh-CN" altLang="en-US" sz="2400" b="1" kern="0" dirty="0">
                <a:solidFill>
                  <a:srgbClr val="1C1C1C"/>
                </a:solidFill>
                <a:ea typeface="微软雅黑" panose="020B0503020204020204" pitchFamily="34" charset="-122"/>
              </a:rPr>
              <a:t>欧盟</a:t>
            </a:r>
            <a:endParaRPr lang="en-US" altLang="zh-CN" sz="2400" b="1" kern="0" dirty="0">
              <a:solidFill>
                <a:srgbClr val="1C1C1C"/>
              </a:solidFill>
              <a:ea typeface="微软雅黑" panose="020B0503020204020204" pitchFamily="34" charset="-122"/>
            </a:endParaRPr>
          </a:p>
        </p:txBody>
      </p:sp>
      <p:sp>
        <p:nvSpPr>
          <p:cNvPr id="65" name="Text Box 79"/>
          <p:cNvSpPr txBox="1">
            <a:spLocks noChangeArrowheads="1"/>
          </p:cNvSpPr>
          <p:nvPr/>
        </p:nvSpPr>
        <p:spPr bwMode="gray">
          <a:xfrm>
            <a:off x="6629400" y="3568701"/>
            <a:ext cx="1143000" cy="461665"/>
          </a:xfrm>
          <a:prstGeom prst="rect">
            <a:avLst/>
          </a:prstGeom>
          <a:noFill/>
          <a:ln>
            <a:noFill/>
          </a:ln>
          <a:extLst/>
        </p:spPr>
        <p:txBody>
          <a:bodyPr>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ct val="50000"/>
              </a:spcBef>
              <a:spcAft>
                <a:spcPts val="0"/>
              </a:spcAft>
              <a:defRPr/>
            </a:pPr>
            <a:r>
              <a:rPr lang="en-US" altLang="zh-CN" sz="2400" b="1" kern="0" dirty="0">
                <a:solidFill>
                  <a:srgbClr val="1C1C1C"/>
                </a:solidFill>
                <a:latin typeface="微软雅黑" panose="020B0503020204020204" pitchFamily="34" charset="-122"/>
                <a:ea typeface="微软雅黑" panose="020B0503020204020204" pitchFamily="34" charset="-122"/>
                <a:cs typeface="Calibri" pitchFamily="34" charset="0"/>
              </a:rPr>
              <a:t>PICS</a:t>
            </a:r>
          </a:p>
        </p:txBody>
      </p:sp>
      <p:sp>
        <p:nvSpPr>
          <p:cNvPr id="67" name="Line 81"/>
          <p:cNvSpPr>
            <a:spLocks noChangeShapeType="1"/>
          </p:cNvSpPr>
          <p:nvPr/>
        </p:nvSpPr>
        <p:spPr bwMode="gray">
          <a:xfrm>
            <a:off x="9004300" y="2849563"/>
            <a:ext cx="0" cy="334962"/>
          </a:xfrm>
          <a:prstGeom prst="line">
            <a:avLst/>
          </a:prstGeom>
          <a:noFill/>
          <a:ln w="19050">
            <a:solidFill>
              <a:sysClr val="windowText" lastClr="000000"/>
            </a:solidFill>
            <a:round/>
            <a:headEnd/>
            <a:tailEnd/>
          </a:ln>
          <a:extLst/>
        </p:spPr>
        <p:txBody>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68" name="Line 82"/>
          <p:cNvSpPr>
            <a:spLocks noChangeShapeType="1"/>
          </p:cNvSpPr>
          <p:nvPr/>
        </p:nvSpPr>
        <p:spPr bwMode="gray">
          <a:xfrm flipH="1">
            <a:off x="8140700" y="2847975"/>
            <a:ext cx="1631950" cy="0"/>
          </a:xfrm>
          <a:prstGeom prst="line">
            <a:avLst/>
          </a:prstGeom>
          <a:noFill/>
          <a:ln w="19050">
            <a:solidFill>
              <a:sysClr val="windowText" lastClr="000000"/>
            </a:solidFill>
            <a:prstDash val="sysDot"/>
            <a:round/>
            <a:headEnd/>
            <a:tailEnd/>
          </a:ln>
          <a:extLst/>
        </p:spPr>
        <p:txBody>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5007" name="Text Box 83"/>
          <p:cNvSpPr txBox="1">
            <a:spLocks noChangeArrowheads="1"/>
          </p:cNvSpPr>
          <p:nvPr/>
        </p:nvSpPr>
        <p:spPr bwMode="gray">
          <a:xfrm>
            <a:off x="7543800" y="1901826"/>
            <a:ext cx="28956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30000"/>
              </a:lnSpc>
              <a:spcBef>
                <a:spcPct val="0"/>
              </a:spcBef>
              <a:buClr>
                <a:srgbClr val="2DA2BF"/>
              </a:buClr>
              <a:buFont typeface="Wingdings" panose="05000000000000000000" pitchFamily="2" charset="2"/>
              <a:buChar char="§"/>
            </a:pPr>
            <a:r>
              <a:rPr lang="en-US" altLang="zh-CN" sz="1400" b="1" dirty="0">
                <a:latin typeface="微软雅黑" panose="020B0503020204020204" pitchFamily="34" charset="-122"/>
              </a:rPr>
              <a:t> </a:t>
            </a:r>
            <a:r>
              <a:rPr lang="en-US" altLang="en-US" sz="1400" b="1" dirty="0">
                <a:latin typeface="微软雅黑" panose="020B0503020204020204" pitchFamily="34" charset="-122"/>
              </a:rPr>
              <a:t>1995</a:t>
            </a:r>
            <a:r>
              <a:rPr lang="zh-CN" altLang="en-US" sz="1400" b="1" dirty="0">
                <a:latin typeface="微软雅黑" panose="020B0503020204020204" pitchFamily="34" charset="-122"/>
              </a:rPr>
              <a:t>年</a:t>
            </a:r>
            <a:r>
              <a:rPr lang="en-US" altLang="en-US" sz="1400" b="1" dirty="0">
                <a:latin typeface="微软雅黑" panose="020B0503020204020204" pitchFamily="34" charset="-122"/>
              </a:rPr>
              <a:t>2</a:t>
            </a:r>
            <a:r>
              <a:rPr lang="zh-CN" altLang="en-US" sz="1400" b="1" dirty="0">
                <a:latin typeface="微软雅黑" panose="020B0503020204020204" pitchFamily="34" charset="-122"/>
              </a:rPr>
              <a:t>月</a:t>
            </a:r>
            <a:endParaRPr lang="en-US" altLang="zh-CN" sz="1400" b="1" dirty="0">
              <a:latin typeface="微软雅黑" panose="020B0503020204020204" pitchFamily="34" charset="-122"/>
            </a:endParaRPr>
          </a:p>
          <a:p>
            <a:pPr>
              <a:lnSpc>
                <a:spcPct val="130000"/>
              </a:lnSpc>
              <a:spcBef>
                <a:spcPct val="0"/>
              </a:spcBef>
              <a:buClr>
                <a:srgbClr val="2DA2BF"/>
              </a:buClr>
              <a:buFont typeface="Wingdings" panose="05000000000000000000" pitchFamily="2" charset="2"/>
              <a:buChar char="§"/>
            </a:pPr>
            <a:r>
              <a:rPr lang="en-US" altLang="zh-CN" sz="1400" b="1" dirty="0">
                <a:latin typeface="微软雅黑" panose="020B0503020204020204" pitchFamily="34" charset="-122"/>
              </a:rPr>
              <a:t> </a:t>
            </a:r>
            <a:r>
              <a:rPr lang="en-US" altLang="en-US" sz="1400" b="1" dirty="0">
                <a:latin typeface="微软雅黑" panose="020B0503020204020204" pitchFamily="34" charset="-122"/>
              </a:rPr>
              <a:t>PIC</a:t>
            </a:r>
            <a:r>
              <a:rPr lang="zh-CN" altLang="en-US" sz="1400" b="1" dirty="0">
                <a:latin typeface="微软雅黑" panose="020B0503020204020204" pitchFamily="34" charset="-122"/>
              </a:rPr>
              <a:t>与</a:t>
            </a:r>
            <a:r>
              <a:rPr lang="en-US" altLang="en-US" sz="1400" b="1" dirty="0">
                <a:latin typeface="微软雅黑" panose="020B0503020204020204" pitchFamily="34" charset="-122"/>
              </a:rPr>
              <a:t>PICS</a:t>
            </a:r>
            <a:r>
              <a:rPr lang="zh-CN" altLang="en-US" sz="1400" b="1" dirty="0">
                <a:latin typeface="微软雅黑" panose="020B0503020204020204" pitchFamily="34" charset="-122"/>
              </a:rPr>
              <a:t>共同工作，统称为</a:t>
            </a:r>
            <a:r>
              <a:rPr lang="en-US" altLang="en-US" sz="1400" b="1" dirty="0">
                <a:latin typeface="微软雅黑" panose="020B0503020204020204" pitchFamily="34" charset="-122"/>
              </a:rPr>
              <a:t>PIC/S</a:t>
            </a:r>
            <a:endParaRPr lang="en-US" altLang="zh-CN" sz="1400" b="1" dirty="0">
              <a:latin typeface="微软雅黑" panose="020B0503020204020204" pitchFamily="34" charset="-122"/>
            </a:endParaRPr>
          </a:p>
        </p:txBody>
      </p:sp>
      <p:sp>
        <p:nvSpPr>
          <p:cNvPr id="70" name="Line 84"/>
          <p:cNvSpPr>
            <a:spLocks noChangeShapeType="1"/>
          </p:cNvSpPr>
          <p:nvPr/>
        </p:nvSpPr>
        <p:spPr bwMode="gray">
          <a:xfrm>
            <a:off x="5105400" y="2849563"/>
            <a:ext cx="0" cy="334962"/>
          </a:xfrm>
          <a:prstGeom prst="line">
            <a:avLst/>
          </a:prstGeom>
          <a:noFill/>
          <a:ln w="19050">
            <a:solidFill>
              <a:sysClr val="windowText" lastClr="000000"/>
            </a:solidFill>
            <a:round/>
            <a:headEnd/>
            <a:tailEnd/>
          </a:ln>
          <a:extLst/>
        </p:spPr>
        <p:txBody>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71" name="Line 85"/>
          <p:cNvSpPr>
            <a:spLocks noChangeShapeType="1"/>
          </p:cNvSpPr>
          <p:nvPr/>
        </p:nvSpPr>
        <p:spPr bwMode="gray">
          <a:xfrm flipH="1">
            <a:off x="4181475" y="2847975"/>
            <a:ext cx="1771650" cy="0"/>
          </a:xfrm>
          <a:prstGeom prst="line">
            <a:avLst/>
          </a:prstGeom>
          <a:noFill/>
          <a:ln w="19050">
            <a:solidFill>
              <a:sysClr val="windowText" lastClr="000000"/>
            </a:solidFill>
            <a:prstDash val="sysDot"/>
            <a:round/>
            <a:headEnd/>
            <a:tailEnd/>
          </a:ln>
          <a:extLst/>
        </p:spPr>
        <p:txBody>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72" name="Text Box 86"/>
          <p:cNvSpPr txBox="1">
            <a:spLocks noChangeArrowheads="1"/>
          </p:cNvSpPr>
          <p:nvPr/>
        </p:nvSpPr>
        <p:spPr bwMode="gray">
          <a:xfrm>
            <a:off x="3810000" y="1397000"/>
            <a:ext cx="2590800" cy="14922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fontAlgn="auto">
              <a:lnSpc>
                <a:spcPct val="130000"/>
              </a:lnSpc>
              <a:spcBef>
                <a:spcPts val="0"/>
              </a:spcBef>
              <a:spcAft>
                <a:spcPts val="0"/>
              </a:spcAft>
              <a:buClr>
                <a:srgbClr val="FF8119"/>
              </a:buClr>
              <a:buFont typeface="Wingdings" pitchFamily="2" charset="2"/>
              <a:buChar char="§"/>
              <a:defRPr/>
            </a:pPr>
            <a:r>
              <a:rPr lang="en-US" altLang="zh-CN" sz="1400" kern="0" dirty="0">
                <a:solidFill>
                  <a:sysClr val="windowText" lastClr="000000"/>
                </a:solidFill>
                <a:ea typeface="微软雅黑" panose="020B0503020204020204" pitchFamily="34" charset="-122"/>
              </a:rPr>
              <a:t> </a:t>
            </a:r>
            <a:r>
              <a:rPr lang="en-US" sz="1400" b="1" dirty="0">
                <a:ea typeface="微软雅黑" panose="020B0503020204020204" pitchFamily="34" charset="-122"/>
              </a:rPr>
              <a:t>1995</a:t>
            </a:r>
            <a:r>
              <a:rPr lang="zh-CN" altLang="en-US" sz="1400" b="1" dirty="0">
                <a:ea typeface="微软雅黑" panose="020B0503020204020204" pitchFamily="34" charset="-122"/>
              </a:rPr>
              <a:t>年欧盟成立</a:t>
            </a:r>
            <a:endParaRPr lang="en-US" altLang="zh-CN" sz="1400" b="1" dirty="0">
              <a:ea typeface="微软雅黑" panose="020B0503020204020204" pitchFamily="34" charset="-122"/>
            </a:endParaRPr>
          </a:p>
          <a:p>
            <a:pPr fontAlgn="auto">
              <a:lnSpc>
                <a:spcPct val="130000"/>
              </a:lnSpc>
              <a:spcBef>
                <a:spcPts val="0"/>
              </a:spcBef>
              <a:spcAft>
                <a:spcPts val="0"/>
              </a:spcAft>
              <a:buClr>
                <a:srgbClr val="FF8119"/>
              </a:buClr>
              <a:buFont typeface="Wingdings" pitchFamily="2" charset="2"/>
              <a:buChar char="§"/>
              <a:defRPr/>
            </a:pPr>
            <a:r>
              <a:rPr lang="zh-CN" altLang="en-US" sz="1400" b="1" dirty="0">
                <a:ea typeface="微软雅黑" panose="020B0503020204020204" pitchFamily="34" charset="-122"/>
              </a:rPr>
              <a:t>只有欧盟委员会才被允许与欧洲以外的国家签署协议。因此，</a:t>
            </a:r>
            <a:r>
              <a:rPr lang="en-US" altLang="en-US" sz="1400" b="1" dirty="0">
                <a:ea typeface="微软雅黑" panose="020B0503020204020204" pitchFamily="34" charset="-122"/>
              </a:rPr>
              <a:t> PIC</a:t>
            </a:r>
            <a:r>
              <a:rPr lang="zh-CN" altLang="en-US" sz="1400" b="1" dirty="0">
                <a:ea typeface="微软雅黑" panose="020B0503020204020204" pitchFamily="34" charset="-122"/>
              </a:rPr>
              <a:t>在接受新成员的问题上出现了与欧盟法律的不相容性</a:t>
            </a:r>
            <a:endParaRPr lang="en-US" altLang="zh-CN" sz="1400" b="1" dirty="0">
              <a:ea typeface="微软雅黑" panose="020B0503020204020204" pitchFamily="34" charset="-122"/>
            </a:endParaRPr>
          </a:p>
        </p:txBody>
      </p:sp>
      <p:sp>
        <p:nvSpPr>
          <p:cNvPr id="73" name="Line 87"/>
          <p:cNvSpPr>
            <a:spLocks noChangeShapeType="1"/>
          </p:cNvSpPr>
          <p:nvPr/>
        </p:nvSpPr>
        <p:spPr bwMode="gray">
          <a:xfrm>
            <a:off x="7019925" y="4424363"/>
            <a:ext cx="0" cy="334962"/>
          </a:xfrm>
          <a:prstGeom prst="line">
            <a:avLst/>
          </a:prstGeom>
          <a:noFill/>
          <a:ln w="19050">
            <a:solidFill>
              <a:sysClr val="windowText" lastClr="000000"/>
            </a:solidFill>
            <a:round/>
            <a:headEnd/>
            <a:tailEnd/>
          </a:ln>
          <a:extLst/>
        </p:spPr>
        <p:txBody>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74" name="Line 88"/>
          <p:cNvSpPr>
            <a:spLocks noChangeShapeType="1"/>
          </p:cNvSpPr>
          <p:nvPr/>
        </p:nvSpPr>
        <p:spPr bwMode="gray">
          <a:xfrm flipH="1">
            <a:off x="6208713" y="4759325"/>
            <a:ext cx="1587500" cy="0"/>
          </a:xfrm>
          <a:prstGeom prst="line">
            <a:avLst/>
          </a:prstGeom>
          <a:noFill/>
          <a:ln w="19050">
            <a:solidFill>
              <a:sysClr val="windowText" lastClr="000000"/>
            </a:solidFill>
            <a:prstDash val="sysDot"/>
            <a:round/>
            <a:headEnd/>
            <a:tailEnd/>
          </a:ln>
          <a:extLst/>
        </p:spPr>
        <p:txBody>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5013" name="Text Box 89"/>
          <p:cNvSpPr txBox="1">
            <a:spLocks noChangeArrowheads="1"/>
          </p:cNvSpPr>
          <p:nvPr/>
        </p:nvSpPr>
        <p:spPr bwMode="gray">
          <a:xfrm>
            <a:off x="5627688" y="4822825"/>
            <a:ext cx="2792412"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30000"/>
              </a:lnSpc>
              <a:spcBef>
                <a:spcPct val="0"/>
              </a:spcBef>
              <a:buClr>
                <a:srgbClr val="44B9E8"/>
              </a:buClr>
              <a:buFont typeface="Wingdings" panose="05000000000000000000" pitchFamily="2" charset="2"/>
              <a:buChar char="§"/>
            </a:pPr>
            <a:r>
              <a:rPr lang="en-US" altLang="en-US" sz="1400" b="1">
                <a:latin typeface="微软雅黑" panose="020B0503020204020204" pitchFamily="34" charset="-122"/>
              </a:rPr>
              <a:t>1995</a:t>
            </a:r>
            <a:r>
              <a:rPr lang="zh-CN" altLang="en-US" sz="1400" b="1">
                <a:latin typeface="微软雅黑" panose="020B0503020204020204" pitchFamily="34" charset="-122"/>
              </a:rPr>
              <a:t>年</a:t>
            </a:r>
            <a:endParaRPr lang="en-US" altLang="zh-CN" sz="1400" b="1">
              <a:latin typeface="微软雅黑" panose="020B0503020204020204" pitchFamily="34" charset="-122"/>
            </a:endParaRPr>
          </a:p>
          <a:p>
            <a:pPr>
              <a:lnSpc>
                <a:spcPct val="130000"/>
              </a:lnSpc>
              <a:spcBef>
                <a:spcPct val="0"/>
              </a:spcBef>
              <a:buClr>
                <a:srgbClr val="44B9E8"/>
              </a:buClr>
              <a:buFont typeface="Wingdings" panose="05000000000000000000" pitchFamily="2" charset="2"/>
              <a:buChar char="§"/>
            </a:pPr>
            <a:r>
              <a:rPr lang="zh-CN" altLang="en-US" sz="1400" b="1">
                <a:latin typeface="微软雅黑" panose="020B0503020204020204" pitchFamily="34" charset="-122"/>
              </a:rPr>
              <a:t>作为一种变通的方式，</a:t>
            </a:r>
            <a:r>
              <a:rPr lang="en-US" altLang="en-US" sz="1400" b="1">
                <a:latin typeface="微软雅黑" panose="020B0503020204020204" pitchFamily="34" charset="-122"/>
              </a:rPr>
              <a:t>PIC</a:t>
            </a:r>
            <a:r>
              <a:rPr lang="zh-CN" altLang="en-US" sz="1400" b="1">
                <a:latin typeface="微软雅黑" panose="020B0503020204020204" pitchFamily="34" charset="-122"/>
              </a:rPr>
              <a:t>采用各国卫生当局之间的合作协议来代替国家之间的法定条约</a:t>
            </a:r>
            <a:endParaRPr lang="en-US" altLang="zh-CN" sz="1400" b="1">
              <a:latin typeface="微软雅黑" panose="020B0503020204020204" pitchFamily="34" charset="-122"/>
            </a:endParaRPr>
          </a:p>
        </p:txBody>
      </p:sp>
      <p:pic>
        <p:nvPicPr>
          <p:cNvPr id="85017" name="Picture 93" descr="Picture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1075" y="3287714"/>
            <a:ext cx="8255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18" name="Group 94"/>
          <p:cNvGrpSpPr>
            <a:grpSpLocks/>
          </p:cNvGrpSpPr>
          <p:nvPr/>
        </p:nvGrpSpPr>
        <p:grpSpPr bwMode="auto">
          <a:xfrm>
            <a:off x="1524000" y="3025775"/>
            <a:ext cx="9144000" cy="1536700"/>
            <a:chOff x="0" y="2015"/>
            <a:chExt cx="5760" cy="968"/>
          </a:xfrm>
        </p:grpSpPr>
        <p:sp>
          <p:nvSpPr>
            <p:cNvPr id="81" name="Rectangle 95"/>
            <p:cNvSpPr>
              <a:spLocks noChangeArrowheads="1"/>
            </p:cNvSpPr>
            <p:nvPr/>
          </p:nvSpPr>
          <p:spPr bwMode="ltGray">
            <a:xfrm>
              <a:off x="0" y="2475"/>
              <a:ext cx="624" cy="48"/>
            </a:xfrm>
            <a:prstGeom prst="rect">
              <a:avLst/>
            </a:prstGeom>
            <a:solidFill>
              <a:srgbClr val="5F5F5F"/>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2" name="Rectangle 96"/>
            <p:cNvSpPr>
              <a:spLocks noChangeArrowheads="1"/>
            </p:cNvSpPr>
            <p:nvPr/>
          </p:nvSpPr>
          <p:spPr bwMode="ltGray">
            <a:xfrm>
              <a:off x="5088" y="2471"/>
              <a:ext cx="672" cy="48"/>
            </a:xfrm>
            <a:prstGeom prst="rect">
              <a:avLst/>
            </a:prstGeom>
            <a:solidFill>
              <a:srgbClr val="5F5F5F"/>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3" name="Rectangle 97"/>
            <p:cNvSpPr>
              <a:spLocks noChangeArrowheads="1"/>
            </p:cNvSpPr>
            <p:nvPr/>
          </p:nvSpPr>
          <p:spPr bwMode="ltGray">
            <a:xfrm>
              <a:off x="1383" y="2475"/>
              <a:ext cx="501" cy="47"/>
            </a:xfrm>
            <a:prstGeom prst="rect">
              <a:avLst/>
            </a:prstGeom>
            <a:solidFill>
              <a:srgbClr val="5F5F5F"/>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4" name="Rectangle 98"/>
            <p:cNvSpPr>
              <a:spLocks noChangeArrowheads="1"/>
            </p:cNvSpPr>
            <p:nvPr/>
          </p:nvSpPr>
          <p:spPr bwMode="ltGray">
            <a:xfrm>
              <a:off x="2639" y="2475"/>
              <a:ext cx="457" cy="47"/>
            </a:xfrm>
            <a:prstGeom prst="rect">
              <a:avLst/>
            </a:prstGeom>
            <a:solidFill>
              <a:srgbClr val="5F5F5F"/>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5" name="Rectangle 99"/>
            <p:cNvSpPr>
              <a:spLocks noChangeArrowheads="1"/>
            </p:cNvSpPr>
            <p:nvPr/>
          </p:nvSpPr>
          <p:spPr bwMode="ltGray">
            <a:xfrm>
              <a:off x="3861" y="2475"/>
              <a:ext cx="476" cy="47"/>
            </a:xfrm>
            <a:prstGeom prst="rect">
              <a:avLst/>
            </a:prstGeom>
            <a:solidFill>
              <a:srgbClr val="5F5F5F"/>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6" name="AutoShape 100"/>
            <p:cNvSpPr>
              <a:spLocks noChangeArrowheads="1"/>
            </p:cNvSpPr>
            <p:nvPr/>
          </p:nvSpPr>
          <p:spPr bwMode="ltGray">
            <a:xfrm>
              <a:off x="1839" y="2072"/>
              <a:ext cx="831" cy="911"/>
            </a:xfrm>
            <a:custGeom>
              <a:avLst/>
              <a:gdLst>
                <a:gd name="T0" fmla="*/ 1 w 21600"/>
                <a:gd name="T1" fmla="*/ 0 h 21600"/>
                <a:gd name="T2" fmla="*/ 0 w 21600"/>
                <a:gd name="T3" fmla="*/ 1 h 21600"/>
                <a:gd name="T4" fmla="*/ 1 w 21600"/>
                <a:gd name="T5" fmla="*/ 0 h 21600"/>
                <a:gd name="T6" fmla="*/ 1 w 21600"/>
                <a:gd name="T7" fmla="*/ 1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lnTo>
                    <a:pt x="1213" y="10670"/>
                  </a:lnTo>
                  <a:close/>
                </a:path>
              </a:pathLst>
            </a:custGeom>
            <a:solidFill>
              <a:srgbClr val="5F5F5F"/>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7" name="AutoShape 101"/>
            <p:cNvSpPr>
              <a:spLocks noChangeArrowheads="1"/>
            </p:cNvSpPr>
            <p:nvPr/>
          </p:nvSpPr>
          <p:spPr bwMode="ltGray">
            <a:xfrm>
              <a:off x="4297" y="2072"/>
              <a:ext cx="831" cy="911"/>
            </a:xfrm>
            <a:custGeom>
              <a:avLst/>
              <a:gdLst>
                <a:gd name="T0" fmla="*/ 1 w 21600"/>
                <a:gd name="T1" fmla="*/ 0 h 21600"/>
                <a:gd name="T2" fmla="*/ 0 w 21600"/>
                <a:gd name="T3" fmla="*/ 1 h 21600"/>
                <a:gd name="T4" fmla="*/ 1 w 21600"/>
                <a:gd name="T5" fmla="*/ 0 h 21600"/>
                <a:gd name="T6" fmla="*/ 1 w 21600"/>
                <a:gd name="T7" fmla="*/ 1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lnTo>
                    <a:pt x="1213" y="10670"/>
                  </a:lnTo>
                  <a:close/>
                </a:path>
              </a:pathLst>
            </a:custGeom>
            <a:solidFill>
              <a:srgbClr val="5F5F5F"/>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8" name="AutoShape 102"/>
            <p:cNvSpPr>
              <a:spLocks noChangeArrowheads="1"/>
            </p:cNvSpPr>
            <p:nvPr/>
          </p:nvSpPr>
          <p:spPr bwMode="ltGray">
            <a:xfrm flipV="1">
              <a:off x="603" y="2015"/>
              <a:ext cx="831" cy="911"/>
            </a:xfrm>
            <a:custGeom>
              <a:avLst/>
              <a:gdLst>
                <a:gd name="T0" fmla="*/ 1 w 21600"/>
                <a:gd name="T1" fmla="*/ 0 h 21600"/>
                <a:gd name="T2" fmla="*/ 0 w 21600"/>
                <a:gd name="T3" fmla="*/ 1 h 21600"/>
                <a:gd name="T4" fmla="*/ 1 w 21600"/>
                <a:gd name="T5" fmla="*/ 0 h 21600"/>
                <a:gd name="T6" fmla="*/ 1 w 21600"/>
                <a:gd name="T7" fmla="*/ 1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lnTo>
                    <a:pt x="1213" y="10670"/>
                  </a:lnTo>
                  <a:close/>
                </a:path>
              </a:pathLst>
            </a:custGeom>
            <a:solidFill>
              <a:srgbClr val="5F5F5F"/>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89" name="AutoShape 103"/>
            <p:cNvSpPr>
              <a:spLocks noChangeArrowheads="1"/>
            </p:cNvSpPr>
            <p:nvPr/>
          </p:nvSpPr>
          <p:spPr bwMode="ltGray">
            <a:xfrm flipV="1">
              <a:off x="3063" y="2015"/>
              <a:ext cx="831" cy="911"/>
            </a:xfrm>
            <a:custGeom>
              <a:avLst/>
              <a:gdLst>
                <a:gd name="T0" fmla="*/ 1 w 21600"/>
                <a:gd name="T1" fmla="*/ 0 h 21600"/>
                <a:gd name="T2" fmla="*/ 0 w 21600"/>
                <a:gd name="T3" fmla="*/ 1 h 21600"/>
                <a:gd name="T4" fmla="*/ 1 w 21600"/>
                <a:gd name="T5" fmla="*/ 0 h 21600"/>
                <a:gd name="T6" fmla="*/ 1 w 21600"/>
                <a:gd name="T7" fmla="*/ 1 h 21600"/>
                <a:gd name="T8" fmla="*/ 0 60000 65536"/>
                <a:gd name="T9" fmla="*/ 0 60000 65536"/>
                <a:gd name="T10" fmla="*/ 0 60000 65536"/>
                <a:gd name="T11" fmla="*/ 0 60000 65536"/>
                <a:gd name="T12" fmla="*/ 416 w 21600"/>
                <a:gd name="T13" fmla="*/ 0 h 21600"/>
                <a:gd name="T14" fmla="*/ 21184 w 21600"/>
                <a:gd name="T15" fmla="*/ 13396 h 21600"/>
              </a:gdLst>
              <a:ahLst/>
              <a:cxnLst>
                <a:cxn ang="T8">
                  <a:pos x="T0" y="T1"/>
                </a:cxn>
                <a:cxn ang="T9">
                  <a:pos x="T2" y="T3"/>
                </a:cxn>
                <a:cxn ang="T10">
                  <a:pos x="T4" y="T5"/>
                </a:cxn>
                <a:cxn ang="T11">
                  <a:pos x="T6" y="T7"/>
                </a:cxn>
              </a:cxnLst>
              <a:rect l="T12" t="T13" r="T14" b="T15"/>
              <a:pathLst>
                <a:path w="21600" h="21600">
                  <a:moveTo>
                    <a:pt x="1213" y="10670"/>
                  </a:moveTo>
                  <a:cubicBezTo>
                    <a:pt x="1284" y="5426"/>
                    <a:pt x="5555" y="1212"/>
                    <a:pt x="10800" y="1213"/>
                  </a:cubicBezTo>
                  <a:cubicBezTo>
                    <a:pt x="16044" y="1213"/>
                    <a:pt x="20315" y="5426"/>
                    <a:pt x="20386" y="10670"/>
                  </a:cubicBezTo>
                  <a:lnTo>
                    <a:pt x="21599" y="10653"/>
                  </a:lnTo>
                  <a:cubicBezTo>
                    <a:pt x="21518" y="4746"/>
                    <a:pt x="16707" y="-1"/>
                    <a:pt x="10799" y="0"/>
                  </a:cubicBezTo>
                  <a:cubicBezTo>
                    <a:pt x="4892" y="0"/>
                    <a:pt x="81" y="4746"/>
                    <a:pt x="0" y="10653"/>
                  </a:cubicBezTo>
                  <a:lnTo>
                    <a:pt x="1213" y="10670"/>
                  </a:lnTo>
                  <a:close/>
                </a:path>
              </a:pathLst>
            </a:custGeom>
            <a:solidFill>
              <a:srgbClr val="5F5F5F"/>
            </a:solidFill>
            <a:ln>
              <a:noFill/>
            </a:ln>
            <a:extLst/>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91" name="Text Box 79"/>
          <p:cNvSpPr txBox="1">
            <a:spLocks noChangeArrowheads="1"/>
          </p:cNvSpPr>
          <p:nvPr/>
        </p:nvSpPr>
        <p:spPr bwMode="gray">
          <a:xfrm>
            <a:off x="8534400" y="3517901"/>
            <a:ext cx="1143000" cy="461665"/>
          </a:xfrm>
          <a:prstGeom prst="rect">
            <a:avLst/>
          </a:prstGeom>
          <a:noFill/>
          <a:ln>
            <a:noFill/>
          </a:ln>
          <a:extLst/>
        </p:spPr>
        <p:txBody>
          <a:bodyPr>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auto" hangingPunct="1">
              <a:spcBef>
                <a:spcPct val="50000"/>
              </a:spcBef>
              <a:spcAft>
                <a:spcPts val="0"/>
              </a:spcAft>
              <a:defRPr/>
            </a:pPr>
            <a:r>
              <a:rPr lang="en-US" altLang="zh-CN" sz="2400" b="1" kern="0" dirty="0">
                <a:solidFill>
                  <a:srgbClr val="1C1C1C"/>
                </a:solidFill>
                <a:latin typeface="微软雅黑" panose="020B0503020204020204" pitchFamily="34" charset="-122"/>
                <a:ea typeface="微软雅黑" panose="020B0503020204020204" pitchFamily="34" charset="-122"/>
                <a:cs typeface="Calibri" pitchFamily="34" charset="0"/>
              </a:rPr>
              <a:t>PIC/S</a:t>
            </a:r>
          </a:p>
        </p:txBody>
      </p:sp>
      <p:sp>
        <p:nvSpPr>
          <p:cNvPr id="85020" name="TextBox 89"/>
          <p:cNvSpPr>
            <a:spLocks noChangeArrowheads="1"/>
          </p:cNvSpPr>
          <p:nvPr/>
        </p:nvSpPr>
        <p:spPr bwMode="auto">
          <a:xfrm>
            <a:off x="1676400" y="1447801"/>
            <a:ext cx="2057400" cy="765175"/>
          </a:xfrm>
          <a:prstGeom prst="flowChartPunchedTape">
            <a:avLst/>
          </a:prstGeom>
          <a:gradFill rotWithShape="1">
            <a:gsLst>
              <a:gs pos="0">
                <a:srgbClr val="8488C4"/>
              </a:gs>
              <a:gs pos="53000">
                <a:srgbClr val="D4DEFF"/>
              </a:gs>
              <a:gs pos="83000">
                <a:srgbClr val="D4DEFF"/>
              </a:gs>
              <a:gs pos="100000">
                <a:srgbClr val="96AB94"/>
              </a:gs>
            </a:gsLst>
            <a:lin ang="2700000"/>
          </a:gradFill>
          <a:ln w="9525">
            <a:solidFill>
              <a:schemeClr val="accent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en-US" altLang="zh-CN" sz="2400" b="1">
                <a:latin typeface="微软雅黑" panose="020B0503020204020204" pitchFamily="34" charset="-122"/>
              </a:rPr>
              <a:t>PIC</a:t>
            </a:r>
            <a:r>
              <a:rPr lang="zh-CN" altLang="en-US" sz="2400" b="1">
                <a:latin typeface="微软雅黑" panose="020B0503020204020204" pitchFamily="34" charset="-122"/>
              </a:rPr>
              <a:t>、</a:t>
            </a:r>
            <a:r>
              <a:rPr lang="en-US" altLang="zh-CN" sz="2400" b="1">
                <a:latin typeface="微软雅黑" panose="020B0503020204020204" pitchFamily="34" charset="-122"/>
              </a:rPr>
              <a:t>PICS</a:t>
            </a:r>
            <a:endParaRPr lang="zh-CN" altLang="en-US" sz="2400" b="1">
              <a:latin typeface="微软雅黑" panose="020B0503020204020204" pitchFamily="34" charset="-122"/>
            </a:endParaRPr>
          </a:p>
        </p:txBody>
      </p:sp>
      <p:sp>
        <p:nvSpPr>
          <p:cNvPr id="85021" name="TextBox 91"/>
          <p:cNvSpPr>
            <a:spLocks noChangeArrowheads="1"/>
          </p:cNvSpPr>
          <p:nvPr/>
        </p:nvSpPr>
        <p:spPr bwMode="auto">
          <a:xfrm>
            <a:off x="8420100" y="4829177"/>
            <a:ext cx="2057400" cy="765175"/>
          </a:xfrm>
          <a:prstGeom prst="flowChartPunchedTape">
            <a:avLst/>
          </a:prstGeom>
          <a:gradFill rotWithShape="1">
            <a:gsLst>
              <a:gs pos="0">
                <a:srgbClr val="8488C4"/>
              </a:gs>
              <a:gs pos="53000">
                <a:srgbClr val="D4DEFF"/>
              </a:gs>
              <a:gs pos="83000">
                <a:srgbClr val="D4DEFF"/>
              </a:gs>
              <a:gs pos="100000">
                <a:srgbClr val="96AB94"/>
              </a:gs>
            </a:gsLst>
            <a:lin ang="2700000"/>
          </a:gradFill>
          <a:ln w="9525">
            <a:solidFill>
              <a:schemeClr val="accent1"/>
            </a:solidFill>
            <a:miter lim="800000"/>
            <a:headEnd/>
            <a:tailEnd/>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en-US" altLang="zh-CN" sz="2400" b="1" dirty="0">
                <a:latin typeface="微软雅黑" panose="020B0503020204020204" pitchFamily="34" charset="-122"/>
              </a:rPr>
              <a:t>PIC/S</a:t>
            </a:r>
            <a:endParaRPr lang="zh-CN" altLang="en-US" sz="2400" b="1" dirty="0">
              <a:latin typeface="微软雅黑" panose="020B0503020204020204" pitchFamily="34" charset="-122"/>
            </a:endParaRPr>
          </a:p>
        </p:txBody>
      </p:sp>
    </p:spTree>
    <p:extLst>
      <p:ext uri="{BB962C8B-B14F-4D97-AF65-F5344CB8AC3E}">
        <p14:creationId xmlns:p14="http://schemas.microsoft.com/office/powerpoint/2010/main" val="4097391120"/>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zh-CN" dirty="0"/>
              <a:t>国际药品检查协会组织</a:t>
            </a:r>
            <a:r>
              <a:rPr lang="en-US" altLang="zh-CN" dirty="0"/>
              <a:t>——</a:t>
            </a:r>
            <a:r>
              <a:rPr lang="en-US" altLang="zh-CN" dirty="0" smtClean="0"/>
              <a:t>PIC/S</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111</a:t>
            </a:fld>
            <a:r>
              <a:rPr lang="en-US" altLang="zh-CN" dirty="0" smtClean="0"/>
              <a:t>/160</a:t>
            </a:r>
            <a:endParaRPr lang="zh-CN" altLang="en-US" dirty="0"/>
          </a:p>
        </p:txBody>
      </p:sp>
      <p:sp>
        <p:nvSpPr>
          <p:cNvPr id="59396" name="矩形 12"/>
          <p:cNvSpPr>
            <a:spLocks noChangeArrowheads="1"/>
          </p:cNvSpPr>
          <p:nvPr/>
        </p:nvSpPr>
        <p:spPr bwMode="auto">
          <a:xfrm>
            <a:off x="768000" y="1044000"/>
            <a:ext cx="6510337"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Clr>
                <a:srgbClr val="C00000"/>
              </a:buClr>
              <a:buFont typeface="Wingdings" panose="05000000000000000000" pitchFamily="2" charset="2"/>
              <a:buChar char="Ø"/>
              <a:defRPr/>
            </a:pPr>
            <a:r>
              <a:rPr lang="zh-CN" altLang="en-US" sz="2000" b="1" dirty="0">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使命</a:t>
            </a:r>
            <a:endParaRPr lang="en-US" altLang="zh-CN" sz="2400" b="1" dirty="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defRPr/>
            </a:pPr>
            <a:endParaRPr lang="en-US" altLang="zh-CN" sz="2000" b="1" dirty="0">
              <a:latin typeface="微软雅黑" panose="020B0503020204020204" pitchFamily="34" charset="-122"/>
              <a:ea typeface="微软雅黑" panose="020B0503020204020204" pitchFamily="34" charset="-122"/>
            </a:endParaRPr>
          </a:p>
          <a:p>
            <a:pPr>
              <a:lnSpc>
                <a:spcPct val="150000"/>
              </a:lnSpc>
              <a:buClr>
                <a:srgbClr val="00B050"/>
              </a:buClr>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  引导药品领域的国际间</a:t>
            </a:r>
            <a:r>
              <a:rPr lang="en-US" altLang="zh-CN" sz="2000" dirty="0">
                <a:latin typeface="微软雅黑" panose="020B0503020204020204" pitchFamily="34" charset="-122"/>
                <a:ea typeface="微软雅黑" panose="020B0503020204020204" pitchFamily="34" charset="-122"/>
              </a:rPr>
              <a:t>GMP</a:t>
            </a:r>
            <a:r>
              <a:rPr lang="zh-CN" altLang="en-US" sz="2000" dirty="0">
                <a:latin typeface="微软雅黑" panose="020B0503020204020204" pitchFamily="34" charset="-122"/>
                <a:ea typeface="微软雅黑" panose="020B0503020204020204" pitchFamily="34" charset="-122"/>
              </a:rPr>
              <a:t>标准和互认；</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00B050"/>
              </a:buClr>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  检查员体系的建立、培训、执行、交流和维护；</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00B050"/>
              </a:buClr>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  建立和促进成员之间的</a:t>
            </a:r>
            <a:r>
              <a:rPr lang="en-US" altLang="zh-CN" sz="2000" dirty="0">
                <a:latin typeface="微软雅黑" panose="020B0503020204020204" pitchFamily="34" charset="-122"/>
                <a:ea typeface="微软雅黑" panose="020B0503020204020204" pitchFamily="34" charset="-122"/>
              </a:rPr>
              <a:t>GMP</a:t>
            </a:r>
            <a:r>
              <a:rPr lang="zh-CN" altLang="en-US" sz="2000" dirty="0">
                <a:latin typeface="微软雅黑" panose="020B0503020204020204" pitchFamily="34" charset="-122"/>
                <a:ea typeface="微软雅黑" panose="020B0503020204020204" pitchFamily="34" charset="-122"/>
              </a:rPr>
              <a:t>标准和指南文件的统一；</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00B050"/>
              </a:buClr>
              <a:buFont typeface="Wingdings" panose="05000000000000000000" pitchFamily="2" charset="2"/>
              <a:buChar char="l"/>
              <a:defRPr/>
            </a:pPr>
            <a:r>
              <a:rPr lang="zh-CN" altLang="en-US" sz="2000" dirty="0">
                <a:latin typeface="微软雅黑" panose="020B0503020204020204" pitchFamily="34" charset="-122"/>
                <a:ea typeface="微软雅黑" panose="020B0503020204020204" pitchFamily="34" charset="-122"/>
              </a:rPr>
              <a:t>  加强成员间在</a:t>
            </a:r>
            <a:r>
              <a:rPr lang="en-US" altLang="zh-CN" sz="2000" dirty="0">
                <a:latin typeface="微软雅黑" panose="020B0503020204020204" pitchFamily="34" charset="-122"/>
                <a:ea typeface="微软雅黑" panose="020B0503020204020204" pitchFamily="34" charset="-122"/>
              </a:rPr>
              <a:t>GMP</a:t>
            </a:r>
            <a:r>
              <a:rPr lang="zh-CN" altLang="en-US" sz="2000" dirty="0">
                <a:latin typeface="微软雅黑" panose="020B0503020204020204" pitchFamily="34" charset="-122"/>
                <a:ea typeface="微软雅黑" panose="020B0503020204020204" pitchFamily="34" charset="-122"/>
              </a:rPr>
              <a:t>领域的建设性合作。</a:t>
            </a:r>
            <a:endParaRPr lang="en-US" altLang="zh-CN" sz="2000" dirty="0">
              <a:latin typeface="微软雅黑" panose="020B0503020204020204" pitchFamily="34" charset="-122"/>
              <a:ea typeface="微软雅黑" panose="020B0503020204020204" pitchFamily="34" charset="-122"/>
            </a:endParaRPr>
          </a:p>
        </p:txBody>
      </p:sp>
      <p:sp>
        <p:nvSpPr>
          <p:cNvPr id="59397" name="矩形 8"/>
          <p:cNvSpPr>
            <a:spLocks noChangeArrowheads="1"/>
          </p:cNvSpPr>
          <p:nvPr/>
        </p:nvSpPr>
        <p:spPr bwMode="auto">
          <a:xfrm>
            <a:off x="768000" y="3987801"/>
            <a:ext cx="776763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Char char="Ø"/>
              <a:defRPr/>
            </a:pPr>
            <a:r>
              <a:rPr lang="zh-CN" altLang="en-US" sz="2400" b="1" dirty="0">
                <a:solidFill>
                  <a:srgbClr val="C00000"/>
                </a:solidFill>
                <a:latin typeface="微软雅黑" panose="020B0503020204020204" pitchFamily="34" charset="-122"/>
                <a:ea typeface="微软雅黑" panose="020B0503020204020204" pitchFamily="34" charset="-122"/>
              </a:rPr>
              <a:t>  宗旨</a:t>
            </a:r>
            <a:endParaRPr lang="en-US" altLang="zh-CN" sz="2400" b="1" dirty="0">
              <a:solidFill>
                <a:srgbClr val="C00000"/>
              </a:solidFill>
              <a:latin typeface="微软雅黑" panose="020B0503020204020204" pitchFamily="34" charset="-122"/>
              <a:ea typeface="微软雅黑" panose="020B0503020204020204" pitchFamily="34" charset="-122"/>
            </a:endParaRPr>
          </a:p>
          <a:p>
            <a:pPr>
              <a:defRPr/>
            </a:pPr>
            <a:endParaRPr lang="en-US" altLang="zh-CN" sz="2000" b="1" dirty="0">
              <a:solidFill>
                <a:srgbClr val="C00000"/>
              </a:solidFill>
              <a:latin typeface="微软雅黑" panose="020B0503020204020204" pitchFamily="34" charset="-122"/>
              <a:ea typeface="微软雅黑" panose="020B0503020204020204" pitchFamily="34" charset="-122"/>
            </a:endParaRPr>
          </a:p>
          <a:p>
            <a:pPr>
              <a:defRPr/>
            </a:pPr>
            <a:r>
              <a:rPr lang="zh-CN" altLang="en-US" sz="2000" dirty="0">
                <a:latin typeface="微软雅黑" panose="020B0503020204020204" pitchFamily="34" charset="-122"/>
                <a:ea typeface="微软雅黑" panose="020B0503020204020204" pitchFamily="34" charset="-122"/>
              </a:rPr>
              <a:t> </a:t>
            </a:r>
            <a:r>
              <a:rPr lang="zh-CN" altLang="en-US" sz="2000" b="1" i="1" dirty="0">
                <a:latin typeface="微软雅黑" panose="020B0503020204020204" pitchFamily="34" charset="-122"/>
                <a:ea typeface="微软雅黑" panose="020B0503020204020204" pitchFamily="34" charset="-122"/>
              </a:rPr>
              <a:t>“</a:t>
            </a:r>
            <a:r>
              <a:rPr lang="zh-CN" altLang="en-US" sz="2000" i="1" dirty="0">
                <a:latin typeface="微软雅黑" panose="020B0503020204020204" pitchFamily="34" charset="-122"/>
                <a:ea typeface="微软雅黑" panose="020B0503020204020204" pitchFamily="34" charset="-122"/>
              </a:rPr>
              <a:t>引导药品领域统一</a:t>
            </a:r>
            <a:r>
              <a:rPr lang="en-US" altLang="zh-CN" sz="2000" i="1" dirty="0">
                <a:latin typeface="微软雅黑" panose="020B0503020204020204" pitchFamily="34" charset="-122"/>
                <a:ea typeface="微软雅黑" panose="020B0503020204020204" pitchFamily="34" charset="-122"/>
              </a:rPr>
              <a:t>GMP</a:t>
            </a:r>
            <a:r>
              <a:rPr lang="zh-CN" altLang="en-US" sz="2000" i="1" dirty="0">
                <a:latin typeface="微软雅黑" panose="020B0503020204020204" pitchFamily="34" charset="-122"/>
                <a:ea typeface="微软雅黑" panose="020B0503020204020204" pitchFamily="34" charset="-122"/>
              </a:rPr>
              <a:t>标准和检察员体系的建立、执行和维持”</a:t>
            </a:r>
            <a:endParaRPr lang="zh-CN" altLang="en-US" sz="2000" dirty="0">
              <a:latin typeface="微软雅黑" panose="020B0503020204020204" pitchFamily="34" charset="-122"/>
              <a:ea typeface="微软雅黑" panose="020B0503020204020204" pitchFamily="34" charset="-122"/>
            </a:endParaRPr>
          </a:p>
        </p:txBody>
      </p:sp>
      <p:pic>
        <p:nvPicPr>
          <p:cNvPr id="870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371601"/>
            <a:ext cx="17526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7762347"/>
      </p:ext>
    </p:extLst>
  </p:cSld>
  <p:clrMapOvr>
    <a:masterClrMapping/>
  </p:clrMapOvr>
  <p:transition spd="slow"/>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en-US" altLang="zh-CN" dirty="0" smtClean="0"/>
              <a:t>PIC/S </a:t>
            </a:r>
            <a:r>
              <a:rPr lang="zh-CN" altLang="en-US" dirty="0"/>
              <a:t>指南</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112</a:t>
            </a:fld>
            <a:r>
              <a:rPr lang="en-US" altLang="zh-CN" dirty="0" smtClean="0"/>
              <a:t>/160</a:t>
            </a:r>
            <a:endParaRPr lang="zh-CN" altLang="en-US" dirty="0"/>
          </a:p>
        </p:txBody>
      </p:sp>
      <p:graphicFrame>
        <p:nvGraphicFramePr>
          <p:cNvPr id="5" name="图示 4"/>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600966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en-US" altLang="zh-CN" dirty="0" smtClean="0"/>
              <a:t>PIC/S </a:t>
            </a:r>
            <a:r>
              <a:rPr lang="en-US" altLang="zh-CN" dirty="0"/>
              <a:t>GMP</a:t>
            </a:r>
            <a:endParaRPr lang="zh-CN" altLang="en-US" dirty="0"/>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113</a:t>
            </a:fld>
            <a:r>
              <a:rPr lang="en-US" altLang="zh-CN" dirty="0" smtClean="0"/>
              <a:t>/160</a:t>
            </a:r>
            <a:endParaRPr lang="zh-CN" altLang="en-US" dirty="0"/>
          </a:p>
        </p:txBody>
      </p:sp>
      <p:sp>
        <p:nvSpPr>
          <p:cNvPr id="91139" name="内容占位符 2"/>
          <p:cNvSpPr>
            <a:spLocks noGrp="1"/>
          </p:cNvSpPr>
          <p:nvPr>
            <p:ph idx="4294967295"/>
          </p:nvPr>
        </p:nvSpPr>
        <p:spPr>
          <a:xfrm>
            <a:off x="2152650" y="1372484"/>
            <a:ext cx="8134350" cy="2011363"/>
          </a:xfrm>
        </p:spPr>
        <p:txBody>
          <a:bodyPr/>
          <a:lstStyle/>
          <a:p>
            <a:pPr marL="0">
              <a:lnSpc>
                <a:spcPct val="200000"/>
              </a:lnSpc>
              <a:spcBef>
                <a:spcPct val="0"/>
              </a:spcBef>
              <a:buNone/>
            </a:pPr>
            <a:r>
              <a:rPr lang="en-US" altLang="zh-CN" sz="2000" b="1" dirty="0">
                <a:latin typeface="微软雅黑" panose="020B0503020204020204" pitchFamily="34" charset="-122"/>
              </a:rPr>
              <a:t>PIC/S GMP</a:t>
            </a:r>
            <a:r>
              <a:rPr lang="zh-CN" altLang="zh-CN" sz="2000" b="1" dirty="0">
                <a:latin typeface="微软雅黑" panose="020B0503020204020204" pitchFamily="34" charset="-122"/>
              </a:rPr>
              <a:t>和欧盟</a:t>
            </a:r>
            <a:r>
              <a:rPr lang="en-US" altLang="zh-CN" sz="2000" b="1" dirty="0">
                <a:latin typeface="微软雅黑" panose="020B0503020204020204" pitchFamily="34" charset="-122"/>
              </a:rPr>
              <a:t>GMP</a:t>
            </a:r>
            <a:r>
              <a:rPr lang="zh-CN" altLang="zh-CN" sz="2000" b="1" dirty="0">
                <a:latin typeface="微软雅黑" panose="020B0503020204020204" pitchFamily="34" charset="-122"/>
              </a:rPr>
              <a:t>具有同等的效力，自从</a:t>
            </a:r>
            <a:r>
              <a:rPr lang="en-US" altLang="zh-CN" sz="2000" b="1" dirty="0">
                <a:latin typeface="微软雅黑" panose="020B0503020204020204" pitchFamily="34" charset="-122"/>
              </a:rPr>
              <a:t>1989</a:t>
            </a:r>
            <a:r>
              <a:rPr lang="zh-CN" altLang="zh-CN" sz="2000" b="1" dirty="0">
                <a:latin typeface="微软雅黑" panose="020B0503020204020204" pitchFamily="34" charset="-122"/>
              </a:rPr>
              <a:t>年开始，</a:t>
            </a:r>
            <a:r>
              <a:rPr lang="en-US" altLang="zh-CN" sz="2000" b="1" dirty="0">
                <a:latin typeface="微软雅黑" panose="020B0503020204020204" pitchFamily="34" charset="-122"/>
              </a:rPr>
              <a:t>PIC/S GMP</a:t>
            </a:r>
            <a:r>
              <a:rPr lang="zh-CN" altLang="zh-CN" sz="2000" b="1" dirty="0">
                <a:latin typeface="微软雅黑" panose="020B0503020204020204" pitchFamily="34" charset="-122"/>
              </a:rPr>
              <a:t>和</a:t>
            </a:r>
            <a:r>
              <a:rPr lang="en-US" altLang="zh-CN" sz="2000" b="1" dirty="0">
                <a:latin typeface="微软雅黑" panose="020B0503020204020204" pitchFamily="34" charset="-122"/>
              </a:rPr>
              <a:t>EU GMP</a:t>
            </a:r>
            <a:r>
              <a:rPr lang="zh-CN" altLang="zh-CN" sz="2000" b="1" dirty="0">
                <a:latin typeface="微软雅黑" panose="020B0503020204020204" pitchFamily="34" charset="-122"/>
              </a:rPr>
              <a:t>平行发展，无论哪一方的</a:t>
            </a:r>
            <a:r>
              <a:rPr lang="en-US" altLang="zh-CN" sz="2000" b="1" dirty="0">
                <a:latin typeface="微软雅黑" panose="020B0503020204020204" pitchFamily="34" charset="-122"/>
              </a:rPr>
              <a:t>GMP</a:t>
            </a:r>
            <a:r>
              <a:rPr lang="zh-CN" altLang="zh-CN" sz="2000" b="1" dirty="0">
                <a:latin typeface="微软雅黑" panose="020B0503020204020204" pitchFamily="34" charset="-122"/>
              </a:rPr>
              <a:t>发生了变化，另一方的</a:t>
            </a:r>
            <a:r>
              <a:rPr lang="en-US" altLang="zh-CN" sz="2000" b="1" dirty="0">
                <a:latin typeface="微软雅黑" panose="020B0503020204020204" pitchFamily="34" charset="-122"/>
              </a:rPr>
              <a:t>GMP</a:t>
            </a:r>
            <a:r>
              <a:rPr lang="zh-CN" altLang="zh-CN" sz="2000" b="1" dirty="0">
                <a:latin typeface="微软雅黑" panose="020B0503020204020204" pitchFamily="34" charset="-122"/>
              </a:rPr>
              <a:t>也</a:t>
            </a:r>
            <a:r>
              <a:rPr lang="zh-CN" altLang="en-US" sz="2000" b="1" dirty="0">
                <a:latin typeface="微软雅黑" panose="020B0503020204020204" pitchFamily="34" charset="-122"/>
              </a:rPr>
              <a:t>会</a:t>
            </a:r>
            <a:r>
              <a:rPr lang="zh-CN" altLang="zh-CN" sz="2000" b="1" dirty="0">
                <a:latin typeface="微软雅黑" panose="020B0503020204020204" pitchFamily="34" charset="-122"/>
              </a:rPr>
              <a:t>跟着做相应的修改以便这两个指南具有同等的效力</a:t>
            </a:r>
            <a:r>
              <a:rPr lang="zh-CN" altLang="en-US" sz="2000" b="1" dirty="0">
                <a:latin typeface="微软雅黑" panose="020B0503020204020204" pitchFamily="34" charset="-122"/>
              </a:rPr>
              <a:t>；</a:t>
            </a:r>
          </a:p>
        </p:txBody>
      </p:sp>
      <p:sp>
        <p:nvSpPr>
          <p:cNvPr id="91140" name="AutoShape 23"/>
          <p:cNvSpPr>
            <a:spLocks noChangeArrowheads="1"/>
          </p:cNvSpPr>
          <p:nvPr/>
        </p:nvSpPr>
        <p:spPr bwMode="auto">
          <a:xfrm>
            <a:off x="2057400" y="1371601"/>
            <a:ext cx="8229600" cy="2011363"/>
          </a:xfrm>
          <a:prstGeom prst="roundRect">
            <a:avLst>
              <a:gd name="adj" fmla="val 16667"/>
            </a:avLst>
          </a:prstGeom>
          <a:noFill/>
          <a:ln w="38100">
            <a:solidFill>
              <a:srgbClr val="00B0F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endParaRPr lang="zh-CN" altLang="en-US" sz="1800">
              <a:latin typeface="Verdana" panose="020B0604030504040204" pitchFamily="34" charset="0"/>
            </a:endParaRPr>
          </a:p>
        </p:txBody>
      </p:sp>
      <p:grpSp>
        <p:nvGrpSpPr>
          <p:cNvPr id="91141" name="组合 29"/>
          <p:cNvGrpSpPr>
            <a:grpSpLocks/>
          </p:cNvGrpSpPr>
          <p:nvPr/>
        </p:nvGrpSpPr>
        <p:grpSpPr bwMode="auto">
          <a:xfrm>
            <a:off x="4084638" y="3515598"/>
            <a:ext cx="5651500" cy="2405803"/>
            <a:chOff x="424267" y="1817490"/>
            <a:chExt cx="6965822" cy="4216821"/>
          </a:xfrm>
        </p:grpSpPr>
        <p:sp>
          <p:nvSpPr>
            <p:cNvPr id="6" name="右箭头 5"/>
            <p:cNvSpPr/>
            <p:nvPr/>
          </p:nvSpPr>
          <p:spPr>
            <a:xfrm>
              <a:off x="2056148" y="2706368"/>
              <a:ext cx="1168144" cy="837541"/>
            </a:xfrm>
            <a:prstGeom prst="rightArrow">
              <a:avLst>
                <a:gd name="adj1" fmla="val 61210"/>
                <a:gd name="adj2" fmla="val 50000"/>
              </a:avLst>
            </a:prstGeom>
            <a:gradFill flip="none" rotWithShape="1">
              <a:gsLst>
                <a:gs pos="0">
                  <a:srgbClr val="BCBCBC">
                    <a:alpha val="69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2364" tIns="46182" rIns="92364" bIns="46182" anchor="ctr"/>
            <a:lstStyle/>
            <a:p>
              <a:pPr>
                <a:defRPr/>
              </a:pPr>
              <a:endParaRPr lang="zh-CN" altLang="en-US" dirty="0">
                <a:solidFill>
                  <a:srgbClr val="FFFFFF"/>
                </a:solidFill>
                <a:ea typeface="微软雅黑" panose="020B0503020204020204" pitchFamily="34" charset="-122"/>
              </a:endParaRPr>
            </a:p>
          </p:txBody>
        </p:sp>
        <p:grpSp>
          <p:nvGrpSpPr>
            <p:cNvPr id="91148" name="组合 53"/>
            <p:cNvGrpSpPr>
              <a:grpSpLocks/>
            </p:cNvGrpSpPr>
            <p:nvPr/>
          </p:nvGrpSpPr>
          <p:grpSpPr bwMode="auto">
            <a:xfrm>
              <a:off x="424267" y="2264839"/>
              <a:ext cx="1639602" cy="3648817"/>
              <a:chOff x="429627" y="2413328"/>
              <a:chExt cx="1639791" cy="3646783"/>
            </a:xfrm>
          </p:grpSpPr>
          <p:sp>
            <p:nvSpPr>
              <p:cNvPr id="12" name="矩形 11"/>
              <p:cNvSpPr/>
              <p:nvPr/>
            </p:nvSpPr>
            <p:spPr>
              <a:xfrm>
                <a:off x="1167384" y="3655531"/>
                <a:ext cx="154597" cy="101505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solidFill>
                    <a:srgbClr val="FFFFFF"/>
                  </a:solidFill>
                  <a:ea typeface="微软雅黑" panose="020B0503020204020204" pitchFamily="34" charset="-122"/>
                </a:endParaRPr>
              </a:p>
            </p:txBody>
          </p:sp>
          <p:grpSp>
            <p:nvGrpSpPr>
              <p:cNvPr id="91158" name="组合 46"/>
              <p:cNvGrpSpPr>
                <a:grpSpLocks/>
              </p:cNvGrpSpPr>
              <p:nvPr/>
            </p:nvGrpSpPr>
            <p:grpSpPr bwMode="auto">
              <a:xfrm>
                <a:off x="431214" y="2413328"/>
                <a:ext cx="1638204" cy="1637008"/>
                <a:chOff x="3737122" y="2610276"/>
                <a:chExt cx="1638204" cy="1637008"/>
              </a:xfrm>
            </p:grpSpPr>
            <p:sp>
              <p:nvSpPr>
                <p:cNvPr id="19" name="椭圆 18"/>
                <p:cNvSpPr/>
                <p:nvPr/>
              </p:nvSpPr>
              <p:spPr>
                <a:xfrm>
                  <a:off x="3737492" y="2609384"/>
                  <a:ext cx="1637940" cy="1637993"/>
                </a:xfrm>
                <a:prstGeom prst="ellipse">
                  <a:avLst/>
                </a:prstGeom>
                <a:gradFill>
                  <a:gsLst>
                    <a:gs pos="0">
                      <a:schemeClr val="bg2">
                        <a:lumMod val="75000"/>
                      </a:schemeClr>
                    </a:gs>
                    <a:gs pos="50000">
                      <a:schemeClr val="bg1">
                        <a:lumMod val="85000"/>
                      </a:schemeClr>
                    </a:gs>
                    <a:gs pos="100000">
                      <a:schemeClr val="bg2">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solidFill>
                      <a:srgbClr val="FFFFFF"/>
                    </a:solidFill>
                    <a:ea typeface="微软雅黑" panose="020B0503020204020204" pitchFamily="34" charset="-122"/>
                  </a:endParaRPr>
                </a:p>
              </p:txBody>
            </p:sp>
            <p:sp>
              <p:nvSpPr>
                <p:cNvPr id="20" name="椭圆 3"/>
                <p:cNvSpPr/>
                <p:nvPr/>
              </p:nvSpPr>
              <p:spPr>
                <a:xfrm>
                  <a:off x="3821640" y="2676128"/>
                  <a:ext cx="1500955" cy="15017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solidFill>
                      <a:srgbClr val="FFFFFF"/>
                    </a:solidFill>
                    <a:ea typeface="微软雅黑" panose="020B0503020204020204" pitchFamily="34" charset="-122"/>
                  </a:endParaRPr>
                </a:p>
              </p:txBody>
            </p:sp>
            <p:sp>
              <p:nvSpPr>
                <p:cNvPr id="21" name="椭圆 20"/>
                <p:cNvSpPr/>
                <p:nvPr/>
              </p:nvSpPr>
              <p:spPr>
                <a:xfrm>
                  <a:off x="3843165" y="2712279"/>
                  <a:ext cx="1426593" cy="1432202"/>
                </a:xfrm>
                <a:prstGeom prst="ellipse">
                  <a:avLst/>
                </a:prstGeom>
                <a:gradFill>
                  <a:gsLst>
                    <a:gs pos="0">
                      <a:schemeClr val="bg2">
                        <a:lumMod val="75000"/>
                      </a:schemeClr>
                    </a:gs>
                    <a:gs pos="50000">
                      <a:schemeClr val="bg1">
                        <a:lumMod val="85000"/>
                      </a:schemeClr>
                    </a:gs>
                    <a:gs pos="100000">
                      <a:schemeClr val="bg2">
                        <a:lumMod val="75000"/>
                      </a:schemeClr>
                    </a:gs>
                  </a:gsLst>
                  <a:lin ang="5400000" scaled="0"/>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000" b="1" dirty="0">
                      <a:solidFill>
                        <a:schemeClr val="tx1"/>
                      </a:solidFill>
                      <a:ea typeface="微软雅黑" panose="020B0503020204020204" pitchFamily="34" charset="-122"/>
                    </a:rPr>
                    <a:t>正文</a:t>
                  </a:r>
                </a:p>
              </p:txBody>
            </p:sp>
          </p:grpSp>
          <p:grpSp>
            <p:nvGrpSpPr>
              <p:cNvPr id="14" name="组合 47"/>
              <p:cNvGrpSpPr/>
              <p:nvPr/>
            </p:nvGrpSpPr>
            <p:grpSpPr>
              <a:xfrm>
                <a:off x="429627" y="4422664"/>
                <a:ext cx="1637446" cy="1637447"/>
                <a:chOff x="3737879" y="2610276"/>
                <a:chExt cx="1637446" cy="1637447"/>
              </a:xfrm>
              <a:solidFill>
                <a:srgbClr val="85AA3F"/>
              </a:solidFill>
            </p:grpSpPr>
            <p:sp>
              <p:nvSpPr>
                <p:cNvPr id="16" name="椭圆 15"/>
                <p:cNvSpPr/>
                <p:nvPr/>
              </p:nvSpPr>
              <p:spPr>
                <a:xfrm>
                  <a:off x="3737879" y="2610276"/>
                  <a:ext cx="1637446" cy="1637447"/>
                </a:xfrm>
                <a:prstGeom prst="ellipse">
                  <a:avLst/>
                </a:prstGeom>
                <a:gradFill>
                  <a:gsLst>
                    <a:gs pos="0">
                      <a:srgbClr val="64108A"/>
                    </a:gs>
                    <a:gs pos="50000">
                      <a:srgbClr val="A162D0"/>
                    </a:gs>
                    <a:gs pos="100000">
                      <a:srgbClr val="7D14A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ea typeface="微软雅黑" panose="020B0503020204020204" pitchFamily="34" charset="-122"/>
                  </a:endParaRPr>
                </a:p>
              </p:txBody>
            </p:sp>
            <p:sp>
              <p:nvSpPr>
                <p:cNvPr id="17" name="椭圆 3"/>
                <p:cNvSpPr/>
                <p:nvPr/>
              </p:nvSpPr>
              <p:spPr>
                <a:xfrm>
                  <a:off x="3821018" y="2678018"/>
                  <a:ext cx="1501964" cy="15019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ea typeface="微软雅黑" panose="020B0503020204020204" pitchFamily="34" charset="-122"/>
                  </a:endParaRPr>
                </a:p>
              </p:txBody>
            </p:sp>
            <p:sp>
              <p:nvSpPr>
                <p:cNvPr id="18" name="椭圆 17"/>
                <p:cNvSpPr/>
                <p:nvPr/>
              </p:nvSpPr>
              <p:spPr>
                <a:xfrm>
                  <a:off x="3843057" y="2715455"/>
                  <a:ext cx="1427090" cy="1427092"/>
                </a:xfrm>
                <a:prstGeom prst="ellipse">
                  <a:avLst/>
                </a:prstGeom>
                <a:gradFill>
                  <a:gsLst>
                    <a:gs pos="0">
                      <a:srgbClr val="64108A"/>
                    </a:gs>
                    <a:gs pos="50000">
                      <a:srgbClr val="A162D0"/>
                    </a:gs>
                    <a:gs pos="100000">
                      <a:srgbClr val="7D14AC"/>
                    </a:gs>
                  </a:gsLst>
                  <a:lin ang="5400000" scaled="0"/>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2000" b="1" dirty="0">
                      <a:solidFill>
                        <a:schemeClr val="tx1"/>
                      </a:solidFill>
                      <a:ea typeface="微软雅黑" panose="020B0503020204020204" pitchFamily="34" charset="-122"/>
                    </a:rPr>
                    <a:t>附录</a:t>
                  </a:r>
                </a:p>
              </p:txBody>
            </p:sp>
          </p:grpSp>
          <p:sp>
            <p:nvSpPr>
              <p:cNvPr id="15" name="矩形 14"/>
              <p:cNvSpPr/>
              <p:nvPr/>
            </p:nvSpPr>
            <p:spPr>
              <a:xfrm flipV="1">
                <a:off x="1069538" y="4178354"/>
                <a:ext cx="350289" cy="12792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solidFill>
                    <a:srgbClr val="FFFFFF"/>
                  </a:solidFill>
                  <a:ea typeface="微软雅黑" panose="020B0503020204020204" pitchFamily="34" charset="-122"/>
                </a:endParaRPr>
              </a:p>
            </p:txBody>
          </p:sp>
        </p:grpSp>
        <p:sp>
          <p:nvSpPr>
            <p:cNvPr id="8" name="圆角矩形 7"/>
            <p:cNvSpPr/>
            <p:nvPr/>
          </p:nvSpPr>
          <p:spPr>
            <a:xfrm>
              <a:off x="3328286" y="1905001"/>
              <a:ext cx="4061803" cy="2286001"/>
            </a:xfrm>
            <a:prstGeom prst="roundRect">
              <a:avLst>
                <a:gd name="adj" fmla="val 9687"/>
              </a:avLst>
            </a:prstGeom>
            <a:solidFill>
              <a:schemeClr val="bg1">
                <a:lumMod val="95000"/>
              </a:schemeClr>
            </a:solidFill>
            <a:ln w="76200">
              <a:gradFill>
                <a:gsLst>
                  <a:gs pos="0">
                    <a:schemeClr val="bg2">
                      <a:lumMod val="50000"/>
                    </a:schemeClr>
                  </a:gs>
                  <a:gs pos="50000">
                    <a:schemeClr val="bg1">
                      <a:lumMod val="85000"/>
                    </a:schemeClr>
                  </a:gs>
                  <a:gs pos="100000">
                    <a:schemeClr val="bg2">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92364" tIns="46182" rIns="92364" bIns="46182" anchor="ctr"/>
            <a:lstStyle/>
            <a:p>
              <a:pPr>
                <a:defRPr/>
              </a:pPr>
              <a:endParaRPr lang="zh-CN" altLang="en-US" dirty="0">
                <a:solidFill>
                  <a:srgbClr val="FFFFFF"/>
                </a:solidFill>
                <a:ea typeface="微软雅黑" panose="020B0503020204020204" pitchFamily="34" charset="-122"/>
              </a:endParaRPr>
            </a:p>
          </p:txBody>
        </p:sp>
        <p:sp>
          <p:nvSpPr>
            <p:cNvPr id="91152" name="TextBox 58"/>
            <p:cNvSpPr txBox="1">
              <a:spLocks noChangeArrowheads="1"/>
            </p:cNvSpPr>
            <p:nvPr/>
          </p:nvSpPr>
          <p:spPr bwMode="auto">
            <a:xfrm>
              <a:off x="3480619" y="1817490"/>
              <a:ext cx="3837915" cy="2429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64" tIns="46182" rIns="92364" bIns="46182">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Clr>
                  <a:srgbClr val="FFC000"/>
                </a:buClr>
                <a:buFontTx/>
                <a:buBlip>
                  <a:blip r:embed="rId3"/>
                </a:buBlip>
              </a:pPr>
              <a:r>
                <a:rPr lang="en-US" altLang="zh-CN" sz="1400" b="1" dirty="0">
                  <a:latin typeface="微软雅黑" panose="020B0503020204020204" pitchFamily="34" charset="-122"/>
                </a:rPr>
                <a:t> Part Ⅰ</a:t>
              </a:r>
              <a:r>
                <a:rPr lang="zh-CN" altLang="en-US" sz="1400" b="1" dirty="0">
                  <a:latin typeface="微软雅黑" panose="020B0503020204020204" pitchFamily="34" charset="-122"/>
                </a:rPr>
                <a:t>：药物的基本要求</a:t>
              </a:r>
              <a:endParaRPr lang="en-US" altLang="zh-CN" sz="1400" b="1" dirty="0">
                <a:latin typeface="微软雅黑" panose="020B0503020204020204" pitchFamily="34" charset="-122"/>
              </a:endParaRPr>
            </a:p>
            <a:p>
              <a:pPr>
                <a:lnSpc>
                  <a:spcPct val="150000"/>
                </a:lnSpc>
                <a:spcBef>
                  <a:spcPct val="0"/>
                </a:spcBef>
                <a:buFontTx/>
                <a:buBlip>
                  <a:blip r:embed="rId3"/>
                </a:buBlip>
              </a:pPr>
              <a:r>
                <a:rPr lang="en-US" altLang="zh-CN" sz="1400" b="1" dirty="0">
                  <a:latin typeface="微软雅黑" panose="020B0503020204020204" pitchFamily="34" charset="-122"/>
                </a:rPr>
                <a:t> Part Ⅱ</a:t>
              </a:r>
              <a:r>
                <a:rPr lang="zh-CN" altLang="en-US" sz="1400" b="1" dirty="0">
                  <a:latin typeface="微软雅黑" panose="020B0503020204020204" pitchFamily="34" charset="-122"/>
                </a:rPr>
                <a:t>：用作起始物料的活性成分的基本要求</a:t>
              </a:r>
              <a:endParaRPr lang="en-US" altLang="zh-CN" sz="1400" b="1" dirty="0">
                <a:latin typeface="微软雅黑" panose="020B0503020204020204" pitchFamily="34" charset="-122"/>
              </a:endParaRPr>
            </a:p>
            <a:p>
              <a:pPr>
                <a:lnSpc>
                  <a:spcPct val="150000"/>
                </a:lnSpc>
                <a:spcBef>
                  <a:spcPct val="0"/>
                </a:spcBef>
                <a:buFontTx/>
                <a:buBlip>
                  <a:blip r:embed="rId3"/>
                </a:buBlip>
              </a:pPr>
              <a:r>
                <a:rPr lang="en-US" altLang="zh-CN" sz="1400" b="1" dirty="0">
                  <a:latin typeface="微软雅黑" panose="020B0503020204020204" pitchFamily="34" charset="-122"/>
                </a:rPr>
                <a:t> Part Ⅲ</a:t>
              </a:r>
              <a:r>
                <a:rPr lang="zh-CN" altLang="en-US" sz="1400" b="1" dirty="0">
                  <a:latin typeface="微软雅黑" panose="020B0503020204020204" pitchFamily="34" charset="-122"/>
                </a:rPr>
                <a:t>：</a:t>
              </a:r>
              <a:r>
                <a:rPr lang="en-US" altLang="zh-CN" sz="1400" b="1" dirty="0">
                  <a:latin typeface="微软雅黑" panose="020B0503020204020204" pitchFamily="34" charset="-122"/>
                </a:rPr>
                <a:t>GMP</a:t>
              </a:r>
              <a:r>
                <a:rPr lang="zh-CN" altLang="en-US" sz="1400" b="1" dirty="0">
                  <a:latin typeface="微软雅黑" panose="020B0503020204020204" pitchFamily="34" charset="-122"/>
                </a:rPr>
                <a:t>相关文件</a:t>
              </a:r>
            </a:p>
          </p:txBody>
        </p:sp>
        <p:sp>
          <p:nvSpPr>
            <p:cNvPr id="10" name="圆角矩形 9"/>
            <p:cNvSpPr/>
            <p:nvPr/>
          </p:nvSpPr>
          <p:spPr>
            <a:xfrm>
              <a:off x="3332362" y="4510311"/>
              <a:ext cx="4057726" cy="1524000"/>
            </a:xfrm>
            <a:prstGeom prst="roundRect">
              <a:avLst>
                <a:gd name="adj" fmla="val 9687"/>
              </a:avLst>
            </a:prstGeom>
            <a:solidFill>
              <a:schemeClr val="accent6">
                <a:lumMod val="20000"/>
                <a:lumOff val="80000"/>
              </a:schemeClr>
            </a:solidFill>
            <a:ln w="76200">
              <a:gradFill>
                <a:gsLst>
                  <a:gs pos="0">
                    <a:srgbClr val="64108A"/>
                  </a:gs>
                  <a:gs pos="50000">
                    <a:srgbClr val="A162D0"/>
                  </a:gs>
                  <a:gs pos="100000">
                    <a:srgbClr val="64108A"/>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92364" tIns="46182" rIns="92364" bIns="46182" anchor="ctr"/>
            <a:lstStyle/>
            <a:p>
              <a:pPr>
                <a:defRPr/>
              </a:pPr>
              <a:endParaRPr lang="zh-CN" altLang="en-US" dirty="0">
                <a:solidFill>
                  <a:srgbClr val="FFFFFF"/>
                </a:solidFill>
                <a:ea typeface="微软雅黑" panose="020B0503020204020204" pitchFamily="34" charset="-122"/>
              </a:endParaRPr>
            </a:p>
          </p:txBody>
        </p:sp>
        <p:sp>
          <p:nvSpPr>
            <p:cNvPr id="91156" name="TextBox 58"/>
            <p:cNvSpPr txBox="1">
              <a:spLocks noChangeArrowheads="1"/>
            </p:cNvSpPr>
            <p:nvPr/>
          </p:nvSpPr>
          <p:spPr bwMode="auto">
            <a:xfrm>
              <a:off x="3597937" y="4522898"/>
              <a:ext cx="3792152" cy="102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64" tIns="46182" rIns="92364" bIns="46182">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Blip>
                  <a:blip r:embed="rId3"/>
                </a:buBlip>
              </a:pPr>
              <a:endParaRPr lang="en-US" altLang="zh-CN" sz="1800" b="1" dirty="0">
                <a:latin typeface="微软雅黑" panose="020B0503020204020204" pitchFamily="34" charset="-122"/>
              </a:endParaRPr>
            </a:p>
            <a:p>
              <a:pPr>
                <a:lnSpc>
                  <a:spcPct val="100000"/>
                </a:lnSpc>
                <a:spcBef>
                  <a:spcPct val="0"/>
                </a:spcBef>
                <a:buFontTx/>
                <a:buBlip>
                  <a:blip r:embed="rId3"/>
                </a:buBlip>
              </a:pPr>
              <a:r>
                <a:rPr lang="en-US" altLang="zh-CN" sz="1400" b="1" dirty="0">
                  <a:latin typeface="微软雅黑" panose="020B0503020204020204" pitchFamily="34" charset="-122"/>
                </a:rPr>
                <a:t>Annexes</a:t>
              </a:r>
              <a:r>
                <a:rPr lang="zh-CN" altLang="en-US" sz="1400" b="1" dirty="0">
                  <a:latin typeface="微软雅黑" panose="020B0503020204020204" pitchFamily="34" charset="-122"/>
                </a:rPr>
                <a:t>：</a:t>
              </a:r>
              <a:r>
                <a:rPr lang="en-US" altLang="zh-CN" sz="1400" b="1" dirty="0">
                  <a:latin typeface="微软雅黑" panose="020B0503020204020204" pitchFamily="34" charset="-122"/>
                </a:rPr>
                <a:t> 18</a:t>
              </a:r>
              <a:r>
                <a:rPr lang="zh-CN" altLang="en-US" sz="1400" b="1" dirty="0">
                  <a:latin typeface="微软雅黑" panose="020B0503020204020204" pitchFamily="34" charset="-122"/>
                </a:rPr>
                <a:t>个附录</a:t>
              </a:r>
              <a:endParaRPr lang="en-US" altLang="zh-CN" sz="1400" b="1" dirty="0">
                <a:latin typeface="微软雅黑" panose="020B0503020204020204" pitchFamily="34" charset="-122"/>
              </a:endParaRPr>
            </a:p>
          </p:txBody>
        </p:sp>
      </p:grpSp>
      <p:sp>
        <p:nvSpPr>
          <p:cNvPr id="22" name="TextBox 58"/>
          <p:cNvSpPr txBox="1">
            <a:spLocks noChangeArrowheads="1"/>
          </p:cNvSpPr>
          <p:nvPr/>
        </p:nvSpPr>
        <p:spPr bwMode="auto">
          <a:xfrm>
            <a:off x="2312989" y="4211639"/>
            <a:ext cx="693737" cy="1074737"/>
          </a:xfrm>
          <a:prstGeom prst="flowChartAlternateProcess">
            <a:avLst/>
          </a:prstGeom>
          <a:gradFill>
            <a:gsLst>
              <a:gs pos="0">
                <a:srgbClr val="1A134D"/>
              </a:gs>
              <a:gs pos="50000">
                <a:schemeClr val="accent6">
                  <a:lumMod val="40000"/>
                  <a:lumOff val="60000"/>
                </a:schemeClr>
              </a:gs>
              <a:gs pos="100000">
                <a:srgbClr val="1A134D"/>
              </a:gs>
            </a:gsLst>
            <a:lin ang="5400000" scaled="0"/>
          </a:gradFill>
          <a:ln w="9525">
            <a:noFill/>
            <a:miter lim="800000"/>
            <a:headEnd/>
            <a:tailEnd/>
          </a:ln>
        </p:spPr>
        <p:txBody>
          <a:bodyPr lIns="92364" tIns="46182" rIns="92364" bIns="46182">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G</a:t>
            </a:r>
          </a:p>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M</a:t>
            </a:r>
          </a:p>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P</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3" name="右箭头 22"/>
          <p:cNvSpPr/>
          <p:nvPr/>
        </p:nvSpPr>
        <p:spPr>
          <a:xfrm>
            <a:off x="5397500" y="5026026"/>
            <a:ext cx="1003300" cy="487363"/>
          </a:xfrm>
          <a:prstGeom prst="rightArrow">
            <a:avLst>
              <a:gd name="adj1" fmla="val 61210"/>
              <a:gd name="adj2" fmla="val 50000"/>
            </a:avLst>
          </a:prstGeom>
          <a:gradFill flip="none" rotWithShape="1">
            <a:gsLst>
              <a:gs pos="0">
                <a:srgbClr val="BCBCBC">
                  <a:alpha val="69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2364" tIns="46182" rIns="92364" bIns="46182" anchor="ctr"/>
          <a:lstStyle/>
          <a:p>
            <a:pPr>
              <a:defRPr/>
            </a:pPr>
            <a:endParaRPr lang="zh-CN" altLang="en-US" dirty="0">
              <a:solidFill>
                <a:srgbClr val="FFFFFF"/>
              </a:solidFill>
              <a:ea typeface="微软雅黑" panose="020B0503020204020204" pitchFamily="34" charset="-122"/>
            </a:endParaRPr>
          </a:p>
        </p:txBody>
      </p:sp>
      <p:sp>
        <p:nvSpPr>
          <p:cNvPr id="24" name="Freeform 134"/>
          <p:cNvSpPr>
            <a:spLocks/>
          </p:cNvSpPr>
          <p:nvPr/>
        </p:nvSpPr>
        <p:spPr bwMode="auto">
          <a:xfrm>
            <a:off x="3187701" y="4110039"/>
            <a:ext cx="842963" cy="173037"/>
          </a:xfrm>
          <a:custGeom>
            <a:avLst/>
            <a:gdLst>
              <a:gd name="T0" fmla="*/ 0 w 633"/>
              <a:gd name="T1" fmla="*/ 2147483647 h 179"/>
              <a:gd name="T2" fmla="*/ 0 w 633"/>
              <a:gd name="T3" fmla="*/ 2147483647 h 179"/>
              <a:gd name="T4" fmla="*/ 2147483647 w 633"/>
              <a:gd name="T5" fmla="*/ 2147483647 h 179"/>
              <a:gd name="T6" fmla="*/ 2147483647 w 633"/>
              <a:gd name="T7" fmla="*/ 2147483647 h 179"/>
              <a:gd name="T8" fmla="*/ 2147483647 w 633"/>
              <a:gd name="T9" fmla="*/ 2147483647 h 179"/>
              <a:gd name="T10" fmla="*/ 2147483647 w 633"/>
              <a:gd name="T11" fmla="*/ 0 h 179"/>
              <a:gd name="T12" fmla="*/ 2147483647 w 633"/>
              <a:gd name="T13" fmla="*/ 2147483647 h 179"/>
              <a:gd name="T14" fmla="*/ 0 w 633"/>
              <a:gd name="T15" fmla="*/ 2147483647 h 17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3" h="179">
                <a:moveTo>
                  <a:pt x="0" y="64"/>
                </a:moveTo>
                <a:lnTo>
                  <a:pt x="0" y="115"/>
                </a:lnTo>
                <a:lnTo>
                  <a:pt x="454" y="117"/>
                </a:lnTo>
                <a:lnTo>
                  <a:pt x="455" y="178"/>
                </a:lnTo>
                <a:lnTo>
                  <a:pt x="632" y="89"/>
                </a:lnTo>
                <a:lnTo>
                  <a:pt x="454" y="0"/>
                </a:lnTo>
                <a:lnTo>
                  <a:pt x="453" y="65"/>
                </a:lnTo>
                <a:lnTo>
                  <a:pt x="0" y="64"/>
                </a:lnTo>
              </a:path>
            </a:pathLst>
          </a:custGeom>
          <a:gradFill rotWithShape="0">
            <a:gsLst>
              <a:gs pos="0">
                <a:schemeClr val="accent2">
                  <a:lumMod val="40000"/>
                  <a:lumOff val="60000"/>
                </a:schemeClr>
              </a:gs>
              <a:gs pos="100000">
                <a:srgbClr val="184AD8"/>
              </a:gs>
            </a:gsLst>
            <a:lin ang="0" scaled="1"/>
          </a:gradFill>
          <a:ln w="12700" cap="rnd" cmpd="sng">
            <a:noFill/>
            <a:prstDash val="solid"/>
            <a:round/>
            <a:headEnd type="none" w="med" len="med"/>
            <a:tailEnd type="none" w="med" len="med"/>
          </a:ln>
          <a:effectLst>
            <a:outerShdw dist="35921" dir="2700000" algn="ctr" rotWithShape="0">
              <a:schemeClr val="tx2"/>
            </a:outerShdw>
          </a:effectLst>
        </p:spPr>
        <p:txBody>
          <a:bodyPr lIns="92382" tIns="46191" rIns="92382" bIns="46191"/>
          <a:lstStyle/>
          <a:p>
            <a:pPr>
              <a:defRPr/>
            </a:pPr>
            <a:endParaRPr lang="zh-CN" altLang="en-US" dirty="0">
              <a:latin typeface="微软雅黑" panose="020B0503020204020204" pitchFamily="34" charset="-122"/>
              <a:ea typeface="微软雅黑" panose="020B0503020204020204" pitchFamily="34" charset="-122"/>
            </a:endParaRPr>
          </a:p>
        </p:txBody>
      </p:sp>
      <p:sp>
        <p:nvSpPr>
          <p:cNvPr id="25" name="Freeform 134"/>
          <p:cNvSpPr>
            <a:spLocks/>
          </p:cNvSpPr>
          <p:nvPr/>
        </p:nvSpPr>
        <p:spPr bwMode="auto">
          <a:xfrm>
            <a:off x="3208338" y="5365751"/>
            <a:ext cx="842962" cy="174625"/>
          </a:xfrm>
          <a:custGeom>
            <a:avLst/>
            <a:gdLst>
              <a:gd name="T0" fmla="*/ 0 w 633"/>
              <a:gd name="T1" fmla="*/ 2147483647 h 179"/>
              <a:gd name="T2" fmla="*/ 0 w 633"/>
              <a:gd name="T3" fmla="*/ 2147483647 h 179"/>
              <a:gd name="T4" fmla="*/ 2147483647 w 633"/>
              <a:gd name="T5" fmla="*/ 2147483647 h 179"/>
              <a:gd name="T6" fmla="*/ 2147483647 w 633"/>
              <a:gd name="T7" fmla="*/ 2147483647 h 179"/>
              <a:gd name="T8" fmla="*/ 2147483647 w 633"/>
              <a:gd name="T9" fmla="*/ 2147483647 h 179"/>
              <a:gd name="T10" fmla="*/ 2147483647 w 633"/>
              <a:gd name="T11" fmla="*/ 0 h 179"/>
              <a:gd name="T12" fmla="*/ 2147483647 w 633"/>
              <a:gd name="T13" fmla="*/ 2147483647 h 179"/>
              <a:gd name="T14" fmla="*/ 0 w 633"/>
              <a:gd name="T15" fmla="*/ 2147483647 h 17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3" h="179">
                <a:moveTo>
                  <a:pt x="0" y="64"/>
                </a:moveTo>
                <a:lnTo>
                  <a:pt x="0" y="115"/>
                </a:lnTo>
                <a:lnTo>
                  <a:pt x="454" y="117"/>
                </a:lnTo>
                <a:lnTo>
                  <a:pt x="455" y="178"/>
                </a:lnTo>
                <a:lnTo>
                  <a:pt x="632" y="89"/>
                </a:lnTo>
                <a:lnTo>
                  <a:pt x="454" y="0"/>
                </a:lnTo>
                <a:lnTo>
                  <a:pt x="453" y="65"/>
                </a:lnTo>
                <a:lnTo>
                  <a:pt x="0" y="64"/>
                </a:lnTo>
              </a:path>
            </a:pathLst>
          </a:custGeom>
          <a:gradFill rotWithShape="0">
            <a:gsLst>
              <a:gs pos="0">
                <a:schemeClr val="accent2">
                  <a:lumMod val="40000"/>
                  <a:lumOff val="60000"/>
                </a:schemeClr>
              </a:gs>
              <a:gs pos="100000">
                <a:srgbClr val="184AD8"/>
              </a:gs>
            </a:gsLst>
            <a:lin ang="0" scaled="1"/>
          </a:gradFill>
          <a:ln w="12700" cap="rnd" cmpd="sng">
            <a:noFill/>
            <a:prstDash val="solid"/>
            <a:round/>
            <a:headEnd type="none" w="med" len="med"/>
            <a:tailEnd type="none" w="med" len="med"/>
          </a:ln>
          <a:effectLst>
            <a:outerShdw dist="35921" dir="2700000" algn="ctr" rotWithShape="0">
              <a:schemeClr val="tx2"/>
            </a:outerShdw>
          </a:effectLst>
        </p:spPr>
        <p:txBody>
          <a:bodyPr lIns="92382" tIns="46191" rIns="92382" bIns="46191"/>
          <a:lstStyle/>
          <a:p>
            <a:pPr>
              <a:defRPr/>
            </a:pP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152650" y="6126480"/>
            <a:ext cx="4288072"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欧盟</a:t>
            </a:r>
            <a:r>
              <a:rPr lang="en-US" altLang="zh-CN" dirty="0">
                <a:solidFill>
                  <a:srgbClr val="FF0000"/>
                </a:solidFill>
                <a:latin typeface="微软雅黑" panose="020B0503020204020204" pitchFamily="34" charset="-122"/>
                <a:ea typeface="微软雅黑" panose="020B0503020204020204" pitchFamily="34" charset="-122"/>
              </a:rPr>
              <a:t>GMP</a:t>
            </a:r>
            <a:r>
              <a:rPr lang="zh-CN" altLang="en-US" dirty="0">
                <a:solidFill>
                  <a:srgbClr val="FF0000"/>
                </a:solidFill>
                <a:latin typeface="微软雅黑" panose="020B0503020204020204" pitchFamily="34" charset="-122"/>
                <a:ea typeface="微软雅黑" panose="020B0503020204020204" pitchFamily="34" charset="-122"/>
              </a:rPr>
              <a:t>发生变化，</a:t>
            </a:r>
            <a:r>
              <a:rPr lang="en-US" altLang="zh-CN" dirty="0">
                <a:solidFill>
                  <a:srgbClr val="FF0000"/>
                </a:solidFill>
                <a:latin typeface="微软雅黑" panose="020B0503020204020204" pitchFamily="34" charset="-122"/>
                <a:ea typeface="微软雅黑" panose="020B0503020204020204" pitchFamily="34" charset="-122"/>
              </a:rPr>
              <a:t>PIC/S</a:t>
            </a:r>
            <a:r>
              <a:rPr lang="zh-CN" altLang="en-US" dirty="0">
                <a:solidFill>
                  <a:srgbClr val="FF0000"/>
                </a:solidFill>
                <a:latin typeface="微软雅黑" panose="020B0503020204020204" pitchFamily="34" charset="-122"/>
                <a:ea typeface="微软雅黑" panose="020B0503020204020204" pitchFamily="34" charset="-122"/>
              </a:rPr>
              <a:t>暂未进行修改</a:t>
            </a:r>
          </a:p>
        </p:txBody>
      </p:sp>
    </p:spTree>
    <p:extLst>
      <p:ext uri="{BB962C8B-B14F-4D97-AF65-F5344CB8AC3E}">
        <p14:creationId xmlns:p14="http://schemas.microsoft.com/office/powerpoint/2010/main" val="2956095452"/>
      </p:ext>
    </p:extLst>
  </p:cSld>
  <p:clrMapOvr>
    <a:masterClrMapping/>
  </p:clrMapOvr>
  <p:transition spd="slow"/>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en-US" altLang="zh-CN" dirty="0" smtClean="0"/>
              <a:t>PIC/S</a:t>
            </a:r>
            <a:r>
              <a:rPr lang="zh-CN" altLang="en-US" dirty="0"/>
              <a:t>指南</a:t>
            </a:r>
            <a:r>
              <a:rPr lang="en-US" altLang="zh-CN" dirty="0"/>
              <a:t>-</a:t>
            </a:r>
            <a:r>
              <a:rPr lang="zh-CN" altLang="en-US" dirty="0"/>
              <a:t>备忘录</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114</a:t>
            </a:fld>
            <a:r>
              <a:rPr lang="en-US" altLang="zh-CN" dirty="0" smtClean="0"/>
              <a:t>/160</a:t>
            </a:r>
            <a:endParaRPr lang="zh-CN" altLang="en-US" dirty="0"/>
          </a:p>
        </p:txBody>
      </p:sp>
      <p:sp>
        <p:nvSpPr>
          <p:cNvPr id="93187" name="内容占位符 2"/>
          <p:cNvSpPr>
            <a:spLocks noGrp="1"/>
          </p:cNvSpPr>
          <p:nvPr>
            <p:ph idx="4294967295"/>
          </p:nvPr>
        </p:nvSpPr>
        <p:spPr>
          <a:xfrm>
            <a:off x="2098676" y="1044000"/>
            <a:ext cx="8037512" cy="4392613"/>
          </a:xfrm>
        </p:spPr>
        <p:txBody>
          <a:bodyPr>
            <a:normAutofit fontScale="77500" lnSpcReduction="20000"/>
          </a:bodyPr>
          <a:lstStyle/>
          <a:p>
            <a:pPr>
              <a:lnSpc>
                <a:spcPct val="150000"/>
              </a:lnSpc>
            </a:pPr>
            <a:r>
              <a:rPr lang="en-US" altLang="zh-CN" sz="2200" dirty="0">
                <a:latin typeface="微软雅黑" panose="020B0503020204020204" pitchFamily="34" charset="-122"/>
              </a:rPr>
              <a:t>PI 009-3  </a:t>
            </a:r>
            <a:r>
              <a:rPr lang="zh-CN" altLang="en-US" sz="2200" dirty="0">
                <a:latin typeface="微软雅黑" panose="020B0503020204020204" pitchFamily="34" charset="-122"/>
              </a:rPr>
              <a:t>公用设施检查备忘录</a:t>
            </a:r>
            <a:r>
              <a:rPr lang="en-US" altLang="zh-CN" sz="2200" dirty="0">
                <a:latin typeface="微软雅黑" panose="020B0503020204020204" pitchFamily="34" charset="-122"/>
              </a:rPr>
              <a:t>	</a:t>
            </a:r>
          </a:p>
          <a:p>
            <a:pPr>
              <a:lnSpc>
                <a:spcPct val="150000"/>
              </a:lnSpc>
            </a:pPr>
            <a:r>
              <a:rPr lang="en-US" altLang="zh-CN" sz="2200" dirty="0">
                <a:latin typeface="微软雅黑" panose="020B0503020204020204" pitchFamily="34" charset="-122"/>
              </a:rPr>
              <a:t>PI 021-2  </a:t>
            </a:r>
            <a:r>
              <a:rPr lang="zh-CN" altLang="en-US" sz="2200" dirty="0">
                <a:latin typeface="微软雅黑" panose="020B0503020204020204" pitchFamily="34" charset="-122"/>
              </a:rPr>
              <a:t>临床试验产品</a:t>
            </a:r>
            <a:r>
              <a:rPr lang="en-US" altLang="zh-CN" sz="2200" dirty="0">
                <a:latin typeface="微软雅黑" panose="020B0503020204020204" pitchFamily="34" charset="-122"/>
              </a:rPr>
              <a:t>GMP</a:t>
            </a:r>
            <a:r>
              <a:rPr lang="zh-CN" altLang="en-US" sz="2200" dirty="0">
                <a:latin typeface="微软雅黑" panose="020B0503020204020204" pitchFamily="34" charset="-122"/>
              </a:rPr>
              <a:t>特殊性备忘录</a:t>
            </a:r>
            <a:r>
              <a:rPr lang="en-US" altLang="zh-CN" sz="2200" dirty="0">
                <a:latin typeface="微软雅黑" panose="020B0503020204020204" pitchFamily="34" charset="-122"/>
              </a:rPr>
              <a:t>	</a:t>
            </a:r>
          </a:p>
          <a:p>
            <a:pPr>
              <a:lnSpc>
                <a:spcPct val="150000"/>
              </a:lnSpc>
            </a:pPr>
            <a:r>
              <a:rPr lang="en-US" altLang="zh-CN" sz="2200" dirty="0">
                <a:latin typeface="微软雅黑" panose="020B0503020204020204" pitchFamily="34" charset="-122"/>
              </a:rPr>
              <a:t>PI 023-2  </a:t>
            </a:r>
            <a:r>
              <a:rPr lang="zh-CN" altLang="en-US" sz="2200" dirty="0">
                <a:latin typeface="微软雅黑" panose="020B0503020204020204" pitchFamily="34" charset="-122"/>
              </a:rPr>
              <a:t>质量控制实验室检查备忘录</a:t>
            </a:r>
            <a:r>
              <a:rPr lang="en-US" altLang="zh-CN" sz="2200" dirty="0">
                <a:latin typeface="微软雅黑" panose="020B0503020204020204" pitchFamily="34" charset="-122"/>
              </a:rPr>
              <a:t>	</a:t>
            </a:r>
          </a:p>
          <a:p>
            <a:pPr>
              <a:lnSpc>
                <a:spcPct val="150000"/>
              </a:lnSpc>
            </a:pPr>
            <a:r>
              <a:rPr lang="en-US" altLang="zh-CN" sz="2200" dirty="0">
                <a:latin typeface="微软雅黑" panose="020B0503020204020204" pitchFamily="34" charset="-122"/>
              </a:rPr>
              <a:t>PI 025-2  </a:t>
            </a:r>
            <a:r>
              <a:rPr lang="zh-CN" altLang="en-US" sz="2200" dirty="0">
                <a:latin typeface="微软雅黑" panose="020B0503020204020204" pitchFamily="34" charset="-122"/>
              </a:rPr>
              <a:t>生物技术检查备忘录</a:t>
            </a:r>
            <a:r>
              <a:rPr lang="en-US" altLang="zh-CN" sz="2200" dirty="0">
                <a:latin typeface="微软雅黑" panose="020B0503020204020204" pitchFamily="34" charset="-122"/>
              </a:rPr>
              <a:t>	</a:t>
            </a:r>
          </a:p>
          <a:p>
            <a:pPr>
              <a:lnSpc>
                <a:spcPct val="150000"/>
              </a:lnSpc>
            </a:pPr>
            <a:r>
              <a:rPr lang="en-US" altLang="zh-CN" sz="2200" dirty="0">
                <a:latin typeface="微软雅黑" panose="020B0503020204020204" pitchFamily="34" charset="-122"/>
              </a:rPr>
              <a:t>PI 024-2  </a:t>
            </a:r>
            <a:r>
              <a:rPr lang="zh-CN" altLang="en-US" sz="2200" dirty="0">
                <a:latin typeface="微软雅黑" panose="020B0503020204020204" pitchFamily="34" charset="-122"/>
              </a:rPr>
              <a:t>医用气体备忘录</a:t>
            </a:r>
            <a:endParaRPr lang="en-US" altLang="zh-CN" sz="2200" dirty="0">
              <a:latin typeface="微软雅黑" panose="020B0503020204020204" pitchFamily="34" charset="-122"/>
            </a:endParaRPr>
          </a:p>
          <a:p>
            <a:pPr>
              <a:lnSpc>
                <a:spcPct val="150000"/>
              </a:lnSpc>
            </a:pPr>
            <a:r>
              <a:rPr lang="en-US" altLang="zh-CN" sz="2200" dirty="0">
                <a:latin typeface="微软雅黑" panose="020B0503020204020204" pitchFamily="34" charset="-122"/>
              </a:rPr>
              <a:t>PI 028-1  </a:t>
            </a:r>
            <a:r>
              <a:rPr lang="zh-CN" altLang="en-US" sz="2200" dirty="0">
                <a:latin typeface="微软雅黑" panose="020B0503020204020204" pitchFamily="34" charset="-122"/>
              </a:rPr>
              <a:t>包装备忘录</a:t>
            </a:r>
            <a:r>
              <a:rPr lang="en-US" altLang="zh-CN" sz="2200" dirty="0">
                <a:latin typeface="微软雅黑" panose="020B0503020204020204" pitchFamily="34" charset="-122"/>
              </a:rPr>
              <a:t>	</a:t>
            </a:r>
          </a:p>
          <a:p>
            <a:pPr>
              <a:lnSpc>
                <a:spcPct val="150000"/>
              </a:lnSpc>
            </a:pPr>
            <a:r>
              <a:rPr lang="en-US" altLang="zh-CN" sz="2200" dirty="0">
                <a:latin typeface="微软雅黑" panose="020B0503020204020204" pitchFamily="34" charset="-122"/>
              </a:rPr>
              <a:t>PI 030-1  APIs</a:t>
            </a:r>
            <a:r>
              <a:rPr lang="zh-CN" altLang="en-US" sz="2200" dirty="0">
                <a:latin typeface="微软雅黑" panose="020B0503020204020204" pitchFamily="34" charset="-122"/>
              </a:rPr>
              <a:t>检查备忘录</a:t>
            </a:r>
            <a:r>
              <a:rPr lang="en-US" altLang="zh-CN" sz="2200" dirty="0">
                <a:latin typeface="微软雅黑" panose="020B0503020204020204" pitchFamily="34" charset="-122"/>
              </a:rPr>
              <a:t>	</a:t>
            </a:r>
          </a:p>
          <a:p>
            <a:pPr>
              <a:lnSpc>
                <a:spcPct val="150000"/>
              </a:lnSpc>
            </a:pPr>
            <a:r>
              <a:rPr lang="en-US" altLang="zh-CN" sz="2200" dirty="0">
                <a:latin typeface="微软雅黑" panose="020B0503020204020204" pitchFamily="34" charset="-122"/>
              </a:rPr>
              <a:t>PI 038-1  QRM</a:t>
            </a:r>
            <a:r>
              <a:rPr lang="zh-CN" altLang="en-US" sz="2200" dirty="0">
                <a:latin typeface="微软雅黑" panose="020B0503020204020204" pitchFamily="34" charset="-122"/>
              </a:rPr>
              <a:t>应用评估备忘录</a:t>
            </a:r>
            <a:endParaRPr lang="en-US" altLang="zh-CN" sz="2200" dirty="0">
              <a:latin typeface="微软雅黑" panose="020B0503020204020204" pitchFamily="34" charset="-122"/>
            </a:endParaRPr>
          </a:p>
          <a:p>
            <a:pPr>
              <a:lnSpc>
                <a:spcPct val="150000"/>
              </a:lnSpc>
            </a:pPr>
            <a:r>
              <a:rPr lang="en-US" altLang="zh-CN" sz="2200" dirty="0">
                <a:latin typeface="微软雅黑" panose="020B0503020204020204" pitchFamily="34" charset="-122"/>
              </a:rPr>
              <a:t>PI 043-1  </a:t>
            </a:r>
            <a:r>
              <a:rPr lang="zh-CN" altLang="en-US" sz="2200" dirty="0">
                <a:solidFill>
                  <a:schemeClr val="dk1"/>
                </a:solidFill>
                <a:latin typeface="微软雅黑" panose="020B0503020204020204" pitchFamily="34" charset="-122"/>
              </a:rPr>
              <a:t>公用设施交叉污染的备忘录</a:t>
            </a:r>
            <a:r>
              <a:rPr lang="en-US" altLang="zh-CN" sz="2200" dirty="0">
                <a:latin typeface="微软雅黑" panose="020B0503020204020204" pitchFamily="34" charset="-122"/>
              </a:rPr>
              <a:t>	</a:t>
            </a:r>
            <a:endParaRPr lang="zh-CN" altLang="en-US" sz="2200" dirty="0">
              <a:latin typeface="微软雅黑" panose="020B0503020204020204" pitchFamily="34" charset="-122"/>
            </a:endParaRPr>
          </a:p>
        </p:txBody>
      </p:sp>
      <p:sp>
        <p:nvSpPr>
          <p:cNvPr id="5" name="AutoShape 6"/>
          <p:cNvSpPr>
            <a:spLocks noChangeArrowheads="1"/>
          </p:cNvSpPr>
          <p:nvPr/>
        </p:nvSpPr>
        <p:spPr bwMode="auto">
          <a:xfrm>
            <a:off x="2000251" y="952499"/>
            <a:ext cx="8234363" cy="5647084"/>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extLst>
      <p:ext uri="{BB962C8B-B14F-4D97-AF65-F5344CB8AC3E}">
        <p14:creationId xmlns:p14="http://schemas.microsoft.com/office/powerpoint/2010/main" val="90081612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en-US" altLang="zh-CN" dirty="0" smtClean="0"/>
              <a:t>PIC/S</a:t>
            </a:r>
            <a:r>
              <a:rPr lang="zh-CN" altLang="en-US" dirty="0"/>
              <a:t>指南</a:t>
            </a:r>
            <a:r>
              <a:rPr lang="en-US" altLang="zh-CN" dirty="0"/>
              <a:t>-</a:t>
            </a:r>
            <a:r>
              <a:rPr lang="zh-CN" altLang="en-US" dirty="0"/>
              <a:t>指南文件</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115</a:t>
            </a:fld>
            <a:r>
              <a:rPr lang="en-US" altLang="zh-CN" dirty="0" smtClean="0"/>
              <a:t>/160</a:t>
            </a:r>
            <a:endParaRPr lang="zh-CN" altLang="en-US" dirty="0"/>
          </a:p>
        </p:txBody>
      </p:sp>
      <p:sp>
        <p:nvSpPr>
          <p:cNvPr id="94211" name="内容占位符 2"/>
          <p:cNvSpPr>
            <a:spLocks noGrp="1"/>
          </p:cNvSpPr>
          <p:nvPr>
            <p:ph idx="4294967295"/>
          </p:nvPr>
        </p:nvSpPr>
        <p:spPr>
          <a:xfrm>
            <a:off x="2197102" y="1029909"/>
            <a:ext cx="8037512" cy="5287962"/>
          </a:xfrm>
        </p:spPr>
        <p:txBody>
          <a:bodyPr>
            <a:normAutofit fontScale="85000" lnSpcReduction="20000"/>
          </a:bodyPr>
          <a:lstStyle/>
          <a:p>
            <a:pPr>
              <a:lnSpc>
                <a:spcPct val="170000"/>
              </a:lnSpc>
              <a:spcBef>
                <a:spcPts val="0"/>
              </a:spcBef>
            </a:pPr>
            <a:r>
              <a:rPr lang="en-US" altLang="zh-CN" sz="1900" dirty="0">
                <a:latin typeface="微软雅黑" panose="020B0503020204020204" pitchFamily="34" charset="-122"/>
              </a:rPr>
              <a:t>PE 005-3 </a:t>
            </a:r>
            <a:r>
              <a:rPr lang="zh-CN" altLang="en-US" sz="1900" dirty="0">
                <a:latin typeface="微软雅黑" panose="020B0503020204020204" pitchFamily="34" charset="-122"/>
              </a:rPr>
              <a:t>血液机构</a:t>
            </a:r>
            <a:r>
              <a:rPr lang="en-US" altLang="zh-CN" sz="1900" dirty="0">
                <a:latin typeface="微软雅黑" panose="020B0503020204020204" pitchFamily="34" charset="-122"/>
              </a:rPr>
              <a:t>GMP</a:t>
            </a:r>
            <a:r>
              <a:rPr lang="zh-CN" altLang="en-US" sz="1900" dirty="0">
                <a:latin typeface="微软雅黑" panose="020B0503020204020204" pitchFamily="34" charset="-122"/>
              </a:rPr>
              <a:t>指南</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PE 010-4 </a:t>
            </a:r>
            <a:r>
              <a:rPr lang="zh-CN" altLang="en-US" sz="1900" dirty="0">
                <a:latin typeface="微软雅黑" panose="020B0503020204020204" pitchFamily="34" charset="-122"/>
              </a:rPr>
              <a:t>医疗机构药品制备</a:t>
            </a:r>
            <a:r>
              <a:rPr lang="en-US" altLang="zh-CN" sz="1900" dirty="0">
                <a:latin typeface="微软雅黑" panose="020B0503020204020204" pitchFamily="34" charset="-122"/>
              </a:rPr>
              <a:t>GMP</a:t>
            </a:r>
            <a:r>
              <a:rPr lang="zh-CN" altLang="en-US" sz="1900" dirty="0">
                <a:latin typeface="微软雅黑" panose="020B0503020204020204" pitchFamily="34" charset="-122"/>
              </a:rPr>
              <a:t>实践指南</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PE 011-1 </a:t>
            </a:r>
            <a:r>
              <a:rPr lang="zh-CN" altLang="en-US" sz="1900" dirty="0">
                <a:latin typeface="微软雅黑" panose="020B0503020204020204" pitchFamily="34" charset="-122"/>
              </a:rPr>
              <a:t>药品良好分销指南</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PI 005-3 </a:t>
            </a:r>
            <a:r>
              <a:rPr lang="zh-CN" altLang="en-US" sz="1900" dirty="0">
                <a:latin typeface="微软雅黑" panose="020B0503020204020204" pitchFamily="34" charset="-122"/>
              </a:rPr>
              <a:t>参数放行指南</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PI 006-3 </a:t>
            </a:r>
            <a:r>
              <a:rPr lang="zh-CN" altLang="en-US" sz="1900" dirty="0">
                <a:latin typeface="微软雅黑" panose="020B0503020204020204" pitchFamily="34" charset="-122"/>
              </a:rPr>
              <a:t>验证总计划、安装和操作确认、非无菌工艺验证，清洁验证</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PI 007-6 </a:t>
            </a:r>
            <a:r>
              <a:rPr lang="zh-CN" altLang="en-US" sz="1900" dirty="0">
                <a:latin typeface="微软雅黑" panose="020B0503020204020204" pitchFamily="34" charset="-122"/>
              </a:rPr>
              <a:t>无菌工艺验证</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PI 008-3 </a:t>
            </a:r>
            <a:r>
              <a:rPr lang="zh-CN" altLang="en-US" sz="1900" dirty="0">
                <a:latin typeface="微软雅黑" panose="020B0503020204020204" pitchFamily="34" charset="-122"/>
              </a:rPr>
              <a:t>血浆来源机构和血浆仓库检查指南</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PI 011-3 </a:t>
            </a:r>
            <a:r>
              <a:rPr lang="en-US" altLang="zh-CN" sz="1900" dirty="0" err="1">
                <a:latin typeface="微软雅黑" panose="020B0503020204020204" pitchFamily="34" charset="-122"/>
              </a:rPr>
              <a:t>GxP</a:t>
            </a:r>
            <a:r>
              <a:rPr lang="zh-CN" altLang="en-US" sz="1900" dirty="0">
                <a:latin typeface="微软雅黑" panose="020B0503020204020204" pitchFamily="34" charset="-122"/>
              </a:rPr>
              <a:t>监管环境内的计算机化系统良好实践</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PI 012-3 </a:t>
            </a:r>
            <a:r>
              <a:rPr lang="zh-CN" altLang="en-US" sz="1900" dirty="0">
                <a:latin typeface="微软雅黑" panose="020B0503020204020204" pitchFamily="34" charset="-122"/>
              </a:rPr>
              <a:t>无菌检测建议</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PI 014-3 </a:t>
            </a:r>
            <a:r>
              <a:rPr lang="zh-CN" altLang="en-US" sz="1900" dirty="0">
                <a:latin typeface="微软雅黑" panose="020B0503020204020204" pitchFamily="34" charset="-122"/>
              </a:rPr>
              <a:t>用于无菌工艺和无菌检测的隔离器</a:t>
            </a:r>
            <a:endParaRPr lang="en-US" altLang="zh-CN" sz="1900" dirty="0">
              <a:latin typeface="微软雅黑" panose="020B0503020204020204" pitchFamily="34" charset="-122"/>
            </a:endParaRPr>
          </a:p>
          <a:p>
            <a:pPr>
              <a:lnSpc>
                <a:spcPct val="170000"/>
              </a:lnSpc>
              <a:spcBef>
                <a:spcPts val="0"/>
              </a:spcBef>
            </a:pPr>
            <a:r>
              <a:rPr lang="en-US" altLang="zh-CN" sz="1900" dirty="0">
                <a:solidFill>
                  <a:schemeClr val="dk1"/>
                </a:solidFill>
                <a:latin typeface="微软雅黑" panose="020B0503020204020204" pitchFamily="34" charset="-122"/>
              </a:rPr>
              <a:t>PI 040-1 </a:t>
            </a:r>
            <a:r>
              <a:rPr lang="zh-CN" altLang="en-US" sz="1900" dirty="0">
                <a:latin typeface="微软雅黑" panose="020B0503020204020204" pitchFamily="34" charset="-122"/>
              </a:rPr>
              <a:t>缺陷分级指南</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PI 041-1</a:t>
            </a:r>
            <a:r>
              <a:rPr lang="zh-CN" altLang="en-US" sz="1900" dirty="0">
                <a:latin typeface="微软雅黑" panose="020B0503020204020204" pitchFamily="34" charset="-122"/>
              </a:rPr>
              <a:t> </a:t>
            </a:r>
            <a:r>
              <a:rPr lang="en-US" altLang="zh-CN" sz="1900" dirty="0">
                <a:latin typeface="微软雅黑" panose="020B0503020204020204" pitchFamily="34" charset="-122"/>
              </a:rPr>
              <a:t>GMP/GDP</a:t>
            </a:r>
            <a:r>
              <a:rPr lang="zh-CN" altLang="en-US" sz="1900" dirty="0">
                <a:latin typeface="微软雅黑" panose="020B0503020204020204" pitchFamily="34" charset="-122"/>
              </a:rPr>
              <a:t>监管环境内的数据管理和可靠性良好实践（第三次草案）</a:t>
            </a:r>
            <a:endParaRPr lang="en-US" altLang="zh-CN" sz="1900" dirty="0">
              <a:latin typeface="微软雅黑" panose="020B0503020204020204" pitchFamily="34" charset="-122"/>
            </a:endParaRPr>
          </a:p>
          <a:p>
            <a:pPr>
              <a:lnSpc>
                <a:spcPct val="170000"/>
              </a:lnSpc>
              <a:spcBef>
                <a:spcPts val="0"/>
              </a:spcBef>
            </a:pPr>
            <a:r>
              <a:rPr lang="en-US" altLang="zh-CN" sz="1900" dirty="0">
                <a:latin typeface="微软雅黑" panose="020B0503020204020204" pitchFamily="34" charset="-122"/>
              </a:rPr>
              <a:t>PI 046-1 </a:t>
            </a:r>
            <a:r>
              <a:rPr lang="en-US" altLang="zh-CN" sz="1900" dirty="0">
                <a:solidFill>
                  <a:schemeClr val="dk1"/>
                </a:solidFill>
                <a:latin typeface="微软雅黑" panose="020B0503020204020204" pitchFamily="34" charset="-122"/>
              </a:rPr>
              <a:t>PIC/S</a:t>
            </a:r>
            <a:r>
              <a:rPr lang="zh-CN" altLang="en-US" sz="1900" dirty="0">
                <a:solidFill>
                  <a:schemeClr val="dk1"/>
                </a:solidFill>
                <a:latin typeface="微软雅黑" panose="020B0503020204020204" pitchFamily="34" charset="-122"/>
              </a:rPr>
              <a:t>关于暴露限度的指南</a:t>
            </a:r>
          </a:p>
          <a:p>
            <a:pPr>
              <a:lnSpc>
                <a:spcPct val="170000"/>
              </a:lnSpc>
              <a:spcBef>
                <a:spcPts val="0"/>
              </a:spcBef>
            </a:pPr>
            <a:r>
              <a:rPr lang="en-US" altLang="zh-CN" sz="1900" dirty="0">
                <a:latin typeface="微软雅黑" panose="020B0503020204020204" pitchFamily="34" charset="-122"/>
              </a:rPr>
              <a:t>PI 047-1 </a:t>
            </a:r>
            <a:r>
              <a:rPr lang="en-US" altLang="zh-CN" sz="1900" dirty="0">
                <a:solidFill>
                  <a:schemeClr val="dk1"/>
                </a:solidFill>
                <a:latin typeface="微软雅黑" panose="020B0503020204020204" pitchFamily="34" charset="-122"/>
              </a:rPr>
              <a:t>PIC/S</a:t>
            </a:r>
            <a:r>
              <a:rPr lang="zh-CN" altLang="en-US" sz="1900" dirty="0">
                <a:solidFill>
                  <a:schemeClr val="dk1"/>
                </a:solidFill>
                <a:latin typeface="微软雅黑" panose="020B0503020204020204" pitchFamily="34" charset="-122"/>
              </a:rPr>
              <a:t>关于人用活性物质</a:t>
            </a:r>
            <a:r>
              <a:rPr lang="en-US" altLang="zh-CN" sz="1900" dirty="0">
                <a:solidFill>
                  <a:schemeClr val="dk1"/>
                </a:solidFill>
                <a:latin typeface="微软雅黑" panose="020B0503020204020204" pitchFamily="34" charset="-122"/>
              </a:rPr>
              <a:t>GDP</a:t>
            </a:r>
            <a:r>
              <a:rPr lang="zh-CN" altLang="en-US" sz="1900" dirty="0">
                <a:solidFill>
                  <a:schemeClr val="dk1"/>
                </a:solidFill>
                <a:latin typeface="微软雅黑" panose="020B0503020204020204" pitchFamily="34" charset="-122"/>
              </a:rPr>
              <a:t>的指南</a:t>
            </a:r>
          </a:p>
          <a:p>
            <a:pPr>
              <a:lnSpc>
                <a:spcPct val="150000"/>
              </a:lnSpc>
              <a:spcBef>
                <a:spcPts val="0"/>
              </a:spcBef>
            </a:pPr>
            <a:endParaRPr lang="en-US" altLang="zh-CN" sz="1600" dirty="0">
              <a:latin typeface="微软雅黑" panose="020B0503020204020204" pitchFamily="34" charset="-122"/>
            </a:endParaRPr>
          </a:p>
        </p:txBody>
      </p:sp>
      <p:sp>
        <p:nvSpPr>
          <p:cNvPr id="5" name="AutoShape 6"/>
          <p:cNvSpPr>
            <a:spLocks noChangeArrowheads="1"/>
          </p:cNvSpPr>
          <p:nvPr/>
        </p:nvSpPr>
        <p:spPr bwMode="auto">
          <a:xfrm>
            <a:off x="2000251" y="952499"/>
            <a:ext cx="8234363" cy="5507936"/>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extLst>
      <p:ext uri="{BB962C8B-B14F-4D97-AF65-F5344CB8AC3E}">
        <p14:creationId xmlns:p14="http://schemas.microsoft.com/office/powerpoint/2010/main" val="33873400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PIC/S</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116</a:t>
            </a:fld>
            <a:r>
              <a:rPr lang="en-US" altLang="zh-CN" dirty="0" smtClean="0"/>
              <a:t>/160</a:t>
            </a:r>
            <a:endParaRPr lang="zh-CN" altLang="en-US" dirty="0"/>
          </a:p>
        </p:txBody>
      </p:sp>
      <p:graphicFrame>
        <p:nvGraphicFramePr>
          <p:cNvPr id="4"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1446252148"/>
              </p:ext>
            </p:extLst>
          </p:nvPr>
        </p:nvGraphicFramePr>
        <p:xfrm>
          <a:off x="792671" y="922082"/>
          <a:ext cx="10631329" cy="5021517"/>
        </p:xfrm>
        <a:graphic>
          <a:graphicData uri="http://schemas.openxmlformats.org/drawingml/2006/table">
            <a:tbl>
              <a:tblPr firstRow="1" bandRow="1">
                <a:tableStyleId>{5C22544A-7EE6-4342-B048-85BDC9FD1C3A}</a:tableStyleId>
              </a:tblPr>
              <a:tblGrid>
                <a:gridCol w="1325093">
                  <a:extLst>
                    <a:ext uri="{9D8B030D-6E8A-4147-A177-3AD203B41FA5}">
                      <a16:colId xmlns:a16="http://schemas.microsoft.com/office/drawing/2014/main" val="20000"/>
                    </a:ext>
                  </a:extLst>
                </a:gridCol>
                <a:gridCol w="7597023">
                  <a:extLst>
                    <a:ext uri="{9D8B030D-6E8A-4147-A177-3AD203B41FA5}">
                      <a16:colId xmlns:a16="http://schemas.microsoft.com/office/drawing/2014/main" val="20001"/>
                    </a:ext>
                  </a:extLst>
                </a:gridCol>
                <a:gridCol w="1709213">
                  <a:extLst>
                    <a:ext uri="{9D8B030D-6E8A-4147-A177-3AD203B41FA5}">
                      <a16:colId xmlns:a16="http://schemas.microsoft.com/office/drawing/2014/main" val="3514656758"/>
                    </a:ext>
                  </a:extLst>
                </a:gridCol>
              </a:tblGrid>
              <a:tr h="308023">
                <a:tc>
                  <a:txBody>
                    <a:bodyPr/>
                    <a:lstStyle/>
                    <a:p>
                      <a:pPr algn="ctr">
                        <a:lnSpc>
                          <a:spcPts val="1700"/>
                        </a:lnSpc>
                      </a:pPr>
                      <a:r>
                        <a:rPr lang="zh-CN" altLang="en-US" sz="1400" b="0" dirty="0">
                          <a:latin typeface="微软雅黑" panose="020B0503020204020204" pitchFamily="34" charset="-122"/>
                          <a:ea typeface="微软雅黑" panose="020B0503020204020204" pitchFamily="34" charset="-122"/>
                        </a:rPr>
                        <a:t>发布时间</a:t>
                      </a:r>
                    </a:p>
                  </a:txBody>
                  <a:tcPr/>
                </a:tc>
                <a:tc>
                  <a:txBody>
                    <a:bodyPr/>
                    <a:lstStyle/>
                    <a:p>
                      <a:pPr algn="ctr">
                        <a:lnSpc>
                          <a:spcPts val="1700"/>
                        </a:lnSpc>
                      </a:pPr>
                      <a:r>
                        <a:rPr lang="zh-CN" altLang="en-US" sz="1400" b="0" dirty="0" smtClean="0">
                          <a:latin typeface="微软雅黑" panose="020B0503020204020204" pitchFamily="34" charset="-122"/>
                          <a:ea typeface="微软雅黑" panose="020B0503020204020204" pitchFamily="34" charset="-122"/>
                        </a:rPr>
                        <a:t>动态</a:t>
                      </a:r>
                      <a:endParaRPr lang="zh-CN" altLang="en-US" sz="1400" b="0" dirty="0">
                        <a:latin typeface="微软雅黑" panose="020B0503020204020204" pitchFamily="34" charset="-122"/>
                        <a:ea typeface="微软雅黑" panose="020B0503020204020204" pitchFamily="34" charset="-122"/>
                      </a:endParaRPr>
                    </a:p>
                  </a:txBody>
                  <a:tcPr/>
                </a:tc>
                <a:tc>
                  <a:txBody>
                    <a:bodyPr/>
                    <a:lstStyle/>
                    <a:p>
                      <a:pPr algn="ctr">
                        <a:lnSpc>
                          <a:spcPts val="1700"/>
                        </a:lnSpc>
                      </a:pPr>
                      <a:r>
                        <a:rPr lang="zh-CN" altLang="en-US" sz="1400" b="0" dirty="0" smtClean="0">
                          <a:latin typeface="微软雅黑" panose="020B0503020204020204" pitchFamily="34" charset="-122"/>
                          <a:ea typeface="微软雅黑" panose="020B0503020204020204" pitchFamily="34" charset="-122"/>
                        </a:rPr>
                        <a:t>备注</a:t>
                      </a:r>
                      <a:endParaRPr lang="zh-CN" altLang="en-US" sz="14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532954">
                <a:tc>
                  <a:txBody>
                    <a:bodyPr/>
                    <a:lstStyle/>
                    <a:p>
                      <a:pPr marL="0" marR="0" indent="0" algn="ctr" defTabSz="914400" rtl="0" eaLnBrk="1" fontAlgn="auto" latinLnBrk="0" hangingPunct="1">
                        <a:lnSpc>
                          <a:spcPts val="1700"/>
                        </a:lnSpc>
                        <a:spcBef>
                          <a:spcPts val="0"/>
                        </a:spcBef>
                        <a:spcAft>
                          <a:spcPts val="0"/>
                        </a:spcAft>
                        <a:buClrTx/>
                        <a:buSzTx/>
                        <a:buFontTx/>
                        <a:buNone/>
                        <a:tabLst/>
                        <a:defRPr/>
                      </a:pPr>
                      <a:r>
                        <a:rPr lang="en-US" altLang="zh-CN" sz="1400" b="0" kern="1200" dirty="0" smtClean="0">
                          <a:solidFill>
                            <a:schemeClr val="dk1"/>
                          </a:solidFill>
                          <a:latin typeface="微软雅黑" panose="020B0503020204020204" pitchFamily="34" charset="-122"/>
                          <a:ea typeface="微软雅黑" panose="020B0503020204020204" pitchFamily="34" charset="-122"/>
                          <a:cs typeface="+mn-cs"/>
                        </a:rPr>
                        <a:t>2018/06</a:t>
                      </a:r>
                      <a:endParaRPr lang="zh-CN" altLang="en-US" sz="1400" b="0" kern="1200" dirty="0" smtClean="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sz="1400" b="0" kern="1200" dirty="0" smtClean="0">
                          <a:solidFill>
                            <a:schemeClr val="dk1"/>
                          </a:solidFill>
                          <a:latin typeface="+mj-ea"/>
                          <a:ea typeface="+mj-ea"/>
                          <a:cs typeface="+mn-cs"/>
                        </a:rPr>
                        <a:t>  PI 048-1 Guidelines </a:t>
                      </a:r>
                      <a:r>
                        <a:rPr lang="en-US" sz="1400" b="0" kern="1200" dirty="0">
                          <a:solidFill>
                            <a:schemeClr val="dk1"/>
                          </a:solidFill>
                          <a:latin typeface="+mj-ea"/>
                          <a:ea typeface="+mj-ea"/>
                          <a:cs typeface="+mn-cs"/>
                        </a:rPr>
                        <a:t>on GMP Inspection Reliance</a:t>
                      </a:r>
                      <a:br>
                        <a:rPr lang="en-US" sz="1400" b="0" kern="1200" dirty="0">
                          <a:solidFill>
                            <a:schemeClr val="dk1"/>
                          </a:solidFill>
                          <a:latin typeface="+mj-ea"/>
                          <a:ea typeface="+mj-ea"/>
                          <a:cs typeface="+mn-cs"/>
                        </a:rPr>
                      </a:br>
                      <a:r>
                        <a:rPr lang="en-US" sz="1400" b="0" kern="1200" dirty="0" smtClean="0">
                          <a:solidFill>
                            <a:schemeClr val="dk1"/>
                          </a:solidFill>
                          <a:latin typeface="+mj-ea"/>
                          <a:ea typeface="+mj-ea"/>
                          <a:cs typeface="+mn-cs"/>
                        </a:rPr>
                        <a:t>  GMP</a:t>
                      </a:r>
                      <a:r>
                        <a:rPr lang="zh-CN" altLang="en-US" sz="1400" b="0" kern="1200" dirty="0">
                          <a:solidFill>
                            <a:schemeClr val="dk1"/>
                          </a:solidFill>
                          <a:latin typeface="微软雅黑" panose="020B0503020204020204" pitchFamily="34" charset="-122"/>
                          <a:ea typeface="微软雅黑" panose="020B0503020204020204" pitchFamily="34" charset="-122"/>
                          <a:cs typeface="+mn-cs"/>
                        </a:rPr>
                        <a:t>互认检查指南</a:t>
                      </a:r>
                    </a:p>
                  </a:txBody>
                  <a:tcPr marL="9525" marR="9525" marT="9525" marB="0" anchor="ctr"/>
                </a:tc>
                <a:tc>
                  <a:txBody>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Documents for Inspectors</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237456333"/>
                  </a:ext>
                </a:extLst>
              </a:tr>
              <a:tr h="532954">
                <a:tc>
                  <a:txBody>
                    <a:bodyPr/>
                    <a:lstStyle/>
                    <a:p>
                      <a:pPr marL="0" marR="0" indent="0" algn="ctr" defTabSz="914400" rtl="0" eaLnBrk="1" fontAlgn="auto" latinLnBrk="0" hangingPunct="1">
                        <a:lnSpc>
                          <a:spcPts val="1700"/>
                        </a:lnSpc>
                        <a:spcBef>
                          <a:spcPts val="0"/>
                        </a:spcBef>
                        <a:spcAft>
                          <a:spcPts val="0"/>
                        </a:spcAft>
                        <a:buClrTx/>
                        <a:buSzTx/>
                        <a:buFontTx/>
                        <a:buNone/>
                        <a:tabLst/>
                        <a:defRPr/>
                      </a:pPr>
                      <a:r>
                        <a:rPr lang="en-US" altLang="zh-CN" sz="1400" b="0" kern="1200" dirty="0" smtClean="0">
                          <a:solidFill>
                            <a:schemeClr val="tx1"/>
                          </a:solidFill>
                          <a:latin typeface="微软雅黑" panose="020B0503020204020204" pitchFamily="34" charset="-122"/>
                          <a:ea typeface="微软雅黑" panose="020B0503020204020204" pitchFamily="34" charset="-122"/>
                          <a:cs typeface="+mn-cs"/>
                        </a:rPr>
                        <a:t>2018/07</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sz="1400" b="0" kern="1200" dirty="0" smtClean="0">
                          <a:solidFill>
                            <a:schemeClr val="dk1"/>
                          </a:solidFill>
                          <a:latin typeface="+mj-ea"/>
                          <a:ea typeface="+mj-ea"/>
                          <a:cs typeface="+mn-cs"/>
                        </a:rPr>
                        <a:t>  PI 043-1 Aide </a:t>
                      </a:r>
                      <a:r>
                        <a:rPr lang="en-US" sz="1400" b="0" kern="1200" dirty="0">
                          <a:solidFill>
                            <a:schemeClr val="dk1"/>
                          </a:solidFill>
                          <a:latin typeface="+mj-ea"/>
                          <a:ea typeface="+mj-ea"/>
                          <a:cs typeface="+mn-cs"/>
                        </a:rPr>
                        <a:t>Memoire on Cross-Contamination in Shared </a:t>
                      </a:r>
                      <a:r>
                        <a:rPr lang="en-US" sz="1400" b="0" kern="1200" dirty="0" smtClean="0">
                          <a:solidFill>
                            <a:schemeClr val="dk1"/>
                          </a:solidFill>
                          <a:latin typeface="+mj-ea"/>
                          <a:ea typeface="+mj-ea"/>
                          <a:cs typeface="+mn-cs"/>
                        </a:rPr>
                        <a:t>Facilities   </a:t>
                      </a:r>
                    </a:p>
                    <a:p>
                      <a:pPr marL="0" marR="0" indent="0" algn="l" defTabSz="914400" rtl="0" eaLnBrk="1" fontAlgn="auto" latinLnBrk="0" hangingPunct="1">
                        <a:lnSpc>
                          <a:spcPts val="1700"/>
                        </a:lnSpc>
                        <a:spcBef>
                          <a:spcPts val="0"/>
                        </a:spcBef>
                        <a:spcAft>
                          <a:spcPts val="0"/>
                        </a:spcAft>
                        <a:buClrTx/>
                        <a:buSzTx/>
                        <a:buFontTx/>
                        <a:buNone/>
                        <a:tabLst/>
                        <a:defRPr/>
                      </a:pPr>
                      <a:r>
                        <a:rPr lang="en-US" altLang="zh-CN" sz="1400" b="0" kern="1200" dirty="0" smtClean="0">
                          <a:solidFill>
                            <a:schemeClr val="dk1"/>
                          </a:solidFill>
                          <a:latin typeface="微软雅黑" panose="020B0503020204020204" pitchFamily="34" charset="-122"/>
                          <a:ea typeface="微软雅黑" panose="020B0503020204020204" pitchFamily="34" charset="-122"/>
                          <a:cs typeface="+mn-cs"/>
                        </a:rPr>
                        <a:t>  </a:t>
                      </a:r>
                      <a:r>
                        <a:rPr lang="zh-CN" altLang="en-US" sz="1400" b="0" kern="1200" dirty="0" smtClean="0">
                          <a:solidFill>
                            <a:schemeClr val="dk1"/>
                          </a:solidFill>
                          <a:latin typeface="微软雅黑" panose="020B0503020204020204" pitchFamily="34" charset="-122"/>
                          <a:ea typeface="微软雅黑" panose="020B0503020204020204" pitchFamily="34" charset="-122"/>
                          <a:cs typeface="+mn-cs"/>
                        </a:rPr>
                        <a:t>公用</a:t>
                      </a:r>
                      <a:r>
                        <a:rPr lang="zh-CN" altLang="en-US" sz="1400" b="0" kern="1200" dirty="0">
                          <a:solidFill>
                            <a:schemeClr val="dk1"/>
                          </a:solidFill>
                          <a:latin typeface="微软雅黑" panose="020B0503020204020204" pitchFamily="34" charset="-122"/>
                          <a:ea typeface="微软雅黑" panose="020B0503020204020204" pitchFamily="34" charset="-122"/>
                          <a:cs typeface="+mn-cs"/>
                        </a:rPr>
                        <a:t>设施交叉污染的备忘录</a:t>
                      </a:r>
                    </a:p>
                  </a:txBody>
                  <a:tcPr marL="9525" marR="9525" marT="9525" marB="0"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altLang="zh-CN" sz="1400" b="0" kern="1200" dirty="0" smtClean="0">
                          <a:solidFill>
                            <a:schemeClr val="tx1"/>
                          </a:solidFill>
                          <a:latin typeface="微软雅黑" panose="020B0503020204020204" pitchFamily="34" charset="-122"/>
                          <a:ea typeface="微软雅黑" panose="020B0503020204020204" pitchFamily="34" charset="-122"/>
                          <a:cs typeface="+mn-cs"/>
                        </a:rPr>
                        <a:t>Documents for Inspectors</a:t>
                      </a:r>
                      <a:endParaRPr lang="zh-CN" altLang="en-US" sz="1400" b="0" kern="1200" dirty="0" smtClean="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358330178"/>
                  </a:ext>
                </a:extLst>
              </a:tr>
              <a:tr h="532954">
                <a:tc>
                  <a:txBody>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lang="en-US" altLang="zh-CN" sz="1400" b="0" dirty="0" smtClean="0">
                          <a:latin typeface="微软雅黑" panose="020B0503020204020204" pitchFamily="34" charset="-122"/>
                          <a:ea typeface="微软雅黑" panose="020B0503020204020204" pitchFamily="34" charset="-122"/>
                        </a:rPr>
                        <a:t>2018/07</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sz="1400" b="0" kern="1200" dirty="0" smtClean="0">
                          <a:solidFill>
                            <a:schemeClr val="dk1"/>
                          </a:solidFill>
                          <a:latin typeface="+mj-ea"/>
                          <a:ea typeface="+mj-ea"/>
                          <a:cs typeface="+mn-cs"/>
                        </a:rPr>
                        <a:t>  PI 045-1 PIC/S </a:t>
                      </a:r>
                      <a:r>
                        <a:rPr lang="en-US" sz="1400" b="0" kern="1200" dirty="0">
                          <a:solidFill>
                            <a:schemeClr val="dk1"/>
                          </a:solidFill>
                          <a:latin typeface="+mj-ea"/>
                          <a:ea typeface="+mj-ea"/>
                          <a:cs typeface="+mn-cs"/>
                        </a:rPr>
                        <a:t>Guidelines on Excipient GMP Risk </a:t>
                      </a:r>
                      <a:r>
                        <a:rPr lang="en-US" sz="1400" b="0" kern="1200" dirty="0" smtClean="0">
                          <a:solidFill>
                            <a:schemeClr val="dk1"/>
                          </a:solidFill>
                          <a:latin typeface="+mj-ea"/>
                          <a:ea typeface="+mj-ea"/>
                          <a:cs typeface="+mn-cs"/>
                        </a:rPr>
                        <a:t>Assessment   </a:t>
                      </a:r>
                    </a:p>
                    <a:p>
                      <a:pPr marL="0" marR="0" indent="0" algn="l" defTabSz="914400" rtl="0" eaLnBrk="1" fontAlgn="auto" latinLnBrk="0" hangingPunct="1">
                        <a:lnSpc>
                          <a:spcPts val="1700"/>
                        </a:lnSpc>
                        <a:spcBef>
                          <a:spcPts val="0"/>
                        </a:spcBef>
                        <a:spcAft>
                          <a:spcPts val="0"/>
                        </a:spcAft>
                        <a:buClrTx/>
                        <a:buSzTx/>
                        <a:buFontTx/>
                        <a:buNone/>
                        <a:tabLst/>
                        <a:defRPr/>
                      </a:pPr>
                      <a:r>
                        <a:rPr lang="en-US" sz="1400" b="0" kern="1200" dirty="0" smtClean="0">
                          <a:solidFill>
                            <a:schemeClr val="dk1"/>
                          </a:solidFill>
                          <a:latin typeface="+mj-ea"/>
                          <a:ea typeface="+mj-ea"/>
                          <a:cs typeface="+mn-cs"/>
                        </a:rPr>
                        <a:t>  PIC/S</a:t>
                      </a:r>
                      <a:r>
                        <a:rPr lang="zh-CN" altLang="en-US" sz="1400" b="0" kern="1200" dirty="0">
                          <a:solidFill>
                            <a:schemeClr val="dk1"/>
                          </a:solidFill>
                          <a:latin typeface="微软雅黑" panose="020B0503020204020204" pitchFamily="34" charset="-122"/>
                          <a:ea typeface="微软雅黑" panose="020B0503020204020204" pitchFamily="34" charset="-122"/>
                          <a:cs typeface="+mn-cs"/>
                        </a:rPr>
                        <a:t>关于赋形剂</a:t>
                      </a:r>
                      <a:r>
                        <a:rPr lang="en-US" sz="1400" b="0" kern="1200" dirty="0">
                          <a:solidFill>
                            <a:schemeClr val="dk1"/>
                          </a:solidFill>
                          <a:latin typeface="+mj-ea"/>
                          <a:ea typeface="+mj-ea"/>
                          <a:cs typeface="+mn-cs"/>
                        </a:rPr>
                        <a:t>GMP</a:t>
                      </a:r>
                      <a:r>
                        <a:rPr lang="zh-CN" altLang="en-US" sz="1400" b="0" kern="1200" dirty="0">
                          <a:solidFill>
                            <a:schemeClr val="dk1"/>
                          </a:solidFill>
                          <a:latin typeface="微软雅黑" panose="020B0503020204020204" pitchFamily="34" charset="-122"/>
                          <a:ea typeface="微软雅黑" panose="020B0503020204020204" pitchFamily="34" charset="-122"/>
                          <a:cs typeface="+mn-cs"/>
                        </a:rPr>
                        <a:t>风险评估的指南</a:t>
                      </a:r>
                    </a:p>
                  </a:txBody>
                  <a:tcPr marL="9525" marR="9525" marT="9525" marB="0" anchor="ctr"/>
                </a:tc>
                <a:tc>
                  <a:txBody>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Documents for Inspectors</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r h="532954">
                <a:tc>
                  <a:txBody>
                    <a:bodyPr/>
                    <a:lstStyle/>
                    <a:p>
                      <a:pPr marL="0" marR="0" indent="0" algn="ctr" defTabSz="914400" rtl="0" eaLnBrk="1" fontAlgn="auto" latinLnBrk="0" hangingPunct="1">
                        <a:lnSpc>
                          <a:spcPts val="1700"/>
                        </a:lnSpc>
                        <a:spcBef>
                          <a:spcPts val="0"/>
                        </a:spcBef>
                        <a:spcAft>
                          <a:spcPts val="0"/>
                        </a:spcAft>
                        <a:buClrTx/>
                        <a:buSzTx/>
                        <a:buFontTx/>
                        <a:buNone/>
                        <a:tabLst/>
                        <a:defRPr/>
                      </a:pPr>
                      <a:r>
                        <a:rPr lang="en-US" altLang="zh-CN" sz="1400" b="0" kern="1200" dirty="0" smtClean="0">
                          <a:solidFill>
                            <a:schemeClr val="dk1"/>
                          </a:solidFill>
                          <a:latin typeface="微软雅黑" panose="020B0503020204020204" pitchFamily="34" charset="-122"/>
                          <a:ea typeface="微软雅黑" panose="020B0503020204020204" pitchFamily="34" charset="-122"/>
                          <a:cs typeface="+mn-cs"/>
                        </a:rPr>
                        <a:t>2018/07</a:t>
                      </a:r>
                      <a:endParaRPr lang="zh-CN" altLang="en-US" sz="14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sz="1400" b="0" kern="1200" dirty="0" smtClean="0">
                          <a:solidFill>
                            <a:schemeClr val="dk1"/>
                          </a:solidFill>
                          <a:latin typeface="+mj-ea"/>
                          <a:ea typeface="+mj-ea"/>
                          <a:cs typeface="+mn-cs"/>
                        </a:rPr>
                        <a:t>  PI 046-1 PIC/S </a:t>
                      </a:r>
                      <a:r>
                        <a:rPr lang="en-US" sz="1400" b="0" kern="1200" dirty="0">
                          <a:solidFill>
                            <a:schemeClr val="dk1"/>
                          </a:solidFill>
                          <a:latin typeface="+mj-ea"/>
                          <a:ea typeface="+mj-ea"/>
                          <a:cs typeface="+mn-cs"/>
                        </a:rPr>
                        <a:t>Guidelines on Exposure Limits</a:t>
                      </a:r>
                      <a:br>
                        <a:rPr lang="en-US" sz="1400" b="0" kern="1200" dirty="0">
                          <a:solidFill>
                            <a:schemeClr val="dk1"/>
                          </a:solidFill>
                          <a:latin typeface="+mj-ea"/>
                          <a:ea typeface="+mj-ea"/>
                          <a:cs typeface="+mn-cs"/>
                        </a:rPr>
                      </a:br>
                      <a:r>
                        <a:rPr lang="en-US" sz="1400" b="0" kern="1200" dirty="0" smtClean="0">
                          <a:solidFill>
                            <a:schemeClr val="dk1"/>
                          </a:solidFill>
                          <a:latin typeface="+mj-ea"/>
                          <a:ea typeface="+mj-ea"/>
                          <a:cs typeface="+mn-cs"/>
                        </a:rPr>
                        <a:t>  PIC/S</a:t>
                      </a:r>
                      <a:r>
                        <a:rPr lang="zh-CN" altLang="en-US" sz="1400" b="0" kern="1200" dirty="0">
                          <a:solidFill>
                            <a:schemeClr val="dk1"/>
                          </a:solidFill>
                          <a:latin typeface="微软雅黑" panose="020B0503020204020204" pitchFamily="34" charset="-122"/>
                          <a:ea typeface="微软雅黑" panose="020B0503020204020204" pitchFamily="34" charset="-122"/>
                          <a:cs typeface="+mn-cs"/>
                        </a:rPr>
                        <a:t>关于暴露限度的指南</a:t>
                      </a:r>
                    </a:p>
                  </a:txBody>
                  <a:tcPr marL="9525" marR="9525" marT="9525" marB="0" anchor="ctr"/>
                </a:tc>
                <a:tc>
                  <a:txBody>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Documents for Inspectors</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4041206776"/>
                  </a:ext>
                </a:extLst>
              </a:tr>
              <a:tr h="532954">
                <a:tc>
                  <a:txBody>
                    <a:bodyPr/>
                    <a:lstStyle/>
                    <a:p>
                      <a:pPr marL="0" marR="0" indent="0" algn="ctr" defTabSz="914400" rtl="0" eaLnBrk="1" fontAlgn="auto" latinLnBrk="0" hangingPunct="1">
                        <a:lnSpc>
                          <a:spcPts val="1700"/>
                        </a:lnSpc>
                        <a:spcBef>
                          <a:spcPts val="0"/>
                        </a:spcBef>
                        <a:spcAft>
                          <a:spcPts val="0"/>
                        </a:spcAft>
                        <a:buClrTx/>
                        <a:buSzTx/>
                        <a:buFontTx/>
                        <a:buNone/>
                        <a:tabLst/>
                        <a:defRPr/>
                      </a:pPr>
                      <a:r>
                        <a:rPr lang="en-US" altLang="zh-CN" sz="1400" b="0" kern="1200" dirty="0" smtClean="0">
                          <a:solidFill>
                            <a:schemeClr val="dk1"/>
                          </a:solidFill>
                          <a:latin typeface="微软雅黑" panose="020B0503020204020204" pitchFamily="34" charset="-122"/>
                          <a:ea typeface="微软雅黑" panose="020B0503020204020204" pitchFamily="34" charset="-122"/>
                          <a:cs typeface="+mn-cs"/>
                        </a:rPr>
                        <a:t>2018/07</a:t>
                      </a:r>
                      <a:endParaRPr lang="zh-CN" altLang="en-US" sz="14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sz="1400" b="0" kern="1200" dirty="0" smtClean="0">
                          <a:solidFill>
                            <a:schemeClr val="dk1"/>
                          </a:solidFill>
                          <a:latin typeface="+mj-ea"/>
                          <a:ea typeface="+mj-ea"/>
                          <a:cs typeface="+mn-cs"/>
                        </a:rPr>
                        <a:t>  PI 047-1 PIC/S </a:t>
                      </a:r>
                      <a:r>
                        <a:rPr lang="en-US" sz="1400" b="0" kern="1200" dirty="0">
                          <a:solidFill>
                            <a:schemeClr val="dk1"/>
                          </a:solidFill>
                          <a:latin typeface="+mj-ea"/>
                          <a:ea typeface="+mj-ea"/>
                          <a:cs typeface="+mn-cs"/>
                        </a:rPr>
                        <a:t>Guidelines on GDP of Active Substances for Human </a:t>
                      </a:r>
                      <a:r>
                        <a:rPr lang="en-US" sz="1400" b="0" kern="1200" dirty="0" smtClean="0">
                          <a:solidFill>
                            <a:schemeClr val="dk1"/>
                          </a:solidFill>
                          <a:latin typeface="+mj-ea"/>
                          <a:ea typeface="+mj-ea"/>
                          <a:cs typeface="+mn-cs"/>
                        </a:rPr>
                        <a:t>Use             PIC/S</a:t>
                      </a:r>
                      <a:r>
                        <a:rPr lang="zh-CN" altLang="en-US" sz="1400" b="0" kern="1200" dirty="0">
                          <a:solidFill>
                            <a:schemeClr val="dk1"/>
                          </a:solidFill>
                          <a:latin typeface="微软雅黑" panose="020B0503020204020204" pitchFamily="34" charset="-122"/>
                          <a:ea typeface="微软雅黑" panose="020B0503020204020204" pitchFamily="34" charset="-122"/>
                          <a:cs typeface="+mn-cs"/>
                        </a:rPr>
                        <a:t>关于人用活性物质</a:t>
                      </a:r>
                      <a:r>
                        <a:rPr lang="en-US" sz="1400" b="0" kern="1200" dirty="0">
                          <a:solidFill>
                            <a:schemeClr val="dk1"/>
                          </a:solidFill>
                          <a:latin typeface="+mj-ea"/>
                          <a:ea typeface="+mj-ea"/>
                          <a:cs typeface="+mn-cs"/>
                        </a:rPr>
                        <a:t>GDP</a:t>
                      </a:r>
                      <a:r>
                        <a:rPr lang="zh-CN" altLang="en-US" sz="1400" b="0" kern="1200" dirty="0">
                          <a:solidFill>
                            <a:schemeClr val="dk1"/>
                          </a:solidFill>
                          <a:latin typeface="微软雅黑" panose="020B0503020204020204" pitchFamily="34" charset="-122"/>
                          <a:ea typeface="微软雅黑" panose="020B0503020204020204" pitchFamily="34" charset="-122"/>
                          <a:cs typeface="+mn-cs"/>
                        </a:rPr>
                        <a:t>的指南</a:t>
                      </a:r>
                    </a:p>
                  </a:txBody>
                  <a:tcPr marL="9525" marR="9525" marT="9525" marB="0" anchor="ctr"/>
                </a:tc>
                <a:tc>
                  <a:txBody>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altLang="zh-CN" sz="14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Documents for Inspectors</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3121225973"/>
                  </a:ext>
                </a:extLst>
              </a:tr>
              <a:tr h="532954">
                <a:tc>
                  <a:txBody>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lang="en-US" altLang="zh-CN" sz="1400" b="0" dirty="0" smtClean="0">
                          <a:latin typeface="微软雅黑" panose="020B0503020204020204" pitchFamily="34" charset="-122"/>
                          <a:ea typeface="微软雅黑" panose="020B0503020204020204" pitchFamily="34" charset="-122"/>
                        </a:rPr>
                        <a:t>2018/07</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altLang="zh-CN" sz="1400" b="0" dirty="0" smtClean="0">
                          <a:latin typeface="微软雅黑" panose="020B0503020204020204" pitchFamily="34" charset="-122"/>
                          <a:ea typeface="微软雅黑" panose="020B0503020204020204" pitchFamily="34" charset="-122"/>
                        </a:rPr>
                        <a:t>PE 009-14PIC/S GMP Guide  GMP</a:t>
                      </a:r>
                      <a:r>
                        <a:rPr lang="zh-CN" altLang="en-US" sz="1400" b="0" dirty="0" smtClean="0">
                          <a:latin typeface="微软雅黑" panose="020B0503020204020204" pitchFamily="34" charset="-122"/>
                          <a:ea typeface="微软雅黑" panose="020B0503020204020204" pitchFamily="34" charset="-122"/>
                        </a:rPr>
                        <a:t>指南</a:t>
                      </a:r>
                      <a:endParaRPr lang="zh-CN" altLang="en-US" sz="1400" b="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altLang="zh-CN" sz="1400" b="0" dirty="0" smtClean="0">
                          <a:latin typeface="微软雅黑" panose="020B0503020204020204" pitchFamily="34" charset="-122"/>
                          <a:ea typeface="微软雅黑" panose="020B0503020204020204" pitchFamily="34" charset="-122"/>
                        </a:rPr>
                        <a:t>Documents for Industry</a:t>
                      </a:r>
                      <a:endParaRPr lang="zh-CN" altLang="en-US" sz="14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021482784"/>
                  </a:ext>
                </a:extLst>
              </a:tr>
              <a:tr h="982816">
                <a:tc>
                  <a:txBody>
                    <a:bodyPr/>
                    <a:lstStyle/>
                    <a:p>
                      <a:pPr marL="0" marR="0" indent="0" algn="ctr" defTabSz="914400" rtl="0" eaLnBrk="1" fontAlgn="auto" latinLnBrk="0" hangingPunct="1">
                        <a:lnSpc>
                          <a:spcPts val="1700"/>
                        </a:lnSpc>
                        <a:spcBef>
                          <a:spcPts val="0"/>
                        </a:spcBef>
                        <a:spcAft>
                          <a:spcPts val="0"/>
                        </a:spcAft>
                        <a:buClrTx/>
                        <a:buSzTx/>
                        <a:buFontTx/>
                        <a:buNone/>
                        <a:tabLst/>
                        <a:defRPr/>
                      </a:pPr>
                      <a:r>
                        <a:rPr lang="en-US" altLang="zh-CN" sz="1400" b="0" dirty="0" smtClean="0">
                          <a:solidFill>
                            <a:schemeClr val="tx1"/>
                          </a:solidFill>
                          <a:latin typeface="微软雅黑" panose="020B0503020204020204" pitchFamily="34" charset="-122"/>
                          <a:ea typeface="微软雅黑" panose="020B0503020204020204" pitchFamily="34" charset="-122"/>
                        </a:rPr>
                        <a:t>2018/12</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altLang="zh-CN" sz="1400" b="0" kern="1200" dirty="0" smtClean="0">
                          <a:solidFill>
                            <a:schemeClr val="tx1"/>
                          </a:solidFill>
                          <a:latin typeface="微软雅黑" panose="020B0503020204020204" pitchFamily="34" charset="-122"/>
                          <a:ea typeface="微软雅黑" panose="020B0503020204020204" pitchFamily="34" charset="-122"/>
                          <a:cs typeface="+mn-cs"/>
                        </a:rPr>
                        <a:t>PI 041-1 (Draft 3)   </a:t>
                      </a:r>
                      <a:br>
                        <a:rPr lang="en-US" altLang="zh-CN" sz="1400" b="0" kern="1200" dirty="0" smtClean="0">
                          <a:solidFill>
                            <a:schemeClr val="tx1"/>
                          </a:solidFill>
                          <a:latin typeface="微软雅黑" panose="020B0503020204020204" pitchFamily="34" charset="-122"/>
                          <a:ea typeface="微软雅黑" panose="020B0503020204020204" pitchFamily="34" charset="-122"/>
                          <a:cs typeface="+mn-cs"/>
                        </a:rPr>
                      </a:br>
                      <a:r>
                        <a:rPr lang="en-US" altLang="zh-CN" sz="1400" b="0" kern="1200" dirty="0" smtClean="0">
                          <a:solidFill>
                            <a:schemeClr val="tx1"/>
                          </a:solidFill>
                          <a:latin typeface="微软雅黑" panose="020B0503020204020204" pitchFamily="34" charset="-122"/>
                          <a:ea typeface="微软雅黑" panose="020B0503020204020204" pitchFamily="34" charset="-122"/>
                          <a:cs typeface="+mn-cs"/>
                        </a:rPr>
                        <a:t>Draft PIC/S Good Practices for Data Management and Integrity in Regulated GMP/GDP Environments (Draft 3)</a:t>
                      </a:r>
                    </a:p>
                    <a:p>
                      <a:pPr marL="0" marR="0" indent="0" algn="l" defTabSz="914400" rtl="0" eaLnBrk="1" fontAlgn="auto" latinLnBrk="0" hangingPunct="1">
                        <a:lnSpc>
                          <a:spcPts val="1700"/>
                        </a:lnSpc>
                        <a:spcBef>
                          <a:spcPts val="0"/>
                        </a:spcBef>
                        <a:spcAft>
                          <a:spcPts val="0"/>
                        </a:spcAft>
                        <a:buClrTx/>
                        <a:buSzTx/>
                        <a:buFontTx/>
                        <a:buNone/>
                        <a:tabLst/>
                        <a:defRPr/>
                      </a:pP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在</a:t>
                      </a:r>
                      <a:r>
                        <a:rPr lang="en-US" altLang="zh-CN" sz="1400" b="0" kern="1200" dirty="0" smtClean="0">
                          <a:solidFill>
                            <a:schemeClr val="tx1"/>
                          </a:solidFill>
                          <a:latin typeface="微软雅黑" panose="020B0503020204020204" pitchFamily="34" charset="-122"/>
                          <a:ea typeface="微软雅黑" panose="020B0503020204020204" pitchFamily="34" charset="-122"/>
                          <a:cs typeface="+mn-cs"/>
                        </a:rPr>
                        <a:t>GMP/GDP</a:t>
                      </a: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监管环境内的数据管理和可靠性良好实践（第三版草案）</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altLang="zh-CN" sz="1400" b="0" dirty="0" smtClean="0">
                          <a:solidFill>
                            <a:schemeClr val="tx1"/>
                          </a:solidFill>
                          <a:latin typeface="微软雅黑" panose="020B0503020204020204" pitchFamily="34" charset="-122"/>
                          <a:ea typeface="微软雅黑" panose="020B0503020204020204" pitchFamily="34" charset="-122"/>
                        </a:rPr>
                        <a:t>Documents for Inspectors</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73795699"/>
                  </a:ext>
                </a:extLst>
              </a:tr>
              <a:tr h="532954">
                <a:tc>
                  <a:txBody>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lang="en-US" altLang="zh-CN" sz="1400" b="0" dirty="0" smtClean="0">
                          <a:solidFill>
                            <a:schemeClr val="tx1"/>
                          </a:solidFill>
                          <a:latin typeface="微软雅黑" panose="020B0503020204020204" pitchFamily="34" charset="-122"/>
                          <a:ea typeface="微软雅黑" panose="020B0503020204020204" pitchFamily="34" charset="-122"/>
                        </a:rPr>
                        <a:t>2019/01</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altLang="zh-CN" sz="1400" b="0" kern="1200" dirty="0" smtClean="0">
                          <a:solidFill>
                            <a:schemeClr val="tx1"/>
                          </a:solidFill>
                          <a:latin typeface="微软雅黑" panose="020B0503020204020204" pitchFamily="34" charset="-122"/>
                          <a:ea typeface="微软雅黑" panose="020B0503020204020204" pitchFamily="34" charset="-122"/>
                          <a:cs typeface="+mn-cs"/>
                        </a:rPr>
                        <a:t>PI 040-1 Guidance on Classification of Deficiencies</a:t>
                      </a:r>
                    </a:p>
                    <a:p>
                      <a:pPr marL="0" marR="0" indent="0" algn="l" defTabSz="914400" rtl="0" eaLnBrk="1" fontAlgn="auto" latinLnBrk="0" hangingPunct="1">
                        <a:lnSpc>
                          <a:spcPts val="1700"/>
                        </a:lnSpc>
                        <a:spcBef>
                          <a:spcPts val="0"/>
                        </a:spcBef>
                        <a:spcAft>
                          <a:spcPts val="0"/>
                        </a:spcAft>
                        <a:buClrTx/>
                        <a:buSzTx/>
                        <a:buFontTx/>
                        <a:buNone/>
                        <a:tabLst/>
                        <a:defRPr/>
                      </a:pPr>
                      <a:r>
                        <a:rPr lang="zh-CN" altLang="en-US" sz="1400" b="0" kern="1200" dirty="0" smtClean="0">
                          <a:solidFill>
                            <a:schemeClr val="tx1"/>
                          </a:solidFill>
                          <a:latin typeface="微软雅黑" panose="020B0503020204020204" pitchFamily="34" charset="-122"/>
                          <a:ea typeface="微软雅黑" panose="020B0503020204020204" pitchFamily="34" charset="-122"/>
                          <a:cs typeface="+mn-cs"/>
                        </a:rPr>
                        <a:t>缺陷分级指南</a:t>
                      </a:r>
                      <a:endParaRPr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ts val="1700"/>
                        </a:lnSpc>
                        <a:spcBef>
                          <a:spcPts val="0"/>
                        </a:spcBef>
                        <a:spcAft>
                          <a:spcPts val="0"/>
                        </a:spcAft>
                        <a:buClrTx/>
                        <a:buSzTx/>
                        <a:buFontTx/>
                        <a:buNone/>
                        <a:tabLst/>
                        <a:defRPr/>
                      </a:pPr>
                      <a:r>
                        <a:rPr lang="en-US" altLang="zh-CN" sz="1400" b="0" dirty="0" smtClean="0">
                          <a:solidFill>
                            <a:schemeClr val="tx1"/>
                          </a:solidFill>
                          <a:latin typeface="微软雅黑" panose="020B0503020204020204" pitchFamily="34" charset="-122"/>
                          <a:ea typeface="微软雅黑" panose="020B0503020204020204" pitchFamily="34" charset="-122"/>
                        </a:rPr>
                        <a:t>Documents for Inspectors</a:t>
                      </a:r>
                      <a:endParaRPr lang="zh-CN" altLang="en-US" sz="1400" b="0"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324237267"/>
                  </a:ext>
                </a:extLst>
              </a:tr>
            </a:tbl>
          </a:graphicData>
        </a:graphic>
      </p:graphicFrame>
    </p:spTree>
    <p:extLst>
      <p:ext uri="{BB962C8B-B14F-4D97-AF65-F5344CB8AC3E}">
        <p14:creationId xmlns:p14="http://schemas.microsoft.com/office/powerpoint/2010/main" val="353012829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PIC/S</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117</a:t>
            </a:fld>
            <a:r>
              <a:rPr lang="en-US" altLang="zh-CN" dirty="0" smtClean="0"/>
              <a:t>/160</a:t>
            </a:r>
            <a:endParaRPr lang="zh-CN" altLang="en-US" dirty="0"/>
          </a:p>
        </p:txBody>
      </p:sp>
      <p:sp>
        <p:nvSpPr>
          <p:cNvPr id="4" name="内容占位符 2"/>
          <p:cNvSpPr txBox="1">
            <a:spLocks/>
          </p:cNvSpPr>
          <p:nvPr/>
        </p:nvSpPr>
        <p:spPr>
          <a:xfrm>
            <a:off x="768000" y="861119"/>
            <a:ext cx="10656000" cy="4938789"/>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lnSpc>
                <a:spcPct val="100000"/>
              </a:lnSpc>
              <a:spcBef>
                <a:spcPts val="600"/>
              </a:spcBef>
              <a:spcAft>
                <a:spcPts val="0"/>
              </a:spcAft>
              <a:buNone/>
            </a:pPr>
            <a:r>
              <a:rPr lang="en-US" altLang="zh-CN" sz="2000" b="1" dirty="0">
                <a:solidFill>
                  <a:prstClr val="black"/>
                </a:solidFill>
                <a:latin typeface="Calibri"/>
              </a:rPr>
              <a:t>PI041-1《</a:t>
            </a:r>
            <a:r>
              <a:rPr lang="zh-CN" altLang="en-US" sz="2000" b="1" dirty="0">
                <a:solidFill>
                  <a:prstClr val="black"/>
                </a:solidFill>
                <a:latin typeface="Calibri"/>
              </a:rPr>
              <a:t>在</a:t>
            </a:r>
            <a:r>
              <a:rPr lang="en-US" altLang="zh-CN" sz="2000" b="1" dirty="0">
                <a:solidFill>
                  <a:prstClr val="black"/>
                </a:solidFill>
                <a:latin typeface="Calibri"/>
              </a:rPr>
              <a:t>GMP/GDP</a:t>
            </a:r>
            <a:r>
              <a:rPr lang="zh-CN" altLang="en-US" sz="2000" b="1" dirty="0">
                <a:solidFill>
                  <a:prstClr val="black"/>
                </a:solidFill>
                <a:latin typeface="Calibri"/>
              </a:rPr>
              <a:t>监管环境内的数据管理和可靠性良好实践</a:t>
            </a:r>
            <a:r>
              <a:rPr lang="en-US" altLang="zh-CN" sz="2000" b="1" dirty="0">
                <a:solidFill>
                  <a:prstClr val="black"/>
                </a:solidFill>
                <a:latin typeface="Calibri"/>
              </a:rPr>
              <a:t>》</a:t>
            </a:r>
            <a:r>
              <a:rPr lang="zh-CN" altLang="en-US" sz="2000" b="1" dirty="0">
                <a:solidFill>
                  <a:prstClr val="black"/>
                </a:solidFill>
                <a:latin typeface="Calibri"/>
              </a:rPr>
              <a:t>（第三版草案</a:t>
            </a:r>
            <a:r>
              <a:rPr lang="zh-CN" altLang="en-US" sz="2000" dirty="0">
                <a:solidFill>
                  <a:prstClr val="black"/>
                </a:solidFill>
                <a:latin typeface="Calibri"/>
              </a:rPr>
              <a:t>）</a:t>
            </a:r>
          </a:p>
          <a:p>
            <a:pPr marL="542925" lvl="1" indent="-357188" fontAlgn="auto">
              <a:lnSpc>
                <a:spcPct val="100000"/>
              </a:lnSpc>
              <a:spcBef>
                <a:spcPts val="600"/>
              </a:spcBef>
              <a:spcAft>
                <a:spcPts val="0"/>
              </a:spcAft>
            </a:pPr>
            <a:r>
              <a:rPr lang="zh-CN" altLang="en-US" sz="2000" dirty="0"/>
              <a:t>不是所有的数据都对药品质量和患者安全具有等同的重要性，应考虑数据影响了什么决定以及对药品质量或安全的影响： </a:t>
            </a:r>
          </a:p>
          <a:p>
            <a:pPr marL="900113" lvl="2" indent="-271463" fontAlgn="auto">
              <a:lnSpc>
                <a:spcPct val="100000"/>
              </a:lnSpc>
              <a:spcAft>
                <a:spcPts val="0"/>
              </a:spcAft>
            </a:pPr>
            <a:r>
              <a:rPr lang="zh-CN" altLang="en-US" sz="2000" dirty="0"/>
              <a:t>如，当作出批放行决定时，用以确定符合关键质量属性的数据通常比仓库的清洁记录重要。</a:t>
            </a:r>
          </a:p>
          <a:p>
            <a:pPr marL="900113" lvl="2" indent="-271463" fontAlgn="auto">
              <a:lnSpc>
                <a:spcPct val="100000"/>
              </a:lnSpc>
              <a:spcAft>
                <a:spcPts val="0"/>
              </a:spcAft>
            </a:pPr>
            <a:r>
              <a:rPr lang="zh-CN" altLang="en-US" sz="2000" dirty="0"/>
              <a:t>如，对于口服片剂，</a:t>
            </a:r>
            <a:r>
              <a:rPr lang="en-US" altLang="zh-CN" sz="2000" dirty="0"/>
              <a:t>API</a:t>
            </a:r>
            <a:r>
              <a:rPr lang="zh-CN" altLang="en-US" sz="2000" dirty="0"/>
              <a:t>含量数据一般要比脆碎度数据对药品质量和安全影响更大。</a:t>
            </a:r>
          </a:p>
          <a:p>
            <a:pPr marL="557213" lvl="1" indent="-371475" fontAlgn="auto">
              <a:lnSpc>
                <a:spcPct val="100000"/>
              </a:lnSpc>
              <a:spcBef>
                <a:spcPts val="600"/>
              </a:spcBef>
              <a:spcAft>
                <a:spcPts val="0"/>
              </a:spcAft>
            </a:pPr>
            <a:r>
              <a:rPr lang="zh-CN" altLang="en-US" sz="2000" dirty="0"/>
              <a:t>不是所有数据和处理步骤都对药品质量和患者安全具有等同的重要性。应使用风险管理来确定每个数据</a:t>
            </a:r>
            <a:r>
              <a:rPr lang="en-US" altLang="zh-CN" sz="2000" dirty="0"/>
              <a:t>/</a:t>
            </a:r>
            <a:r>
              <a:rPr lang="zh-CN" altLang="en-US" sz="2000" dirty="0"/>
              <a:t>处理步骤的重要性。对数据风险管理的有效方法应考虑： </a:t>
            </a:r>
          </a:p>
          <a:p>
            <a:pPr marL="900113" lvl="2" indent="-271463" defTabSz="800100" fontAlgn="auto">
              <a:lnSpc>
                <a:spcPct val="100000"/>
              </a:lnSpc>
              <a:spcAft>
                <a:spcPts val="0"/>
              </a:spcAft>
              <a:tabLst>
                <a:tab pos="714375" algn="l"/>
              </a:tabLst>
            </a:pPr>
            <a:r>
              <a:rPr lang="zh-CN" altLang="en-US" sz="2000" dirty="0"/>
              <a:t>数据关键程度（对制定决定和产品质量的影响）以及</a:t>
            </a:r>
          </a:p>
          <a:p>
            <a:pPr marL="900113" lvl="2" indent="-271463" defTabSz="800100" fontAlgn="auto">
              <a:lnSpc>
                <a:spcPct val="100000"/>
              </a:lnSpc>
              <a:spcAft>
                <a:spcPts val="0"/>
              </a:spcAft>
              <a:tabLst>
                <a:tab pos="714375" algn="l"/>
              </a:tabLst>
            </a:pPr>
            <a:r>
              <a:rPr lang="zh-CN" altLang="en-US" sz="2000" dirty="0"/>
              <a:t>数据风险（数据篡改、删除的机会，以及日常审核程序可检测这些问题的可能性）</a:t>
            </a:r>
            <a:endParaRPr lang="en-US" altLang="zh-CN" sz="2000" dirty="0"/>
          </a:p>
          <a:p>
            <a:pPr marL="542925" lvl="1" indent="-357188" fontAlgn="auto">
              <a:lnSpc>
                <a:spcPct val="100000"/>
              </a:lnSpc>
              <a:spcAft>
                <a:spcPts val="0"/>
              </a:spcAft>
            </a:pPr>
            <a:r>
              <a:rPr lang="zh-CN" altLang="en-US" sz="2000" dirty="0"/>
              <a:t>应实施与风险相当的控制措施。 </a:t>
            </a:r>
            <a:endParaRPr lang="en-US" altLang="zh-CN" sz="2000" dirty="0"/>
          </a:p>
          <a:p>
            <a:pPr marL="457200" lvl="1" indent="0" fontAlgn="auto">
              <a:lnSpc>
                <a:spcPct val="100000"/>
              </a:lnSpc>
              <a:spcBef>
                <a:spcPts val="600"/>
              </a:spcBef>
              <a:spcAft>
                <a:spcPts val="0"/>
              </a:spcAft>
              <a:buNone/>
            </a:pPr>
            <a:r>
              <a:rPr lang="zh-CN" altLang="en-US" sz="2000" dirty="0"/>
              <a:t>数据关键程度 </a:t>
            </a:r>
          </a:p>
          <a:p>
            <a:pPr marL="542925" lvl="1" indent="-357188" fontAlgn="auto">
              <a:lnSpc>
                <a:spcPct val="100000"/>
              </a:lnSpc>
              <a:spcAft>
                <a:spcPts val="0"/>
              </a:spcAft>
            </a:pPr>
            <a:r>
              <a:rPr lang="zh-CN" altLang="en-US" sz="2000" dirty="0"/>
              <a:t>受数据影响的决策可能会在重要程度上有所有不同，数据对决策的影响度可能也不同。关于数据关键程度要考虑的要素包括： </a:t>
            </a:r>
          </a:p>
          <a:p>
            <a:pPr marL="800100" lvl="2" indent="-171450" fontAlgn="auto">
              <a:lnSpc>
                <a:spcPct val="100000"/>
              </a:lnSpc>
              <a:spcAft>
                <a:spcPts val="0"/>
              </a:spcAft>
              <a:tabLst>
                <a:tab pos="900113" algn="l"/>
              </a:tabLst>
            </a:pPr>
            <a:r>
              <a:rPr lang="zh-CN" altLang="en-US" sz="2000" dirty="0"/>
              <a:t>数据影响了什么决策？ 例如，当作出批放行决定时，用以确定符合关键质量属性的数据通常比仓库的清洁记录重要。 </a:t>
            </a:r>
          </a:p>
          <a:p>
            <a:pPr marL="800100" lvl="2" indent="-171450" fontAlgn="auto">
              <a:lnSpc>
                <a:spcPct val="100000"/>
              </a:lnSpc>
              <a:spcAft>
                <a:spcPts val="0"/>
              </a:spcAft>
              <a:tabLst>
                <a:tab pos="900113" algn="l"/>
              </a:tabLst>
            </a:pPr>
            <a:r>
              <a:rPr lang="zh-CN" altLang="en-US" sz="2000" dirty="0"/>
              <a:t>数据对药品质量或安全有什么影响？ 例如，对于口服片剂，</a:t>
            </a:r>
            <a:r>
              <a:rPr lang="en-US" altLang="zh-CN" sz="2000" dirty="0"/>
              <a:t>API</a:t>
            </a:r>
            <a:r>
              <a:rPr lang="zh-CN" altLang="en-US" sz="2000" dirty="0"/>
              <a:t>含量数据一般要比脆碎度数据对药品质量和安全影响更大。</a:t>
            </a:r>
          </a:p>
        </p:txBody>
      </p:sp>
    </p:spTree>
    <p:extLst>
      <p:ext uri="{BB962C8B-B14F-4D97-AF65-F5344CB8AC3E}">
        <p14:creationId xmlns:p14="http://schemas.microsoft.com/office/powerpoint/2010/main" val="10194921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PIC/S</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118</a:t>
            </a:fld>
            <a:r>
              <a:rPr lang="en-US" altLang="zh-CN" dirty="0" smtClean="0"/>
              <a:t>/160</a:t>
            </a:r>
            <a:endParaRPr lang="zh-CN" altLang="en-US" dirty="0"/>
          </a:p>
        </p:txBody>
      </p:sp>
      <p:sp>
        <p:nvSpPr>
          <p:cNvPr id="4" name="内容占位符 2"/>
          <p:cNvSpPr txBox="1">
            <a:spLocks/>
          </p:cNvSpPr>
          <p:nvPr/>
        </p:nvSpPr>
        <p:spPr>
          <a:xfrm>
            <a:off x="768000" y="1043999"/>
            <a:ext cx="10656000" cy="4768971"/>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altLang="zh-CN" sz="2400" b="1" dirty="0">
                <a:solidFill>
                  <a:prstClr val="black"/>
                </a:solidFill>
                <a:latin typeface="Calibri"/>
              </a:rPr>
              <a:t>PI040-1 《</a:t>
            </a:r>
            <a:r>
              <a:rPr lang="zh-CN" altLang="en-US" sz="2400" b="1" dirty="0">
                <a:solidFill>
                  <a:prstClr val="black"/>
                </a:solidFill>
                <a:latin typeface="Calibri"/>
              </a:rPr>
              <a:t>缺陷分级指南</a:t>
            </a:r>
            <a:r>
              <a:rPr lang="en-US" altLang="zh-CN" sz="2400" b="1" dirty="0">
                <a:solidFill>
                  <a:prstClr val="black"/>
                </a:solidFill>
                <a:latin typeface="Calibri"/>
              </a:rPr>
              <a:t>》</a:t>
            </a:r>
          </a:p>
          <a:p>
            <a:pPr lvl="1" fontAlgn="auto">
              <a:spcAft>
                <a:spcPts val="0"/>
              </a:spcAft>
            </a:pPr>
            <a:r>
              <a:rPr lang="zh-CN" altLang="en-US" sz="2000" dirty="0"/>
              <a:t>指南意在提供工具支持基于风险的</a:t>
            </a:r>
            <a:r>
              <a:rPr lang="en-US" altLang="zh-CN" sz="2000" dirty="0"/>
              <a:t>GMP</a:t>
            </a:r>
            <a:r>
              <a:rPr lang="zh-CN" altLang="en-US" sz="2000" dirty="0"/>
              <a:t>检查缺陷分级，保持不同检查员之间的一致性。</a:t>
            </a:r>
            <a:endParaRPr lang="en-US" altLang="zh-CN" sz="2000" dirty="0"/>
          </a:p>
          <a:p>
            <a:pPr lvl="1" fontAlgn="auto">
              <a:spcAft>
                <a:spcPts val="0"/>
              </a:spcAft>
            </a:pPr>
            <a:r>
              <a:rPr lang="zh-CN" altLang="en-US" sz="2000" dirty="0"/>
              <a:t>帮助企业了解</a:t>
            </a:r>
            <a:r>
              <a:rPr lang="en-US" altLang="zh-CN" sz="2000" dirty="0"/>
              <a:t>GMP</a:t>
            </a:r>
            <a:r>
              <a:rPr lang="zh-CN" altLang="en-US" sz="2000" dirty="0"/>
              <a:t>缺陷分级原则，并提供不同类型缺陷级别的例子。</a:t>
            </a:r>
            <a:endParaRPr lang="en-US" altLang="zh-CN" sz="2000" dirty="0"/>
          </a:p>
          <a:p>
            <a:pPr lvl="1" fontAlgn="auto">
              <a:spcAft>
                <a:spcPts val="0"/>
              </a:spcAft>
            </a:pPr>
            <a:r>
              <a:rPr lang="zh-CN" altLang="en-US" sz="2000" dirty="0"/>
              <a:t>方法并非与级别本身绑定，它同时还要考虑发现缺陷的情形以及该场所的质量历史。</a:t>
            </a:r>
            <a:endParaRPr lang="en-US" altLang="zh-CN" sz="2000" dirty="0"/>
          </a:p>
          <a:p>
            <a:pPr lvl="1" fontAlgn="auto">
              <a:spcAft>
                <a:spcPts val="0"/>
              </a:spcAft>
            </a:pPr>
            <a:endParaRPr lang="en-US" altLang="zh-CN" sz="1800" dirty="0"/>
          </a:p>
          <a:p>
            <a:pPr lvl="1" fontAlgn="auto">
              <a:spcAft>
                <a:spcPts val="0"/>
              </a:spcAft>
            </a:pPr>
            <a:endParaRPr lang="zh-CN" altLang="en-US" sz="1800" dirty="0"/>
          </a:p>
        </p:txBody>
      </p:sp>
    </p:spTree>
    <p:extLst>
      <p:ext uri="{BB962C8B-B14F-4D97-AF65-F5344CB8AC3E}">
        <p14:creationId xmlns:p14="http://schemas.microsoft.com/office/powerpoint/2010/main" val="24621971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zh-CN"/>
              <a:t>人用药品注册技术要求国际协调会</a:t>
            </a:r>
            <a:r>
              <a:rPr lang="zh-CN" altLang="en-US"/>
              <a:t>（</a:t>
            </a:r>
            <a:r>
              <a:rPr lang="en-US" altLang="zh-CN"/>
              <a:t>ICH</a:t>
            </a:r>
            <a:r>
              <a:rPr lang="zh-CN" altLang="en-US"/>
              <a:t>）</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119</a:t>
            </a:fld>
            <a:r>
              <a:rPr lang="en-US" altLang="zh-CN" dirty="0" smtClean="0"/>
              <a:t>/160</a:t>
            </a:r>
            <a:endParaRPr lang="zh-CN" altLang="en-US" dirty="0"/>
          </a:p>
        </p:txBody>
      </p:sp>
      <p:sp>
        <p:nvSpPr>
          <p:cNvPr id="96259" name="内容占位符 2"/>
          <p:cNvSpPr>
            <a:spLocks noGrp="1"/>
          </p:cNvSpPr>
          <p:nvPr>
            <p:ph idx="4294967295"/>
          </p:nvPr>
        </p:nvSpPr>
        <p:spPr>
          <a:xfrm>
            <a:off x="5806985" y="1044000"/>
            <a:ext cx="5353050" cy="4392613"/>
          </a:xfrm>
        </p:spPr>
        <p:txBody>
          <a:bodyPr>
            <a:normAutofit lnSpcReduction="10000"/>
          </a:bodyPr>
          <a:lstStyle/>
          <a:p>
            <a:pPr>
              <a:lnSpc>
                <a:spcPct val="150000"/>
              </a:lnSpc>
              <a:spcBef>
                <a:spcPct val="0"/>
              </a:spcBef>
            </a:pPr>
            <a:r>
              <a:rPr lang="zh-CN" altLang="en-US" sz="2000" dirty="0">
                <a:latin typeface="微软雅黑" panose="020B0503020204020204" pitchFamily="34" charset="-122"/>
              </a:rPr>
              <a:t>美国、日本和欧盟三方为统一注册标准而建立，由三方的注册部门和生产部门组成，还有</a:t>
            </a:r>
            <a:r>
              <a:rPr lang="en-US" altLang="zh-CN" sz="2000" dirty="0">
                <a:latin typeface="微软雅黑" panose="020B0503020204020204" pitchFamily="34" charset="-122"/>
              </a:rPr>
              <a:t>3</a:t>
            </a:r>
            <a:r>
              <a:rPr lang="zh-CN" altLang="en-US" sz="2000" dirty="0">
                <a:latin typeface="微软雅黑" panose="020B0503020204020204" pitchFamily="34" charset="-122"/>
              </a:rPr>
              <a:t>个观察员组织，</a:t>
            </a:r>
            <a:r>
              <a:rPr lang="en-US" altLang="zh-CN" sz="2000" dirty="0">
                <a:latin typeface="微软雅黑" panose="020B0503020204020204" pitchFamily="34" charset="-122"/>
              </a:rPr>
              <a:t>WHO</a:t>
            </a:r>
            <a:r>
              <a:rPr lang="zh-CN" altLang="en-US" sz="2000" dirty="0">
                <a:latin typeface="微软雅黑" panose="020B0503020204020204" pitchFamily="34" charset="-122"/>
              </a:rPr>
              <a:t>，</a:t>
            </a:r>
            <a:r>
              <a:rPr lang="zh-CN" altLang="en-US" sz="2000" dirty="0"/>
              <a:t>欧洲自由贸易联盟</a:t>
            </a:r>
            <a:r>
              <a:rPr lang="zh-CN" altLang="en-US" sz="2000" dirty="0">
                <a:latin typeface="微软雅黑" panose="020B0503020204020204" pitchFamily="34" charset="-122"/>
              </a:rPr>
              <a:t>（</a:t>
            </a:r>
            <a:r>
              <a:rPr lang="en-US" altLang="zh-CN" sz="2000" dirty="0">
                <a:latin typeface="微软雅黑" panose="020B0503020204020204" pitchFamily="34" charset="-122"/>
              </a:rPr>
              <a:t>EFTA</a:t>
            </a:r>
            <a:r>
              <a:rPr lang="zh-CN" altLang="en-US" sz="2000" dirty="0">
                <a:latin typeface="微软雅黑" panose="020B0503020204020204" pitchFamily="34" charset="-122"/>
              </a:rPr>
              <a:t>）和</a:t>
            </a:r>
            <a:r>
              <a:rPr lang="zh-CN" altLang="en-US" sz="2000" dirty="0"/>
              <a:t>加拿大卫生局</a:t>
            </a:r>
            <a:r>
              <a:rPr lang="zh-CN" altLang="en-US" sz="2000" dirty="0">
                <a:latin typeface="微软雅黑" panose="020B0503020204020204" pitchFamily="34" charset="-122"/>
              </a:rPr>
              <a:t>（</a:t>
            </a:r>
            <a:r>
              <a:rPr lang="en-US" altLang="zh-CN" sz="2000" dirty="0">
                <a:latin typeface="微软雅黑" panose="020B0503020204020204" pitchFamily="34" charset="-122"/>
              </a:rPr>
              <a:t>HC</a:t>
            </a:r>
            <a:r>
              <a:rPr lang="zh-CN" altLang="en-US" sz="2000" dirty="0">
                <a:latin typeface="微软雅黑" panose="020B0503020204020204" pitchFamily="34" charset="-122"/>
              </a:rPr>
              <a:t>）。</a:t>
            </a:r>
            <a:endParaRPr lang="en-US" altLang="zh-CN" sz="2000" dirty="0">
              <a:latin typeface="微软雅黑" panose="020B0503020204020204" pitchFamily="34" charset="-122"/>
            </a:endParaRPr>
          </a:p>
          <a:p>
            <a:pPr>
              <a:lnSpc>
                <a:spcPct val="150000"/>
              </a:lnSpc>
              <a:spcBef>
                <a:spcPct val="0"/>
              </a:spcBef>
            </a:pPr>
            <a:r>
              <a:rPr lang="en-US" altLang="zh-CN" sz="2000" dirty="0">
                <a:latin typeface="微软雅黑" panose="020B0503020204020204" pitchFamily="34" charset="-122"/>
              </a:rPr>
              <a:t>2018</a:t>
            </a:r>
            <a:r>
              <a:rPr lang="zh-CN" altLang="en-US" sz="2000" dirty="0">
                <a:latin typeface="微软雅黑" panose="020B0503020204020204" pitchFamily="34" charset="-122"/>
              </a:rPr>
              <a:t>年</a:t>
            </a:r>
            <a:r>
              <a:rPr lang="en-US" altLang="zh-CN" sz="2000" dirty="0">
                <a:latin typeface="微软雅黑" panose="020B0503020204020204" pitchFamily="34" charset="-122"/>
              </a:rPr>
              <a:t>6</a:t>
            </a:r>
            <a:r>
              <a:rPr lang="zh-CN" altLang="en-US" sz="2000" dirty="0">
                <a:latin typeface="微软雅黑" panose="020B0503020204020204" pitchFamily="34" charset="-122"/>
              </a:rPr>
              <a:t>月，在</a:t>
            </a:r>
            <a:r>
              <a:rPr lang="en-US" altLang="zh-CN" sz="2000" dirty="0">
                <a:latin typeface="微软雅黑" panose="020B0503020204020204" pitchFamily="34" charset="-122"/>
              </a:rPr>
              <a:t>ICH2018</a:t>
            </a:r>
            <a:r>
              <a:rPr lang="zh-CN" altLang="en-US" sz="2000" dirty="0">
                <a:latin typeface="微软雅黑" panose="020B0503020204020204" pitchFamily="34" charset="-122"/>
              </a:rPr>
              <a:t>年第一次大会上，</a:t>
            </a:r>
            <a:r>
              <a:rPr lang="zh-CN" altLang="en-US" sz="2000" dirty="0">
                <a:solidFill>
                  <a:srgbClr val="FF0000"/>
                </a:solidFill>
                <a:latin typeface="微软雅黑" panose="020B0503020204020204" pitchFamily="34" charset="-122"/>
              </a:rPr>
              <a:t>中国国家药品监督管理局当选为</a:t>
            </a:r>
            <a:r>
              <a:rPr lang="en-US" altLang="zh-CN" sz="2000" dirty="0">
                <a:solidFill>
                  <a:srgbClr val="FF0000"/>
                </a:solidFill>
                <a:latin typeface="微软雅黑" panose="020B0503020204020204" pitchFamily="34" charset="-122"/>
              </a:rPr>
              <a:t>ICH</a:t>
            </a:r>
            <a:r>
              <a:rPr lang="zh-CN" altLang="en-US" sz="2000" dirty="0">
                <a:solidFill>
                  <a:srgbClr val="FF0000"/>
                </a:solidFill>
                <a:latin typeface="微软雅黑" panose="020B0503020204020204" pitchFamily="34" charset="-122"/>
              </a:rPr>
              <a:t>管理委员会成员。</a:t>
            </a:r>
            <a:endParaRPr lang="en-US" altLang="zh-CN" sz="2000" dirty="0">
              <a:solidFill>
                <a:srgbClr val="FF0000"/>
              </a:solidFill>
              <a:latin typeface="微软雅黑" panose="020B0503020204020204" pitchFamily="34" charset="-122"/>
            </a:endParaRPr>
          </a:p>
          <a:p>
            <a:pPr>
              <a:lnSpc>
                <a:spcPct val="150000"/>
              </a:lnSpc>
              <a:spcBef>
                <a:spcPct val="0"/>
              </a:spcBef>
            </a:pPr>
            <a:r>
              <a:rPr lang="zh-CN" altLang="en-US" sz="2000" dirty="0"/>
              <a:t>国际制药工业协会联合会（</a:t>
            </a:r>
            <a:r>
              <a:rPr lang="en-US" altLang="zh-CN" sz="2000" dirty="0">
                <a:latin typeface="微软雅黑" panose="020B0503020204020204" pitchFamily="34" charset="-122"/>
              </a:rPr>
              <a:t>IFPMA</a:t>
            </a:r>
            <a:r>
              <a:rPr lang="zh-CN" altLang="en-US" sz="2000" dirty="0"/>
              <a:t>）</a:t>
            </a:r>
            <a:r>
              <a:rPr lang="zh-CN" altLang="en-US" sz="2000" dirty="0">
                <a:latin typeface="微软雅黑" panose="020B0503020204020204" pitchFamily="34" charset="-122"/>
              </a:rPr>
              <a:t>作为制药工业的保护伞组织参与协调会。</a:t>
            </a:r>
            <a:endParaRPr lang="en-US" altLang="zh-CN" sz="2000" dirty="0">
              <a:latin typeface="微软雅黑" panose="020B0503020204020204" pitchFamily="34" charset="-122"/>
            </a:endParaRPr>
          </a:p>
          <a:p>
            <a:pPr>
              <a:lnSpc>
                <a:spcPct val="150000"/>
              </a:lnSpc>
              <a:spcBef>
                <a:spcPct val="0"/>
              </a:spcBef>
            </a:pPr>
            <a:r>
              <a:rPr lang="zh-CN" altLang="en-US" sz="2000" dirty="0">
                <a:latin typeface="微软雅黑" panose="020B0503020204020204" pitchFamily="34" charset="-122"/>
              </a:rPr>
              <a:t>协调专题包含</a:t>
            </a:r>
            <a:r>
              <a:rPr lang="en-US" altLang="zh-CN" sz="2000" dirty="0">
                <a:latin typeface="微软雅黑" panose="020B0503020204020204" pitchFamily="34" charset="-122"/>
              </a:rPr>
              <a:t>4</a:t>
            </a:r>
            <a:r>
              <a:rPr lang="zh-CN" altLang="en-US" sz="2000" dirty="0">
                <a:latin typeface="微软雅黑" panose="020B0503020204020204" pitchFamily="34" charset="-122"/>
              </a:rPr>
              <a:t>个类别</a:t>
            </a:r>
            <a:endParaRPr lang="en-US" altLang="zh-CN" sz="2000" dirty="0">
              <a:latin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263" y="1365250"/>
            <a:ext cx="2838846" cy="990738"/>
          </a:xfrm>
          <a:prstGeom prst="rect">
            <a:avLst/>
          </a:prstGeom>
        </p:spPr>
      </p:pic>
    </p:spTree>
    <p:extLst>
      <p:ext uri="{BB962C8B-B14F-4D97-AF65-F5344CB8AC3E}">
        <p14:creationId xmlns:p14="http://schemas.microsoft.com/office/powerpoint/2010/main" val="3344149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12</a:t>
            </a:fld>
            <a:r>
              <a:rPr lang="en-US" altLang="zh-CN" dirty="0" smtClean="0"/>
              <a:t>/160</a:t>
            </a:r>
            <a:endParaRPr lang="zh-CN" altLang="en-US" dirty="0"/>
          </a:p>
        </p:txBody>
      </p:sp>
      <p:sp>
        <p:nvSpPr>
          <p:cNvPr id="6" name="矩形 5">
            <a:extLst>
              <a:ext uri="{FF2B5EF4-FFF2-40B4-BE49-F238E27FC236}">
                <a16:creationId xmlns:a16="http://schemas.microsoft.com/office/drawing/2014/main" id="{BA5F4CC1-697F-4B52-9486-A1DB8FF39F16}"/>
              </a:ext>
            </a:extLst>
          </p:cNvPr>
          <p:cNvSpPr/>
          <p:nvPr/>
        </p:nvSpPr>
        <p:spPr>
          <a:xfrm>
            <a:off x="888274" y="1144078"/>
            <a:ext cx="10535726" cy="5080237"/>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b="1" dirty="0">
                <a:ea typeface="微软雅黑" panose="020B0503020204020204" pitchFamily="34" charset="-122"/>
              </a:rPr>
              <a:t>《</a:t>
            </a:r>
            <a:r>
              <a:rPr lang="zh-CN" altLang="en-US" b="1" dirty="0">
                <a:ea typeface="微软雅黑" panose="020B0503020204020204" pitchFamily="34" charset="-122"/>
              </a:rPr>
              <a:t>证明与参照产品可互换性的考量指南</a:t>
            </a:r>
            <a:r>
              <a:rPr lang="en-US" altLang="zh-CN" b="1" dirty="0">
                <a:ea typeface="微软雅黑" panose="020B0503020204020204" pitchFamily="34" charset="-122"/>
              </a:rPr>
              <a:t>》</a:t>
            </a:r>
            <a:r>
              <a:rPr lang="zh-CN" altLang="en-US" b="1" dirty="0">
                <a:ea typeface="微软雅黑" panose="020B0503020204020204" pitchFamily="34" charset="-122"/>
              </a:rPr>
              <a:t>：</a:t>
            </a:r>
            <a:r>
              <a:rPr lang="zh-CN" altLang="en-US" dirty="0">
                <a:solidFill>
                  <a:srgbClr val="0070C0"/>
                </a:solidFill>
                <a:ea typeface="微软雅黑" panose="020B0503020204020204" pitchFamily="34" charset="-122"/>
              </a:rPr>
              <a:t>指导企业如何证明生物类似药与其参照许可产品的可互换性</a:t>
            </a:r>
            <a:r>
              <a:rPr lang="zh-CN" altLang="en-US" dirty="0">
                <a:ea typeface="微软雅黑" panose="020B0503020204020204" pitchFamily="34" charset="-122"/>
              </a:rPr>
              <a:t>。</a:t>
            </a:r>
            <a:endParaRPr lang="en-US" altLang="zh-CN" dirty="0">
              <a:ea typeface="微软雅黑" panose="020B0503020204020204" pitchFamily="34" charset="-122"/>
            </a:endParaRPr>
          </a:p>
          <a:p>
            <a:pPr marL="285750" indent="-285750" eaLnBrk="1" fontAlgn="auto" hangingPunct="1">
              <a:lnSpc>
                <a:spcPct val="150000"/>
              </a:lnSpc>
              <a:spcBef>
                <a:spcPts val="0"/>
              </a:spcBef>
              <a:spcAft>
                <a:spcPts val="1200"/>
              </a:spcAft>
              <a:buFont typeface="Arial" panose="020B0604020202020204" pitchFamily="34" charset="0"/>
              <a:buChar char="•"/>
              <a:defRPr/>
            </a:pPr>
            <a:r>
              <a:rPr lang="en-US" altLang="zh-CN" dirty="0">
                <a:ea typeface="微软雅黑" panose="020B0503020204020204" pitchFamily="34" charset="-122"/>
              </a:rPr>
              <a:t>FDA </a:t>
            </a:r>
            <a:r>
              <a:rPr lang="zh-CN" altLang="en-US" dirty="0">
                <a:ea typeface="微软雅黑" panose="020B0503020204020204" pitchFamily="34" charset="-122"/>
              </a:rPr>
              <a:t>指出，“如果 </a:t>
            </a:r>
            <a:r>
              <a:rPr lang="en-US" altLang="zh-CN" dirty="0">
                <a:ea typeface="微软雅黑" panose="020B0503020204020204" pitchFamily="34" charset="-122"/>
              </a:rPr>
              <a:t>FDA </a:t>
            </a:r>
            <a:r>
              <a:rPr lang="zh-CN" altLang="en-US" dirty="0">
                <a:ea typeface="微软雅黑" panose="020B0503020204020204" pitchFamily="34" charset="-122"/>
              </a:rPr>
              <a:t>确定在申请或补充申请中提交的信息足以证明生物制品与参照产品生物类似，并且可以预期在任何给定患者中产生与参照产品相同的临床结果，并且对于向个体给药超过一次的生物制品，在生物制品和参照产品的使用交替或转换之间的安全性或疗效降低方面的风险不超过仅使用参照产品而没有这种交替或转换的风险。”这种可互换性意味着生物类似药可以自由替换而无需处方医生的干预，这种替换方式与仿制药对于品牌药的自动替换类似。可互换性是美国独有的分类，其他国家没有可互换性生物制品这一单独类别。</a:t>
            </a:r>
            <a:endParaRPr lang="en-US" altLang="zh-CN" dirty="0">
              <a:ea typeface="微软雅黑" panose="020B0503020204020204" pitchFamily="34" charset="-122"/>
            </a:endParaRPr>
          </a:p>
          <a:p>
            <a:pPr marL="285750" indent="-285750" eaLnBrk="1" fontAlgn="auto" hangingPunct="1">
              <a:lnSpc>
                <a:spcPct val="150000"/>
              </a:lnSpc>
              <a:spcBef>
                <a:spcPts val="0"/>
              </a:spcBef>
              <a:spcAft>
                <a:spcPts val="1200"/>
              </a:spcAft>
              <a:buFont typeface="Arial" panose="020B0604020202020204" pitchFamily="34" charset="0"/>
              <a:buChar char="•"/>
              <a:defRPr/>
            </a:pPr>
            <a:r>
              <a:rPr lang="zh-CN" altLang="en-US" dirty="0">
                <a:ea typeface="微软雅黑" panose="020B0503020204020204" pitchFamily="34" charset="-122"/>
              </a:rPr>
              <a:t>制药商被要求开展将患者在原研生物制品和生物类似药之间来回转换的临床试验，以显示对患者没有不良影响。</a:t>
            </a:r>
            <a:endParaRPr lang="en-US" altLang="zh-CN" dirty="0">
              <a:ea typeface="微软雅黑" panose="020B0503020204020204" pitchFamily="34" charset="-122"/>
            </a:endParaRPr>
          </a:p>
          <a:p>
            <a:pPr marL="285750" indent="-285750" eaLnBrk="1" fontAlgn="auto" hangingPunct="1">
              <a:lnSpc>
                <a:spcPct val="150000"/>
              </a:lnSpc>
              <a:spcBef>
                <a:spcPts val="0"/>
              </a:spcBef>
              <a:spcAft>
                <a:spcPts val="1200"/>
              </a:spcAft>
              <a:buFont typeface="Arial" panose="020B0604020202020204" pitchFamily="34" charset="0"/>
              <a:buChar char="•"/>
              <a:defRPr/>
            </a:pPr>
            <a:r>
              <a:rPr lang="en-US" altLang="zh-CN" dirty="0">
                <a:ea typeface="微软雅黑" panose="020B0503020204020204" pitchFamily="34" charset="-122"/>
              </a:rPr>
              <a:t>FDA </a:t>
            </a:r>
            <a:r>
              <a:rPr lang="zh-CN" altLang="en-US" dirty="0">
                <a:ea typeface="微软雅黑" panose="020B0503020204020204" pitchFamily="34" charset="-122"/>
              </a:rPr>
              <a:t>改变了之前有关这些转换研究使用昂贵的美国许可的生物制品的要求，而是可以使用在其他国家销售的相同的更便宜的版本。</a:t>
            </a:r>
            <a:endParaRPr lang="en-US" altLang="zh-CN" dirty="0">
              <a:ea typeface="微软雅黑" panose="020B0503020204020204" pitchFamily="34" charset="-122"/>
            </a:endParaRPr>
          </a:p>
        </p:txBody>
      </p:sp>
    </p:spTree>
    <p:extLst>
      <p:ext uri="{BB962C8B-B14F-4D97-AF65-F5344CB8AC3E}">
        <p14:creationId xmlns:p14="http://schemas.microsoft.com/office/powerpoint/2010/main" val="184101272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zh-CN"/>
              <a:t>人用药品注册技术要求国际协调会</a:t>
            </a:r>
            <a:r>
              <a:rPr lang="zh-CN" altLang="en-US"/>
              <a:t>（</a:t>
            </a:r>
            <a:r>
              <a:rPr lang="en-US" altLang="zh-CN"/>
              <a:t>ICH</a:t>
            </a:r>
            <a:r>
              <a:rPr lang="zh-CN" altLang="en-US"/>
              <a:t>）</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120</a:t>
            </a:fld>
            <a:r>
              <a:rPr lang="en-US" altLang="zh-CN" dirty="0" smtClean="0"/>
              <a:t>/160</a:t>
            </a:r>
            <a:endParaRPr lang="zh-CN" altLang="en-US" dirty="0"/>
          </a:p>
        </p:txBody>
      </p:sp>
      <p:grpSp>
        <p:nvGrpSpPr>
          <p:cNvPr id="2" name="组合 1"/>
          <p:cNvGrpSpPr/>
          <p:nvPr/>
        </p:nvGrpSpPr>
        <p:grpSpPr>
          <a:xfrm>
            <a:off x="2052639" y="1044575"/>
            <a:ext cx="7729534" cy="5020944"/>
            <a:chOff x="1122117" y="1196975"/>
            <a:chExt cx="6937095" cy="5020944"/>
          </a:xfrm>
        </p:grpSpPr>
        <p:sp>
          <p:nvSpPr>
            <p:cNvPr id="4" name="任意多边形 3"/>
            <p:cNvSpPr/>
            <p:nvPr/>
          </p:nvSpPr>
          <p:spPr>
            <a:xfrm>
              <a:off x="5341772" y="4611217"/>
              <a:ext cx="2717440" cy="1606702"/>
            </a:xfrm>
            <a:custGeom>
              <a:avLst/>
              <a:gdLst>
                <a:gd name="connsiteX0" fmla="*/ 0 w 2480346"/>
                <a:gd name="connsiteY0" fmla="*/ 160670 h 1606702"/>
                <a:gd name="connsiteX1" fmla="*/ 160670 w 2480346"/>
                <a:gd name="connsiteY1" fmla="*/ 0 h 1606702"/>
                <a:gd name="connsiteX2" fmla="*/ 2319676 w 2480346"/>
                <a:gd name="connsiteY2" fmla="*/ 0 h 1606702"/>
                <a:gd name="connsiteX3" fmla="*/ 2480346 w 2480346"/>
                <a:gd name="connsiteY3" fmla="*/ 160670 h 1606702"/>
                <a:gd name="connsiteX4" fmla="*/ 2480346 w 2480346"/>
                <a:gd name="connsiteY4" fmla="*/ 1446032 h 1606702"/>
                <a:gd name="connsiteX5" fmla="*/ 2319676 w 2480346"/>
                <a:gd name="connsiteY5" fmla="*/ 1606702 h 1606702"/>
                <a:gd name="connsiteX6" fmla="*/ 160670 w 2480346"/>
                <a:gd name="connsiteY6" fmla="*/ 1606702 h 1606702"/>
                <a:gd name="connsiteX7" fmla="*/ 0 w 2480346"/>
                <a:gd name="connsiteY7" fmla="*/ 1446032 h 1606702"/>
                <a:gd name="connsiteX8" fmla="*/ 0 w 2480346"/>
                <a:gd name="connsiteY8" fmla="*/ 160670 h 160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346" h="1606702">
                  <a:moveTo>
                    <a:pt x="0" y="160670"/>
                  </a:moveTo>
                  <a:cubicBezTo>
                    <a:pt x="0" y="71934"/>
                    <a:pt x="71934" y="0"/>
                    <a:pt x="160670" y="0"/>
                  </a:cubicBezTo>
                  <a:lnTo>
                    <a:pt x="2319676" y="0"/>
                  </a:lnTo>
                  <a:cubicBezTo>
                    <a:pt x="2408412" y="0"/>
                    <a:pt x="2480346" y="71934"/>
                    <a:pt x="2480346" y="160670"/>
                  </a:cubicBezTo>
                  <a:lnTo>
                    <a:pt x="2480346" y="1446032"/>
                  </a:lnTo>
                  <a:cubicBezTo>
                    <a:pt x="2480346" y="1534768"/>
                    <a:pt x="2408412" y="1606702"/>
                    <a:pt x="2319676" y="1606702"/>
                  </a:cubicBezTo>
                  <a:lnTo>
                    <a:pt x="160670" y="1606702"/>
                  </a:lnTo>
                  <a:cubicBezTo>
                    <a:pt x="71934" y="1606702"/>
                    <a:pt x="0" y="1534768"/>
                    <a:pt x="0" y="1446032"/>
                  </a:cubicBezTo>
                  <a:lnTo>
                    <a:pt x="0" y="160670"/>
                  </a:lnTo>
                  <a:close/>
                </a:path>
              </a:pathLst>
            </a:custGeom>
          </p:spPr>
          <p:style>
            <a:lnRef idx="2">
              <a:schemeClr val="accent3">
                <a:hueOff val="7749738"/>
                <a:satOff val="-24763"/>
                <a:lumOff val="-627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0358" tIns="497930" rIns="96254" bIns="96254" numCol="1" spcCol="1270" anchor="t" anchorCtr="0">
              <a:noAutofit/>
            </a:bodyPr>
            <a:lstStyle/>
            <a:p>
              <a:pPr marL="171450" lvl="1" indent="-171450" defTabSz="711200">
                <a:lnSpc>
                  <a:spcPct val="90000"/>
                </a:lnSpc>
                <a:spcAft>
                  <a:spcPct val="15000"/>
                </a:spcAft>
                <a:buChar char="••"/>
              </a:pPr>
              <a:r>
                <a:rPr lang="zh-CN" altLang="en-US" kern="1200" dirty="0">
                  <a:ea typeface="微软雅黑" panose="020B0503020204020204" pitchFamily="34" charset="-122"/>
                </a:rPr>
                <a:t>综合学科（</a:t>
              </a:r>
              <a:r>
                <a:rPr lang="en-US" altLang="zh-CN" kern="1200" dirty="0">
                  <a:ea typeface="微软雅黑" panose="020B0503020204020204" pitchFamily="34" charset="-122"/>
                </a:rPr>
                <a:t>Multidisciplinary</a:t>
              </a:r>
              <a:r>
                <a:rPr lang="zh-CN" altLang="en-US" kern="1200" dirty="0">
                  <a:ea typeface="微软雅黑" panose="020B0503020204020204" pitchFamily="34" charset="-122"/>
                </a:rPr>
                <a:t>，包括术语、管理通讯等</a:t>
              </a:r>
            </a:p>
          </p:txBody>
        </p:sp>
        <p:sp>
          <p:nvSpPr>
            <p:cNvPr id="6" name="任意多边形 5"/>
            <p:cNvSpPr/>
            <p:nvPr/>
          </p:nvSpPr>
          <p:spPr>
            <a:xfrm>
              <a:off x="1122117" y="4611217"/>
              <a:ext cx="2653122" cy="1606702"/>
            </a:xfrm>
            <a:custGeom>
              <a:avLst/>
              <a:gdLst>
                <a:gd name="connsiteX0" fmla="*/ 0 w 2480346"/>
                <a:gd name="connsiteY0" fmla="*/ 160670 h 1606702"/>
                <a:gd name="connsiteX1" fmla="*/ 160670 w 2480346"/>
                <a:gd name="connsiteY1" fmla="*/ 0 h 1606702"/>
                <a:gd name="connsiteX2" fmla="*/ 2319676 w 2480346"/>
                <a:gd name="connsiteY2" fmla="*/ 0 h 1606702"/>
                <a:gd name="connsiteX3" fmla="*/ 2480346 w 2480346"/>
                <a:gd name="connsiteY3" fmla="*/ 160670 h 1606702"/>
                <a:gd name="connsiteX4" fmla="*/ 2480346 w 2480346"/>
                <a:gd name="connsiteY4" fmla="*/ 1446032 h 1606702"/>
                <a:gd name="connsiteX5" fmla="*/ 2319676 w 2480346"/>
                <a:gd name="connsiteY5" fmla="*/ 1606702 h 1606702"/>
                <a:gd name="connsiteX6" fmla="*/ 160670 w 2480346"/>
                <a:gd name="connsiteY6" fmla="*/ 1606702 h 1606702"/>
                <a:gd name="connsiteX7" fmla="*/ 0 w 2480346"/>
                <a:gd name="connsiteY7" fmla="*/ 1446032 h 1606702"/>
                <a:gd name="connsiteX8" fmla="*/ 0 w 2480346"/>
                <a:gd name="connsiteY8" fmla="*/ 160670 h 160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346" h="1606702">
                  <a:moveTo>
                    <a:pt x="0" y="160670"/>
                  </a:moveTo>
                  <a:cubicBezTo>
                    <a:pt x="0" y="71934"/>
                    <a:pt x="71934" y="0"/>
                    <a:pt x="160670" y="0"/>
                  </a:cubicBezTo>
                  <a:lnTo>
                    <a:pt x="2319676" y="0"/>
                  </a:lnTo>
                  <a:cubicBezTo>
                    <a:pt x="2408412" y="0"/>
                    <a:pt x="2480346" y="71934"/>
                    <a:pt x="2480346" y="160670"/>
                  </a:cubicBezTo>
                  <a:lnTo>
                    <a:pt x="2480346" y="1446032"/>
                  </a:lnTo>
                  <a:cubicBezTo>
                    <a:pt x="2480346" y="1534768"/>
                    <a:pt x="2408412" y="1606702"/>
                    <a:pt x="2319676" y="1606702"/>
                  </a:cubicBezTo>
                  <a:lnTo>
                    <a:pt x="160670" y="1606702"/>
                  </a:lnTo>
                  <a:cubicBezTo>
                    <a:pt x="71934" y="1606702"/>
                    <a:pt x="0" y="1534768"/>
                    <a:pt x="0" y="1446032"/>
                  </a:cubicBezTo>
                  <a:lnTo>
                    <a:pt x="0" y="160670"/>
                  </a:lnTo>
                  <a:close/>
                </a:path>
              </a:pathLst>
            </a:custGeom>
          </p:spPr>
          <p:style>
            <a:lnRef idx="2">
              <a:schemeClr val="accent3">
                <a:hueOff val="11624607"/>
                <a:satOff val="-37145"/>
                <a:lumOff val="-941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6254" tIns="497930" rIns="840358" bIns="96254" numCol="1" spcCol="1270" anchor="t" anchorCtr="0">
              <a:noAutofit/>
            </a:bodyPr>
            <a:lstStyle/>
            <a:p>
              <a:pPr marL="171450" lvl="1" indent="-171450" defTabSz="711200">
                <a:lnSpc>
                  <a:spcPct val="90000"/>
                </a:lnSpc>
                <a:spcAft>
                  <a:spcPct val="15000"/>
                </a:spcAft>
                <a:buChar char="••"/>
              </a:pPr>
              <a:r>
                <a:rPr lang="zh-CN" altLang="en-US" kern="1200" dirty="0">
                  <a:ea typeface="微软雅黑" panose="020B0503020204020204" pitchFamily="34" charset="-122"/>
                </a:rPr>
                <a:t>有效性（</a:t>
              </a:r>
              <a:r>
                <a:rPr lang="en-US" altLang="zh-CN" kern="1200" dirty="0">
                  <a:ea typeface="微软雅黑" panose="020B0503020204020204" pitchFamily="34" charset="-122"/>
                </a:rPr>
                <a:t>Efficacy</a:t>
              </a:r>
              <a:r>
                <a:rPr lang="zh-CN" altLang="en-US" kern="1200" dirty="0">
                  <a:ea typeface="微软雅黑" panose="020B0503020204020204" pitchFamily="34" charset="-122"/>
                </a:rPr>
                <a:t>，包括临床试验中的设计、研究报告、</a:t>
              </a:r>
              <a:r>
                <a:rPr lang="en-US" altLang="zh-CN" kern="1200" dirty="0">
                  <a:ea typeface="微软雅黑" panose="020B0503020204020204" pitchFamily="34" charset="-122"/>
                </a:rPr>
                <a:t>GCP</a:t>
              </a:r>
              <a:r>
                <a:rPr lang="zh-CN" altLang="en-US" kern="1200" dirty="0">
                  <a:ea typeface="微软雅黑" panose="020B0503020204020204" pitchFamily="34" charset="-122"/>
                </a:rPr>
                <a:t>等</a:t>
              </a:r>
            </a:p>
          </p:txBody>
        </p:sp>
        <p:sp>
          <p:nvSpPr>
            <p:cNvPr id="7" name="任意多边形 6"/>
            <p:cNvSpPr/>
            <p:nvPr/>
          </p:nvSpPr>
          <p:spPr>
            <a:xfrm>
              <a:off x="5341773" y="1196975"/>
              <a:ext cx="2614859" cy="1606702"/>
            </a:xfrm>
            <a:custGeom>
              <a:avLst/>
              <a:gdLst>
                <a:gd name="connsiteX0" fmla="*/ 0 w 2480346"/>
                <a:gd name="connsiteY0" fmla="*/ 160670 h 1606702"/>
                <a:gd name="connsiteX1" fmla="*/ 160670 w 2480346"/>
                <a:gd name="connsiteY1" fmla="*/ 0 h 1606702"/>
                <a:gd name="connsiteX2" fmla="*/ 2319676 w 2480346"/>
                <a:gd name="connsiteY2" fmla="*/ 0 h 1606702"/>
                <a:gd name="connsiteX3" fmla="*/ 2480346 w 2480346"/>
                <a:gd name="connsiteY3" fmla="*/ 160670 h 1606702"/>
                <a:gd name="connsiteX4" fmla="*/ 2480346 w 2480346"/>
                <a:gd name="connsiteY4" fmla="*/ 1446032 h 1606702"/>
                <a:gd name="connsiteX5" fmla="*/ 2319676 w 2480346"/>
                <a:gd name="connsiteY5" fmla="*/ 1606702 h 1606702"/>
                <a:gd name="connsiteX6" fmla="*/ 160670 w 2480346"/>
                <a:gd name="connsiteY6" fmla="*/ 1606702 h 1606702"/>
                <a:gd name="connsiteX7" fmla="*/ 0 w 2480346"/>
                <a:gd name="connsiteY7" fmla="*/ 1446032 h 1606702"/>
                <a:gd name="connsiteX8" fmla="*/ 0 w 2480346"/>
                <a:gd name="connsiteY8" fmla="*/ 160670 h 160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346" h="1606702">
                  <a:moveTo>
                    <a:pt x="0" y="160670"/>
                  </a:moveTo>
                  <a:cubicBezTo>
                    <a:pt x="0" y="71934"/>
                    <a:pt x="71934" y="0"/>
                    <a:pt x="160670" y="0"/>
                  </a:cubicBezTo>
                  <a:lnTo>
                    <a:pt x="2319676" y="0"/>
                  </a:lnTo>
                  <a:cubicBezTo>
                    <a:pt x="2408412" y="0"/>
                    <a:pt x="2480346" y="71934"/>
                    <a:pt x="2480346" y="160670"/>
                  </a:cubicBezTo>
                  <a:lnTo>
                    <a:pt x="2480346" y="1446032"/>
                  </a:lnTo>
                  <a:cubicBezTo>
                    <a:pt x="2480346" y="1534768"/>
                    <a:pt x="2408412" y="1606702"/>
                    <a:pt x="2319676" y="1606702"/>
                  </a:cubicBezTo>
                  <a:lnTo>
                    <a:pt x="160670" y="1606702"/>
                  </a:lnTo>
                  <a:cubicBezTo>
                    <a:pt x="71934" y="1606702"/>
                    <a:pt x="0" y="1534768"/>
                    <a:pt x="0" y="1446032"/>
                  </a:cubicBezTo>
                  <a:lnTo>
                    <a:pt x="0" y="160670"/>
                  </a:lnTo>
                  <a:close/>
                </a:path>
              </a:pathLst>
            </a:custGeom>
          </p:spPr>
          <p:style>
            <a:lnRef idx="2">
              <a:schemeClr val="accent3">
                <a:hueOff val="3874869"/>
                <a:satOff val="-12382"/>
                <a:lumOff val="-313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0358" tIns="96254" rIns="96254" bIns="497930" numCol="1" spcCol="1270" anchor="t" anchorCtr="0">
              <a:noAutofit/>
            </a:bodyPr>
            <a:lstStyle/>
            <a:p>
              <a:pPr marL="171450" lvl="1" indent="-171450" defTabSz="711200">
                <a:lnSpc>
                  <a:spcPct val="90000"/>
                </a:lnSpc>
                <a:spcAft>
                  <a:spcPct val="15000"/>
                </a:spcAft>
                <a:buChar char="••"/>
              </a:pPr>
              <a:r>
                <a:rPr lang="zh-CN" altLang="en-US" kern="1200" dirty="0">
                  <a:solidFill>
                    <a:srgbClr val="FF0000"/>
                  </a:solidFill>
                  <a:ea typeface="微软雅黑" panose="020B0503020204020204" pitchFamily="34" charset="-122"/>
                </a:rPr>
                <a:t>质量（</a:t>
              </a:r>
              <a:r>
                <a:rPr lang="en-US" altLang="zh-CN" kern="1200" dirty="0">
                  <a:solidFill>
                    <a:srgbClr val="FF0000"/>
                  </a:solidFill>
                  <a:ea typeface="微软雅黑" panose="020B0503020204020204" pitchFamily="34" charset="-122"/>
                </a:rPr>
                <a:t>Quality</a:t>
              </a:r>
              <a:r>
                <a:rPr lang="zh-CN" altLang="en-US" kern="1200" dirty="0">
                  <a:solidFill>
                    <a:srgbClr val="FF0000"/>
                  </a:solidFill>
                  <a:ea typeface="微软雅黑" panose="020B0503020204020204" pitchFamily="34" charset="-122"/>
                </a:rPr>
                <a:t>，包括稳定性、验证、杂质、规格等</a:t>
              </a:r>
            </a:p>
          </p:txBody>
        </p:sp>
        <p:sp>
          <p:nvSpPr>
            <p:cNvPr id="8" name="任意多边形 7"/>
            <p:cNvSpPr/>
            <p:nvPr/>
          </p:nvSpPr>
          <p:spPr>
            <a:xfrm>
              <a:off x="1122118" y="1196975"/>
              <a:ext cx="2653120" cy="1606702"/>
            </a:xfrm>
            <a:custGeom>
              <a:avLst/>
              <a:gdLst>
                <a:gd name="connsiteX0" fmla="*/ 0 w 2480346"/>
                <a:gd name="connsiteY0" fmla="*/ 160670 h 1606702"/>
                <a:gd name="connsiteX1" fmla="*/ 160670 w 2480346"/>
                <a:gd name="connsiteY1" fmla="*/ 0 h 1606702"/>
                <a:gd name="connsiteX2" fmla="*/ 2319676 w 2480346"/>
                <a:gd name="connsiteY2" fmla="*/ 0 h 1606702"/>
                <a:gd name="connsiteX3" fmla="*/ 2480346 w 2480346"/>
                <a:gd name="connsiteY3" fmla="*/ 160670 h 1606702"/>
                <a:gd name="connsiteX4" fmla="*/ 2480346 w 2480346"/>
                <a:gd name="connsiteY4" fmla="*/ 1446032 h 1606702"/>
                <a:gd name="connsiteX5" fmla="*/ 2319676 w 2480346"/>
                <a:gd name="connsiteY5" fmla="*/ 1606702 h 1606702"/>
                <a:gd name="connsiteX6" fmla="*/ 160670 w 2480346"/>
                <a:gd name="connsiteY6" fmla="*/ 1606702 h 1606702"/>
                <a:gd name="connsiteX7" fmla="*/ 0 w 2480346"/>
                <a:gd name="connsiteY7" fmla="*/ 1446032 h 1606702"/>
                <a:gd name="connsiteX8" fmla="*/ 0 w 2480346"/>
                <a:gd name="connsiteY8" fmla="*/ 160670 h 160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0346" h="1606702">
                  <a:moveTo>
                    <a:pt x="0" y="160670"/>
                  </a:moveTo>
                  <a:cubicBezTo>
                    <a:pt x="0" y="71934"/>
                    <a:pt x="71934" y="0"/>
                    <a:pt x="160670" y="0"/>
                  </a:cubicBezTo>
                  <a:lnTo>
                    <a:pt x="2319676" y="0"/>
                  </a:lnTo>
                  <a:cubicBezTo>
                    <a:pt x="2408412" y="0"/>
                    <a:pt x="2480346" y="71934"/>
                    <a:pt x="2480346" y="160670"/>
                  </a:cubicBezTo>
                  <a:lnTo>
                    <a:pt x="2480346" y="1446032"/>
                  </a:lnTo>
                  <a:cubicBezTo>
                    <a:pt x="2480346" y="1534768"/>
                    <a:pt x="2408412" y="1606702"/>
                    <a:pt x="2319676" y="1606702"/>
                  </a:cubicBezTo>
                  <a:lnTo>
                    <a:pt x="160670" y="1606702"/>
                  </a:lnTo>
                  <a:cubicBezTo>
                    <a:pt x="71934" y="1606702"/>
                    <a:pt x="0" y="1534768"/>
                    <a:pt x="0" y="1446032"/>
                  </a:cubicBezTo>
                  <a:lnTo>
                    <a:pt x="0" y="16067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6254" tIns="96254" rIns="840358" bIns="497930" numCol="1" spcCol="1270" anchor="t" anchorCtr="0">
              <a:noAutofit/>
            </a:bodyPr>
            <a:lstStyle/>
            <a:p>
              <a:pPr marL="171450" lvl="1" indent="-171450" defTabSz="711200">
                <a:lnSpc>
                  <a:spcPct val="90000"/>
                </a:lnSpc>
                <a:spcAft>
                  <a:spcPct val="15000"/>
                </a:spcAft>
                <a:buChar char="••"/>
              </a:pPr>
              <a:r>
                <a:rPr lang="zh-CN" altLang="en-US" kern="1200" dirty="0">
                  <a:ea typeface="微软雅黑" panose="020B0503020204020204" pitchFamily="34" charset="-122"/>
                </a:rPr>
                <a:t>安全性（</a:t>
              </a:r>
              <a:r>
                <a:rPr lang="en-US" altLang="zh-CN" kern="1200" dirty="0">
                  <a:ea typeface="微软雅黑" panose="020B0503020204020204" pitchFamily="34" charset="-122"/>
                </a:rPr>
                <a:t>safety</a:t>
              </a:r>
              <a:r>
                <a:rPr lang="zh-CN" altLang="en-US" kern="1200" dirty="0">
                  <a:ea typeface="微软雅黑" panose="020B0503020204020204" pitchFamily="34" charset="-122"/>
                </a:rPr>
                <a:t>，包括药理、毒理、药代等试验</a:t>
              </a:r>
            </a:p>
          </p:txBody>
        </p:sp>
        <p:sp>
          <p:nvSpPr>
            <p:cNvPr id="9" name="任意多边形 8"/>
            <p:cNvSpPr/>
            <p:nvPr/>
          </p:nvSpPr>
          <p:spPr>
            <a:xfrm>
              <a:off x="2334227" y="1483168"/>
              <a:ext cx="2174069" cy="2174069"/>
            </a:xfrm>
            <a:custGeom>
              <a:avLst/>
              <a:gdLst>
                <a:gd name="connsiteX0" fmla="*/ 0 w 2174069"/>
                <a:gd name="connsiteY0" fmla="*/ 2174069 h 2174069"/>
                <a:gd name="connsiteX1" fmla="*/ 2174069 w 2174069"/>
                <a:gd name="connsiteY1" fmla="*/ 0 h 2174069"/>
                <a:gd name="connsiteX2" fmla="*/ 2174069 w 2174069"/>
                <a:gd name="connsiteY2" fmla="*/ 2174069 h 2174069"/>
                <a:gd name="connsiteX3" fmla="*/ 0 w 2174069"/>
                <a:gd name="connsiteY3" fmla="*/ 2174069 h 2174069"/>
              </a:gdLst>
              <a:ahLst/>
              <a:cxnLst>
                <a:cxn ang="0">
                  <a:pos x="connsiteX0" y="connsiteY0"/>
                </a:cxn>
                <a:cxn ang="0">
                  <a:pos x="connsiteX1" y="connsiteY1"/>
                </a:cxn>
                <a:cxn ang="0">
                  <a:pos x="connsiteX2" y="connsiteY2"/>
                </a:cxn>
                <a:cxn ang="0">
                  <a:pos x="connsiteX3" y="connsiteY3"/>
                </a:cxn>
              </a:cxnLst>
              <a:rect l="l" t="t" r="r" b="b"/>
              <a:pathLst>
                <a:path w="2174069" h="2174069">
                  <a:moveTo>
                    <a:pt x="0" y="2174069"/>
                  </a:moveTo>
                  <a:cubicBezTo>
                    <a:pt x="0" y="973364"/>
                    <a:pt x="973364" y="0"/>
                    <a:pt x="2174069" y="0"/>
                  </a:cubicBezTo>
                  <a:lnTo>
                    <a:pt x="2174069" y="2174069"/>
                  </a:lnTo>
                  <a:lnTo>
                    <a:pt x="0" y="217406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92802" tIns="892802" rIns="256032" bIns="256032" numCol="1" spcCol="1270" anchor="ctr" anchorCtr="0">
              <a:noAutofit/>
            </a:bodyPr>
            <a:lstStyle/>
            <a:p>
              <a:pPr defTabSz="1600200">
                <a:lnSpc>
                  <a:spcPct val="90000"/>
                </a:lnSpc>
                <a:spcAft>
                  <a:spcPct val="35000"/>
                </a:spcAft>
              </a:pPr>
              <a:r>
                <a:rPr lang="en-US" altLang="zh-CN" sz="2400" dirty="0">
                  <a:ea typeface="微软雅黑" panose="020B0503020204020204" pitchFamily="34" charset="-122"/>
                </a:rPr>
                <a:t>S</a:t>
              </a:r>
              <a:r>
                <a:rPr lang="zh-CN" altLang="en-US" sz="2400" dirty="0">
                  <a:ea typeface="微软雅黑" panose="020B0503020204020204" pitchFamily="34" charset="-122"/>
                </a:rPr>
                <a:t>（</a:t>
              </a:r>
              <a:r>
                <a:rPr lang="en-US" altLang="zh-CN" sz="2400" dirty="0">
                  <a:ea typeface="微软雅黑" panose="020B0503020204020204" pitchFamily="34" charset="-122"/>
                </a:rPr>
                <a:t>1</a:t>
              </a:r>
              <a:r>
                <a:rPr lang="en-US" altLang="zh-CN" sz="2400" dirty="0">
                  <a:solidFill>
                    <a:schemeClr val="bg1"/>
                  </a:solidFill>
                  <a:ea typeface="微软雅黑" panose="020B0503020204020204" pitchFamily="34" charset="-122"/>
                </a:rPr>
                <a:t>1</a:t>
              </a:r>
              <a:r>
                <a:rPr lang="zh-CN" altLang="en-US" sz="2400" dirty="0">
                  <a:ea typeface="微软雅黑" panose="020B0503020204020204" pitchFamily="34" charset="-122"/>
                </a:rPr>
                <a:t>）</a:t>
              </a:r>
            </a:p>
          </p:txBody>
        </p:sp>
        <p:sp>
          <p:nvSpPr>
            <p:cNvPr id="10" name="任意多边形 9"/>
            <p:cNvSpPr/>
            <p:nvPr/>
          </p:nvSpPr>
          <p:spPr>
            <a:xfrm>
              <a:off x="4608715" y="1483168"/>
              <a:ext cx="2174069" cy="2174069"/>
            </a:xfrm>
            <a:custGeom>
              <a:avLst/>
              <a:gdLst>
                <a:gd name="connsiteX0" fmla="*/ 0 w 2174069"/>
                <a:gd name="connsiteY0" fmla="*/ 2174069 h 2174069"/>
                <a:gd name="connsiteX1" fmla="*/ 2174069 w 2174069"/>
                <a:gd name="connsiteY1" fmla="*/ 0 h 2174069"/>
                <a:gd name="connsiteX2" fmla="*/ 2174069 w 2174069"/>
                <a:gd name="connsiteY2" fmla="*/ 2174069 h 2174069"/>
                <a:gd name="connsiteX3" fmla="*/ 0 w 2174069"/>
                <a:gd name="connsiteY3" fmla="*/ 2174069 h 2174069"/>
              </a:gdLst>
              <a:ahLst/>
              <a:cxnLst>
                <a:cxn ang="0">
                  <a:pos x="connsiteX0" y="connsiteY0"/>
                </a:cxn>
                <a:cxn ang="0">
                  <a:pos x="connsiteX1" y="connsiteY1"/>
                </a:cxn>
                <a:cxn ang="0">
                  <a:pos x="connsiteX2" y="connsiteY2"/>
                </a:cxn>
                <a:cxn ang="0">
                  <a:pos x="connsiteX3" y="connsiteY3"/>
                </a:cxn>
              </a:cxnLst>
              <a:rect l="l" t="t" r="r" b="b"/>
              <a:pathLst>
                <a:path w="2174069" h="2174069">
                  <a:moveTo>
                    <a:pt x="0" y="0"/>
                  </a:moveTo>
                  <a:cubicBezTo>
                    <a:pt x="1200705" y="0"/>
                    <a:pt x="2174069" y="973364"/>
                    <a:pt x="2174069" y="2174069"/>
                  </a:cubicBezTo>
                  <a:lnTo>
                    <a:pt x="0" y="2174069"/>
                  </a:lnTo>
                  <a:lnTo>
                    <a:pt x="0" y="0"/>
                  </a:lnTo>
                  <a:close/>
                </a:path>
              </a:pathLst>
            </a:custGeom>
          </p:spPr>
          <p:style>
            <a:lnRef idx="2">
              <a:schemeClr val="lt1">
                <a:hueOff val="0"/>
                <a:satOff val="0"/>
                <a:lumOff val="0"/>
                <a:alphaOff val="0"/>
              </a:schemeClr>
            </a:lnRef>
            <a:fillRef idx="1">
              <a:schemeClr val="accent3">
                <a:hueOff val="3874869"/>
                <a:satOff val="-12382"/>
                <a:lumOff val="-3137"/>
                <a:alphaOff val="0"/>
              </a:schemeClr>
            </a:fillRef>
            <a:effectRef idx="0">
              <a:schemeClr val="accent3">
                <a:hueOff val="3874869"/>
                <a:satOff val="-12382"/>
                <a:lumOff val="-3137"/>
                <a:alphaOff val="0"/>
              </a:schemeClr>
            </a:effectRef>
            <a:fontRef idx="minor">
              <a:schemeClr val="lt1"/>
            </a:fontRef>
          </p:style>
          <p:txBody>
            <a:bodyPr spcFirstLastPara="0" vert="horz" wrap="square" lIns="256032" tIns="892802" rIns="892802" bIns="256032" numCol="1" spcCol="1270" anchor="ctr" anchorCtr="0">
              <a:noAutofit/>
            </a:bodyPr>
            <a:lstStyle/>
            <a:p>
              <a:pPr algn="r" defTabSz="1600200">
                <a:lnSpc>
                  <a:spcPct val="90000"/>
                </a:lnSpc>
                <a:spcAft>
                  <a:spcPct val="35000"/>
                </a:spcAft>
              </a:pPr>
              <a:r>
                <a:rPr lang="en-US" altLang="zh-CN" sz="2400" dirty="0">
                  <a:ea typeface="微软雅黑" panose="020B0503020204020204" pitchFamily="34" charset="-122"/>
                </a:rPr>
                <a:t>Q</a:t>
              </a:r>
              <a:r>
                <a:rPr lang="zh-CN" altLang="en-US" sz="2400" dirty="0">
                  <a:ea typeface="微软雅黑" panose="020B0503020204020204" pitchFamily="34" charset="-122"/>
                </a:rPr>
                <a:t>（</a:t>
              </a:r>
              <a:r>
                <a:rPr lang="en-US" altLang="zh-CN" sz="2400" dirty="0">
                  <a:ea typeface="微软雅黑" panose="020B0503020204020204" pitchFamily="34" charset="-122"/>
                </a:rPr>
                <a:t>14</a:t>
              </a:r>
              <a:r>
                <a:rPr lang="zh-CN" altLang="en-US" sz="2400" dirty="0">
                  <a:ea typeface="微软雅黑" panose="020B0503020204020204" pitchFamily="34" charset="-122"/>
                </a:rPr>
                <a:t>）</a:t>
              </a:r>
            </a:p>
          </p:txBody>
        </p:sp>
        <p:sp>
          <p:nvSpPr>
            <p:cNvPr id="11" name="任意多边形 10"/>
            <p:cNvSpPr/>
            <p:nvPr/>
          </p:nvSpPr>
          <p:spPr>
            <a:xfrm rot="21600000">
              <a:off x="4608715" y="3757655"/>
              <a:ext cx="2174069" cy="2174070"/>
            </a:xfrm>
            <a:custGeom>
              <a:avLst/>
              <a:gdLst>
                <a:gd name="connsiteX0" fmla="*/ 0 w 2174069"/>
                <a:gd name="connsiteY0" fmla="*/ 2174069 h 2174069"/>
                <a:gd name="connsiteX1" fmla="*/ 2174069 w 2174069"/>
                <a:gd name="connsiteY1" fmla="*/ 0 h 2174069"/>
                <a:gd name="connsiteX2" fmla="*/ 2174069 w 2174069"/>
                <a:gd name="connsiteY2" fmla="*/ 2174069 h 2174069"/>
                <a:gd name="connsiteX3" fmla="*/ 0 w 2174069"/>
                <a:gd name="connsiteY3" fmla="*/ 2174069 h 2174069"/>
              </a:gdLst>
              <a:ahLst/>
              <a:cxnLst>
                <a:cxn ang="0">
                  <a:pos x="connsiteX0" y="connsiteY0"/>
                </a:cxn>
                <a:cxn ang="0">
                  <a:pos x="connsiteX1" y="connsiteY1"/>
                </a:cxn>
                <a:cxn ang="0">
                  <a:pos x="connsiteX2" y="connsiteY2"/>
                </a:cxn>
                <a:cxn ang="0">
                  <a:pos x="connsiteX3" y="connsiteY3"/>
                </a:cxn>
              </a:cxnLst>
              <a:rect l="l" t="t" r="r" b="b"/>
              <a:pathLst>
                <a:path w="2174069" h="2174069">
                  <a:moveTo>
                    <a:pt x="2174069" y="0"/>
                  </a:moveTo>
                  <a:cubicBezTo>
                    <a:pt x="2174069" y="1200705"/>
                    <a:pt x="1200705" y="2174069"/>
                    <a:pt x="0" y="2174069"/>
                  </a:cubicBezTo>
                  <a:lnTo>
                    <a:pt x="0" y="0"/>
                  </a:lnTo>
                  <a:lnTo>
                    <a:pt x="2174069" y="0"/>
                  </a:lnTo>
                  <a:close/>
                </a:path>
              </a:pathLst>
            </a:custGeom>
          </p:spPr>
          <p:style>
            <a:lnRef idx="2">
              <a:schemeClr val="lt1">
                <a:hueOff val="0"/>
                <a:satOff val="0"/>
                <a:lumOff val="0"/>
                <a:alphaOff val="0"/>
              </a:schemeClr>
            </a:lnRef>
            <a:fillRef idx="1">
              <a:schemeClr val="accent3">
                <a:hueOff val="7749738"/>
                <a:satOff val="-24763"/>
                <a:lumOff val="-6275"/>
                <a:alphaOff val="0"/>
              </a:schemeClr>
            </a:fillRef>
            <a:effectRef idx="0">
              <a:schemeClr val="accent3">
                <a:hueOff val="7749738"/>
                <a:satOff val="-24763"/>
                <a:lumOff val="-6275"/>
                <a:alphaOff val="0"/>
              </a:schemeClr>
            </a:effectRef>
            <a:fontRef idx="minor">
              <a:schemeClr val="lt1"/>
            </a:fontRef>
          </p:style>
          <p:txBody>
            <a:bodyPr spcFirstLastPara="0" vert="horz" wrap="square" lIns="256032" tIns="256033" rIns="892802" bIns="892802" numCol="1" spcCol="1270" anchor="ctr" anchorCtr="0">
              <a:noAutofit/>
            </a:bodyPr>
            <a:lstStyle/>
            <a:p>
              <a:pPr algn="r" defTabSz="1600200">
                <a:lnSpc>
                  <a:spcPct val="90000"/>
                </a:lnSpc>
                <a:spcAft>
                  <a:spcPct val="35000"/>
                </a:spcAft>
              </a:pPr>
              <a:r>
                <a:rPr lang="en-US" altLang="zh-CN" sz="2400" dirty="0">
                  <a:ea typeface="微软雅黑" panose="020B0503020204020204" pitchFamily="34" charset="-122"/>
                </a:rPr>
                <a:t>M</a:t>
              </a:r>
              <a:r>
                <a:rPr lang="zh-CN" altLang="en-US" sz="2400" dirty="0">
                  <a:ea typeface="微软雅黑" panose="020B0503020204020204" pitchFamily="34" charset="-122"/>
                </a:rPr>
                <a:t>（</a:t>
              </a:r>
              <a:r>
                <a:rPr lang="en-US" altLang="zh-CN" sz="2400" dirty="0">
                  <a:ea typeface="微软雅黑" panose="020B0503020204020204" pitchFamily="34" charset="-122"/>
                </a:rPr>
                <a:t>10</a:t>
              </a:r>
              <a:r>
                <a:rPr lang="zh-CN" altLang="en-US" sz="2400" dirty="0">
                  <a:ea typeface="微软雅黑" panose="020B0503020204020204" pitchFamily="34" charset="-122"/>
                </a:rPr>
                <a:t>）</a:t>
              </a:r>
            </a:p>
          </p:txBody>
        </p:sp>
        <p:sp>
          <p:nvSpPr>
            <p:cNvPr id="12" name="任意多边形 11"/>
            <p:cNvSpPr/>
            <p:nvPr/>
          </p:nvSpPr>
          <p:spPr>
            <a:xfrm rot="21600000">
              <a:off x="2334227" y="3757656"/>
              <a:ext cx="2174069" cy="2174069"/>
            </a:xfrm>
            <a:custGeom>
              <a:avLst/>
              <a:gdLst>
                <a:gd name="connsiteX0" fmla="*/ 0 w 2174069"/>
                <a:gd name="connsiteY0" fmla="*/ 2174069 h 2174069"/>
                <a:gd name="connsiteX1" fmla="*/ 2174069 w 2174069"/>
                <a:gd name="connsiteY1" fmla="*/ 0 h 2174069"/>
                <a:gd name="connsiteX2" fmla="*/ 2174069 w 2174069"/>
                <a:gd name="connsiteY2" fmla="*/ 2174069 h 2174069"/>
                <a:gd name="connsiteX3" fmla="*/ 0 w 2174069"/>
                <a:gd name="connsiteY3" fmla="*/ 2174069 h 2174069"/>
              </a:gdLst>
              <a:ahLst/>
              <a:cxnLst>
                <a:cxn ang="0">
                  <a:pos x="connsiteX0" y="connsiteY0"/>
                </a:cxn>
                <a:cxn ang="0">
                  <a:pos x="connsiteX1" y="connsiteY1"/>
                </a:cxn>
                <a:cxn ang="0">
                  <a:pos x="connsiteX2" y="connsiteY2"/>
                </a:cxn>
                <a:cxn ang="0">
                  <a:pos x="connsiteX3" y="connsiteY3"/>
                </a:cxn>
              </a:cxnLst>
              <a:rect l="l" t="t" r="r" b="b"/>
              <a:pathLst>
                <a:path w="2174069" h="2174069">
                  <a:moveTo>
                    <a:pt x="2174069" y="2174069"/>
                  </a:moveTo>
                  <a:cubicBezTo>
                    <a:pt x="973364" y="2174069"/>
                    <a:pt x="0" y="1200705"/>
                    <a:pt x="0" y="0"/>
                  </a:cubicBezTo>
                  <a:lnTo>
                    <a:pt x="2174069" y="0"/>
                  </a:lnTo>
                  <a:lnTo>
                    <a:pt x="2174069" y="2174069"/>
                  </a:lnTo>
                  <a:close/>
                </a:path>
              </a:pathLst>
            </a:custGeom>
          </p:spPr>
          <p:style>
            <a:lnRef idx="2">
              <a:schemeClr val="lt1">
                <a:hueOff val="0"/>
                <a:satOff val="0"/>
                <a:lumOff val="0"/>
                <a:alphaOff val="0"/>
              </a:schemeClr>
            </a:lnRef>
            <a:fillRef idx="1">
              <a:schemeClr val="accent3">
                <a:hueOff val="11624607"/>
                <a:satOff val="-37145"/>
                <a:lumOff val="-9412"/>
                <a:alphaOff val="0"/>
              </a:schemeClr>
            </a:fillRef>
            <a:effectRef idx="0">
              <a:schemeClr val="accent3">
                <a:hueOff val="11624607"/>
                <a:satOff val="-37145"/>
                <a:lumOff val="-9412"/>
                <a:alphaOff val="0"/>
              </a:schemeClr>
            </a:effectRef>
            <a:fontRef idx="minor">
              <a:schemeClr val="lt1"/>
            </a:fontRef>
          </p:style>
          <p:txBody>
            <a:bodyPr spcFirstLastPara="0" vert="horz" wrap="square" lIns="892802" tIns="256032" rIns="256032" bIns="892802" numCol="1" spcCol="1270" anchor="ctr" anchorCtr="0">
              <a:noAutofit/>
            </a:bodyPr>
            <a:lstStyle/>
            <a:p>
              <a:pPr defTabSz="1600200">
                <a:lnSpc>
                  <a:spcPct val="90000"/>
                </a:lnSpc>
                <a:spcAft>
                  <a:spcPct val="35000"/>
                </a:spcAft>
              </a:pPr>
              <a:r>
                <a:rPr lang="en-US" altLang="zh-CN" sz="2400" dirty="0">
                  <a:ea typeface="微软雅黑" panose="020B0503020204020204" pitchFamily="34" charset="-122"/>
                </a:rPr>
                <a:t>E</a:t>
              </a:r>
              <a:r>
                <a:rPr lang="zh-CN" altLang="en-US" sz="2400" dirty="0">
                  <a:ea typeface="微软雅黑" panose="020B0503020204020204" pitchFamily="34" charset="-122"/>
                </a:rPr>
                <a:t>（</a:t>
              </a:r>
              <a:r>
                <a:rPr lang="en-US" altLang="zh-CN" sz="2400" dirty="0">
                  <a:ea typeface="微软雅黑" panose="020B0503020204020204" pitchFamily="34" charset="-122"/>
                </a:rPr>
                <a:t>19</a:t>
              </a:r>
              <a:r>
                <a:rPr lang="zh-CN" altLang="en-US" sz="2400" dirty="0">
                  <a:ea typeface="微软雅黑" panose="020B0503020204020204" pitchFamily="34" charset="-122"/>
                </a:rPr>
                <a:t>）</a:t>
              </a:r>
            </a:p>
          </p:txBody>
        </p:sp>
        <p:sp>
          <p:nvSpPr>
            <p:cNvPr id="13" name="环形箭头 12"/>
            <p:cNvSpPr/>
            <p:nvPr/>
          </p:nvSpPr>
          <p:spPr>
            <a:xfrm>
              <a:off x="4183190" y="3255562"/>
              <a:ext cx="750631" cy="652722"/>
            </a:xfrm>
            <a:prstGeom prst="circularArrow">
              <a:avLst/>
            </a:prstGeom>
          </p:spPr>
          <p:style>
            <a:lnRef idx="2">
              <a:schemeClr val="lt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14" name="环形箭头 13"/>
            <p:cNvSpPr/>
            <p:nvPr/>
          </p:nvSpPr>
          <p:spPr>
            <a:xfrm rot="10800000">
              <a:off x="4183190" y="3506609"/>
              <a:ext cx="750631" cy="652722"/>
            </a:xfrm>
            <a:prstGeom prst="circularArrow">
              <a:avLst/>
            </a:prstGeom>
          </p:spPr>
          <p:style>
            <a:lnRef idx="2">
              <a:schemeClr val="lt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8903105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en-US" altLang="zh-CN" dirty="0"/>
              <a:t>ICH</a:t>
            </a:r>
            <a:r>
              <a:rPr lang="zh-CN" altLang="en-US" dirty="0"/>
              <a:t>指南</a:t>
            </a:r>
            <a:r>
              <a:rPr lang="en-US" altLang="zh-CN" dirty="0"/>
              <a:t>-Q</a:t>
            </a:r>
            <a:r>
              <a:rPr lang="zh-CN" altLang="en-US" dirty="0"/>
              <a:t>系列</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121</a:t>
            </a:fld>
            <a:r>
              <a:rPr lang="en-US" altLang="zh-CN" dirty="0" smtClean="0"/>
              <a:t>/160</a:t>
            </a:r>
            <a:endParaRPr lang="zh-CN" altLang="en-US" dirty="0"/>
          </a:p>
        </p:txBody>
      </p:sp>
      <p:sp>
        <p:nvSpPr>
          <p:cNvPr id="100355" name="内容占位符 2"/>
          <p:cNvSpPr>
            <a:spLocks noGrp="1"/>
          </p:cNvSpPr>
          <p:nvPr>
            <p:ph idx="4294967295"/>
          </p:nvPr>
        </p:nvSpPr>
        <p:spPr>
          <a:xfrm>
            <a:off x="2054227" y="1056033"/>
            <a:ext cx="8180387" cy="5454495"/>
          </a:xfrm>
        </p:spPr>
        <p:txBody>
          <a:bodyPr>
            <a:normAutofit fontScale="70000" lnSpcReduction="20000"/>
          </a:bodyPr>
          <a:lstStyle/>
          <a:p>
            <a:pPr>
              <a:lnSpc>
                <a:spcPct val="150000"/>
              </a:lnSpc>
              <a:spcBef>
                <a:spcPts val="0"/>
              </a:spcBef>
            </a:pPr>
            <a:r>
              <a:rPr lang="en-US" altLang="zh-CN" sz="2300" b="1" dirty="0">
                <a:latin typeface="微软雅黑" panose="020B0503020204020204" pitchFamily="34" charset="-122"/>
              </a:rPr>
              <a:t>Q1 Stability </a:t>
            </a:r>
            <a:r>
              <a:rPr lang="zh-CN" altLang="en-US" sz="2300" b="1" dirty="0">
                <a:latin typeface="微软雅黑" panose="020B0503020204020204" pitchFamily="34" charset="-122"/>
              </a:rPr>
              <a:t>（稳定性）</a:t>
            </a:r>
            <a:endParaRPr lang="en-US" altLang="zh-CN" sz="2300" b="1" dirty="0">
              <a:latin typeface="微软雅黑" panose="020B0503020204020204" pitchFamily="34" charset="-122"/>
            </a:endParaRPr>
          </a:p>
          <a:p>
            <a:pPr>
              <a:lnSpc>
                <a:spcPct val="150000"/>
              </a:lnSpc>
              <a:spcBef>
                <a:spcPts val="0"/>
              </a:spcBef>
            </a:pPr>
            <a:r>
              <a:rPr lang="en-US" altLang="zh-CN" sz="2300" b="1" dirty="0">
                <a:latin typeface="微软雅黑" panose="020B0503020204020204" pitchFamily="34" charset="-122"/>
              </a:rPr>
              <a:t>Q2 Analytical Validation </a:t>
            </a:r>
            <a:r>
              <a:rPr lang="zh-CN" altLang="en-US" sz="2300" b="1" dirty="0">
                <a:latin typeface="微软雅黑" panose="020B0503020204020204" pitchFamily="34" charset="-122"/>
              </a:rPr>
              <a:t>（分析方法验证）</a:t>
            </a:r>
            <a:endParaRPr lang="en-US" altLang="zh-CN" sz="2300" b="1" dirty="0">
              <a:latin typeface="微软雅黑" panose="020B0503020204020204" pitchFamily="34" charset="-122"/>
            </a:endParaRPr>
          </a:p>
          <a:p>
            <a:pPr>
              <a:lnSpc>
                <a:spcPct val="150000"/>
              </a:lnSpc>
              <a:spcBef>
                <a:spcPts val="0"/>
              </a:spcBef>
            </a:pPr>
            <a:r>
              <a:rPr lang="en-US" altLang="zh-CN" sz="2300" b="1" dirty="0">
                <a:latin typeface="微软雅黑" panose="020B0503020204020204" pitchFamily="34" charset="-122"/>
              </a:rPr>
              <a:t>Q3 Impurities </a:t>
            </a:r>
            <a:r>
              <a:rPr lang="zh-CN" altLang="en-US" sz="2300" b="1" dirty="0">
                <a:latin typeface="微软雅黑" panose="020B0503020204020204" pitchFamily="34" charset="-122"/>
              </a:rPr>
              <a:t>（杂质）</a:t>
            </a:r>
            <a:endParaRPr lang="en-US" altLang="zh-CN" sz="2300" b="1" dirty="0">
              <a:latin typeface="微软雅黑" panose="020B0503020204020204" pitchFamily="34" charset="-122"/>
            </a:endParaRPr>
          </a:p>
          <a:p>
            <a:pPr>
              <a:lnSpc>
                <a:spcPct val="150000"/>
              </a:lnSpc>
              <a:spcBef>
                <a:spcPts val="0"/>
              </a:spcBef>
            </a:pPr>
            <a:r>
              <a:rPr lang="en-US" altLang="zh-CN" sz="2300" b="1" dirty="0">
                <a:latin typeface="微软雅黑" panose="020B0503020204020204" pitchFamily="34" charset="-122"/>
              </a:rPr>
              <a:t>Q4 Pharmacopoeias </a:t>
            </a:r>
            <a:r>
              <a:rPr lang="zh-CN" altLang="en-US" sz="2300" b="1" dirty="0">
                <a:latin typeface="微软雅黑" panose="020B0503020204020204" pitchFamily="34" charset="-122"/>
              </a:rPr>
              <a:t>（药典）</a:t>
            </a:r>
            <a:endParaRPr lang="en-US" altLang="zh-CN" sz="2300" b="1" dirty="0">
              <a:latin typeface="微软雅黑" panose="020B0503020204020204" pitchFamily="34" charset="-122"/>
            </a:endParaRPr>
          </a:p>
          <a:p>
            <a:pPr>
              <a:lnSpc>
                <a:spcPct val="150000"/>
              </a:lnSpc>
              <a:spcBef>
                <a:spcPts val="0"/>
              </a:spcBef>
            </a:pPr>
            <a:r>
              <a:rPr lang="en-US" altLang="zh-CN" sz="2300" b="1" dirty="0">
                <a:latin typeface="微软雅黑" panose="020B0503020204020204" pitchFamily="34" charset="-122"/>
              </a:rPr>
              <a:t>Q5 Quality of Biotechnological Products </a:t>
            </a:r>
            <a:r>
              <a:rPr lang="zh-CN" altLang="en-US" sz="2300" b="1" dirty="0">
                <a:latin typeface="微软雅黑" panose="020B0503020204020204" pitchFamily="34" charset="-122"/>
              </a:rPr>
              <a:t>（生物技术产品的质量）</a:t>
            </a:r>
            <a:endParaRPr lang="en-US" altLang="zh-CN" sz="2300" b="1" dirty="0">
              <a:latin typeface="微软雅黑" panose="020B0503020204020204" pitchFamily="34" charset="-122"/>
            </a:endParaRPr>
          </a:p>
          <a:p>
            <a:pPr>
              <a:lnSpc>
                <a:spcPct val="150000"/>
              </a:lnSpc>
              <a:spcBef>
                <a:spcPts val="0"/>
              </a:spcBef>
            </a:pPr>
            <a:r>
              <a:rPr lang="en-US" altLang="zh-CN" sz="2300" b="1" dirty="0">
                <a:latin typeface="微软雅黑" panose="020B0503020204020204" pitchFamily="34" charset="-122"/>
              </a:rPr>
              <a:t>Q6 Specifications </a:t>
            </a:r>
            <a:r>
              <a:rPr lang="zh-CN" altLang="en-US" sz="2300" b="1" dirty="0">
                <a:latin typeface="微软雅黑" panose="020B0503020204020204" pitchFamily="34" charset="-122"/>
              </a:rPr>
              <a:t>（质量标准）</a:t>
            </a:r>
            <a:endParaRPr lang="en-US" altLang="zh-CN" sz="2300" b="1" dirty="0">
              <a:latin typeface="微软雅黑" panose="020B0503020204020204" pitchFamily="34" charset="-122"/>
            </a:endParaRPr>
          </a:p>
          <a:p>
            <a:pPr>
              <a:lnSpc>
                <a:spcPct val="150000"/>
              </a:lnSpc>
              <a:spcBef>
                <a:spcPts val="0"/>
              </a:spcBef>
            </a:pPr>
            <a:r>
              <a:rPr lang="en-US" altLang="zh-CN" sz="2300" b="1" dirty="0">
                <a:solidFill>
                  <a:srgbClr val="FF0000"/>
                </a:solidFill>
                <a:latin typeface="微软雅黑" panose="020B0503020204020204" pitchFamily="34" charset="-122"/>
              </a:rPr>
              <a:t>Q7 Good Manufacturing Practice </a:t>
            </a:r>
            <a:r>
              <a:rPr lang="zh-CN" altLang="en-US" sz="2300" b="1" dirty="0">
                <a:solidFill>
                  <a:srgbClr val="FF0000"/>
                </a:solidFill>
                <a:latin typeface="微软雅黑" panose="020B0503020204020204" pitchFamily="34" charset="-122"/>
              </a:rPr>
              <a:t>（生产质量管理规范）</a:t>
            </a:r>
            <a:endParaRPr lang="en-US" altLang="zh-CN" sz="2300" b="1" dirty="0">
              <a:solidFill>
                <a:srgbClr val="FF0000"/>
              </a:solidFill>
              <a:latin typeface="微软雅黑" panose="020B0503020204020204" pitchFamily="34" charset="-122"/>
            </a:endParaRPr>
          </a:p>
          <a:p>
            <a:pPr>
              <a:lnSpc>
                <a:spcPct val="150000"/>
              </a:lnSpc>
              <a:spcBef>
                <a:spcPts val="0"/>
              </a:spcBef>
            </a:pPr>
            <a:r>
              <a:rPr lang="en-US" altLang="zh-CN" sz="2300" b="1" dirty="0">
                <a:solidFill>
                  <a:srgbClr val="FF0000"/>
                </a:solidFill>
                <a:latin typeface="微软雅黑" panose="020B0503020204020204" pitchFamily="34" charset="-122"/>
              </a:rPr>
              <a:t>Q8 Pharmaceutical Development </a:t>
            </a:r>
            <a:r>
              <a:rPr lang="zh-CN" altLang="en-US" sz="2300" b="1" dirty="0">
                <a:solidFill>
                  <a:srgbClr val="FF0000"/>
                </a:solidFill>
                <a:latin typeface="微软雅黑" panose="020B0503020204020204" pitchFamily="34" charset="-122"/>
              </a:rPr>
              <a:t>（药品研发）</a:t>
            </a:r>
            <a:endParaRPr lang="en-US" altLang="zh-CN" sz="2300" b="1" dirty="0">
              <a:solidFill>
                <a:srgbClr val="FF0000"/>
              </a:solidFill>
              <a:latin typeface="微软雅黑" panose="020B0503020204020204" pitchFamily="34" charset="-122"/>
            </a:endParaRPr>
          </a:p>
          <a:p>
            <a:pPr>
              <a:lnSpc>
                <a:spcPct val="150000"/>
              </a:lnSpc>
              <a:spcBef>
                <a:spcPts val="0"/>
              </a:spcBef>
            </a:pPr>
            <a:r>
              <a:rPr lang="en-US" altLang="zh-CN" sz="2300" b="1" dirty="0">
                <a:solidFill>
                  <a:srgbClr val="FF0000"/>
                </a:solidFill>
                <a:latin typeface="微软雅黑" panose="020B0503020204020204" pitchFamily="34" charset="-122"/>
              </a:rPr>
              <a:t>Q9 Quality Risk Management </a:t>
            </a:r>
            <a:r>
              <a:rPr lang="zh-CN" altLang="en-US" sz="2300" b="1" dirty="0">
                <a:solidFill>
                  <a:srgbClr val="FF0000"/>
                </a:solidFill>
                <a:latin typeface="微软雅黑" panose="020B0503020204020204" pitchFamily="34" charset="-122"/>
              </a:rPr>
              <a:t>（质量风险管理）</a:t>
            </a:r>
            <a:endParaRPr lang="en-US" altLang="zh-CN" sz="2300" b="1" dirty="0">
              <a:solidFill>
                <a:srgbClr val="FF0000"/>
              </a:solidFill>
              <a:latin typeface="微软雅黑" panose="020B0503020204020204" pitchFamily="34" charset="-122"/>
            </a:endParaRPr>
          </a:p>
          <a:p>
            <a:pPr>
              <a:lnSpc>
                <a:spcPct val="150000"/>
              </a:lnSpc>
              <a:spcBef>
                <a:spcPts val="0"/>
              </a:spcBef>
            </a:pPr>
            <a:r>
              <a:rPr lang="en-US" altLang="zh-CN" sz="2300" b="1" dirty="0">
                <a:solidFill>
                  <a:srgbClr val="FF0000"/>
                </a:solidFill>
                <a:latin typeface="微软雅黑" panose="020B0503020204020204" pitchFamily="34" charset="-122"/>
              </a:rPr>
              <a:t>Q10 Pharmaceutical Quality System </a:t>
            </a:r>
            <a:r>
              <a:rPr lang="zh-CN" altLang="en-US" sz="2300" b="1" dirty="0">
                <a:solidFill>
                  <a:srgbClr val="FF0000"/>
                </a:solidFill>
                <a:latin typeface="微软雅黑" panose="020B0503020204020204" pitchFamily="34" charset="-122"/>
              </a:rPr>
              <a:t>（药物质量体系）</a:t>
            </a:r>
            <a:endParaRPr lang="en-US" altLang="zh-CN" sz="2300" b="1" dirty="0">
              <a:solidFill>
                <a:srgbClr val="FF0000"/>
              </a:solidFill>
              <a:latin typeface="微软雅黑" panose="020B0503020204020204" pitchFamily="34" charset="-122"/>
            </a:endParaRPr>
          </a:p>
          <a:p>
            <a:pPr>
              <a:lnSpc>
                <a:spcPct val="150000"/>
              </a:lnSpc>
              <a:spcBef>
                <a:spcPts val="0"/>
              </a:spcBef>
            </a:pPr>
            <a:r>
              <a:rPr lang="en-US" altLang="zh-CN" sz="2300" b="1" dirty="0">
                <a:solidFill>
                  <a:srgbClr val="FF0000"/>
                </a:solidFill>
                <a:latin typeface="微软雅黑" panose="020B0503020204020204" pitchFamily="34" charset="-122"/>
              </a:rPr>
              <a:t>Q11 Development and Manufacture of Drug Substances </a:t>
            </a:r>
            <a:r>
              <a:rPr lang="zh-CN" altLang="en-US" sz="2300" b="1" dirty="0">
                <a:solidFill>
                  <a:srgbClr val="FF0000"/>
                </a:solidFill>
                <a:latin typeface="微软雅黑" panose="020B0503020204020204" pitchFamily="34" charset="-122"/>
              </a:rPr>
              <a:t>（原料药的研发和生产）</a:t>
            </a:r>
            <a:endParaRPr lang="en-US" altLang="zh-CN" sz="2300" b="1" dirty="0">
              <a:solidFill>
                <a:srgbClr val="FF0000"/>
              </a:solidFill>
              <a:latin typeface="微软雅黑" panose="020B0503020204020204" pitchFamily="34" charset="-122"/>
            </a:endParaRPr>
          </a:p>
          <a:p>
            <a:pPr>
              <a:lnSpc>
                <a:spcPct val="150000"/>
              </a:lnSpc>
              <a:spcBef>
                <a:spcPts val="0"/>
              </a:spcBef>
            </a:pPr>
            <a:r>
              <a:rPr lang="en-US" altLang="zh-CN" sz="2300" b="1" dirty="0">
                <a:latin typeface="微软雅黑" panose="020B0503020204020204" pitchFamily="34" charset="-122"/>
              </a:rPr>
              <a:t>Q12 Lifecycle Management </a:t>
            </a:r>
            <a:r>
              <a:rPr lang="zh-CN" altLang="en-US" sz="2300" b="1" dirty="0">
                <a:latin typeface="微软雅黑" panose="020B0503020204020204" pitchFamily="34" charset="-122"/>
              </a:rPr>
              <a:t>（生命周期管理）</a:t>
            </a:r>
            <a:endParaRPr lang="en-US" altLang="zh-CN" sz="2300" b="1" dirty="0">
              <a:latin typeface="微软雅黑" panose="020B0503020204020204" pitchFamily="34" charset="-122"/>
            </a:endParaRPr>
          </a:p>
          <a:p>
            <a:pPr>
              <a:lnSpc>
                <a:spcPct val="150000"/>
              </a:lnSpc>
            </a:pPr>
            <a:r>
              <a:rPr lang="en-US" altLang="zh-CN" sz="2300" b="1" dirty="0">
                <a:latin typeface="微软雅黑" panose="020B0503020204020204" pitchFamily="34" charset="-122"/>
              </a:rPr>
              <a:t>Q13 Supports Continuous Manufacturing of Drug Substances and Drug Products</a:t>
            </a:r>
            <a:r>
              <a:rPr lang="zh-CN" altLang="en-US" sz="2300" b="1" dirty="0">
                <a:latin typeface="微软雅黑" panose="020B0503020204020204" pitchFamily="34" charset="-122"/>
              </a:rPr>
              <a:t>（药物和药品连续生产）</a:t>
            </a:r>
            <a:endParaRPr lang="en-US" altLang="zh-CN" sz="2300" b="1" dirty="0">
              <a:latin typeface="微软雅黑" panose="020B0503020204020204" pitchFamily="34" charset="-122"/>
            </a:endParaRPr>
          </a:p>
          <a:p>
            <a:pPr>
              <a:lnSpc>
                <a:spcPct val="150000"/>
              </a:lnSpc>
            </a:pPr>
            <a:r>
              <a:rPr lang="en-US" altLang="zh-CN" sz="2300" b="1" dirty="0">
                <a:latin typeface="微软雅黑" panose="020B0503020204020204" pitchFamily="34" charset="-122"/>
              </a:rPr>
              <a:t>Q14 Analytical Procedure Development (</a:t>
            </a:r>
            <a:r>
              <a:rPr lang="zh-CN" altLang="en-US" sz="2300" b="1" dirty="0">
                <a:latin typeface="微软雅黑" panose="020B0503020204020204" pitchFamily="34" charset="-122"/>
              </a:rPr>
              <a:t>分析方法开发</a:t>
            </a:r>
            <a:r>
              <a:rPr lang="en-US" altLang="zh-CN" sz="2300" b="1" dirty="0">
                <a:latin typeface="微软雅黑" panose="020B0503020204020204" pitchFamily="34" charset="-122"/>
              </a:rPr>
              <a:t>)</a:t>
            </a:r>
            <a:endParaRPr lang="zh-CN" altLang="en-US" sz="2300" b="1" dirty="0">
              <a:latin typeface="微软雅黑" panose="020B0503020204020204" pitchFamily="34" charset="-122"/>
            </a:endParaRPr>
          </a:p>
          <a:p>
            <a:pPr marL="0" indent="0">
              <a:lnSpc>
                <a:spcPct val="100000"/>
              </a:lnSpc>
              <a:spcBef>
                <a:spcPts val="0"/>
              </a:spcBef>
              <a:buNone/>
            </a:pPr>
            <a:endParaRPr lang="zh-CN" altLang="en-US" sz="1800" dirty="0">
              <a:latin typeface="微软雅黑" panose="020B0503020204020204" pitchFamily="34" charset="-122"/>
            </a:endParaRPr>
          </a:p>
        </p:txBody>
      </p:sp>
      <p:sp>
        <p:nvSpPr>
          <p:cNvPr id="5" name="AutoShape 6"/>
          <p:cNvSpPr>
            <a:spLocks noChangeArrowheads="1"/>
          </p:cNvSpPr>
          <p:nvPr/>
        </p:nvSpPr>
        <p:spPr bwMode="auto">
          <a:xfrm>
            <a:off x="2000251" y="952500"/>
            <a:ext cx="8234363" cy="5558028"/>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extLst>
      <p:ext uri="{BB962C8B-B14F-4D97-AF65-F5344CB8AC3E}">
        <p14:creationId xmlns:p14="http://schemas.microsoft.com/office/powerpoint/2010/main" val="6825701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ICH</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122</a:t>
            </a:fld>
            <a:r>
              <a:rPr lang="en-US" altLang="zh-CN" dirty="0" smtClean="0"/>
              <a:t>/160</a:t>
            </a:r>
            <a:endParaRPr lang="zh-CN" altLang="en-US" dirty="0"/>
          </a:p>
        </p:txBody>
      </p:sp>
      <p:graphicFrame>
        <p:nvGraphicFramePr>
          <p:cNvPr id="6"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2566285221"/>
              </p:ext>
            </p:extLst>
          </p:nvPr>
        </p:nvGraphicFramePr>
        <p:xfrm>
          <a:off x="866886" y="1044000"/>
          <a:ext cx="10557113" cy="4008292"/>
        </p:xfrm>
        <a:graphic>
          <a:graphicData uri="http://schemas.openxmlformats.org/drawingml/2006/table">
            <a:tbl>
              <a:tblPr firstRow="1" bandRow="1">
                <a:tableStyleId>{5C22544A-7EE6-4342-B048-85BDC9FD1C3A}</a:tableStyleId>
              </a:tblPr>
              <a:tblGrid>
                <a:gridCol w="1673291">
                  <a:extLst>
                    <a:ext uri="{9D8B030D-6E8A-4147-A177-3AD203B41FA5}">
                      <a16:colId xmlns:a16="http://schemas.microsoft.com/office/drawing/2014/main" val="20000"/>
                    </a:ext>
                  </a:extLst>
                </a:gridCol>
                <a:gridCol w="6455101">
                  <a:extLst>
                    <a:ext uri="{9D8B030D-6E8A-4147-A177-3AD203B41FA5}">
                      <a16:colId xmlns:a16="http://schemas.microsoft.com/office/drawing/2014/main" val="20001"/>
                    </a:ext>
                  </a:extLst>
                </a:gridCol>
                <a:gridCol w="2428721">
                  <a:extLst>
                    <a:ext uri="{9D8B030D-6E8A-4147-A177-3AD203B41FA5}">
                      <a16:colId xmlns:a16="http://schemas.microsoft.com/office/drawing/2014/main" val="820187712"/>
                    </a:ext>
                  </a:extLst>
                </a:gridCol>
              </a:tblGrid>
              <a:tr h="769550">
                <a:tc>
                  <a:txBody>
                    <a:bodyPr/>
                    <a:lstStyle/>
                    <a:p>
                      <a:pPr algn="ctr">
                        <a:lnSpc>
                          <a:spcPct val="100000"/>
                        </a:lnSpc>
                      </a:pPr>
                      <a:r>
                        <a:rPr lang="zh-CN" altLang="en-US" sz="1800" b="0" dirty="0">
                          <a:latin typeface="微软雅黑" panose="020B0503020204020204" pitchFamily="34" charset="-122"/>
                          <a:ea typeface="微软雅黑" panose="020B0503020204020204" pitchFamily="34" charset="-122"/>
                        </a:rPr>
                        <a:t>发布时间</a:t>
                      </a:r>
                    </a:p>
                  </a:txBody>
                  <a:tcPr marT="34290" marB="34290" anchor="ctr"/>
                </a:tc>
                <a:tc>
                  <a:txBody>
                    <a:bodyPr/>
                    <a:lstStyle/>
                    <a:p>
                      <a:pPr algn="ctr">
                        <a:lnSpc>
                          <a:spcPct val="100000"/>
                        </a:lnSpc>
                      </a:pPr>
                      <a:r>
                        <a:rPr lang="zh-CN" altLang="en-US" sz="1800" b="0" dirty="0">
                          <a:latin typeface="微软雅黑" panose="020B0503020204020204" pitchFamily="34" charset="-122"/>
                          <a:ea typeface="微软雅黑" panose="020B0503020204020204" pitchFamily="34" charset="-122"/>
                        </a:rPr>
                        <a:t>动态</a:t>
                      </a:r>
                    </a:p>
                  </a:txBody>
                  <a:tcPr marT="34290" marB="34290" anchor="ctr"/>
                </a:tc>
                <a:tc>
                  <a:txBody>
                    <a:bodyPr/>
                    <a:lstStyle/>
                    <a:p>
                      <a:pPr algn="ctr">
                        <a:lnSpc>
                          <a:spcPct val="100000"/>
                        </a:lnSpc>
                      </a:pPr>
                      <a:r>
                        <a:rPr lang="zh-CN" altLang="en-US" sz="1800" b="0" dirty="0">
                          <a:latin typeface="微软雅黑" panose="020B0503020204020204" pitchFamily="34" charset="-122"/>
                          <a:ea typeface="微软雅黑" panose="020B0503020204020204" pitchFamily="34" charset="-122"/>
                        </a:rPr>
                        <a:t>进度</a:t>
                      </a:r>
                    </a:p>
                  </a:txBody>
                  <a:tcPr marT="34290" marB="34290" anchor="ctr"/>
                </a:tc>
                <a:extLst>
                  <a:ext uri="{0D108BD9-81ED-4DB2-BD59-A6C34878D82A}">
                    <a16:rowId xmlns:a16="http://schemas.microsoft.com/office/drawing/2014/main" val="10000"/>
                  </a:ext>
                </a:extLst>
              </a:tr>
              <a:tr h="7695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微软雅黑" panose="020B0503020204020204" pitchFamily="34" charset="-122"/>
                          <a:ea typeface="微软雅黑" panose="020B0503020204020204" pitchFamily="34" charset="-122"/>
                        </a:rPr>
                        <a:t>2019.02</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tx1"/>
                          </a:solidFill>
                          <a:latin typeface="微软雅黑" panose="020B0503020204020204" pitchFamily="34" charset="-122"/>
                          <a:ea typeface="微软雅黑" panose="020B0503020204020204" pitchFamily="34" charset="-122"/>
                          <a:cs typeface="+mn-cs"/>
                        </a:rPr>
                        <a:t>M10 </a:t>
                      </a:r>
                      <a:r>
                        <a:rPr lang="zh-CN" altLang="en-US" sz="1800" b="0" kern="1200" dirty="0">
                          <a:solidFill>
                            <a:schemeClr val="tx1"/>
                          </a:solidFill>
                          <a:latin typeface="微软雅黑" panose="020B0503020204020204" pitchFamily="34" charset="-122"/>
                          <a:ea typeface="微软雅黑" panose="020B0503020204020204" pitchFamily="34" charset="-122"/>
                          <a:cs typeface="+mn-cs"/>
                        </a:rPr>
                        <a:t>生物分析方法学验证</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微软雅黑" panose="020B0503020204020204" pitchFamily="34" charset="-122"/>
                          <a:ea typeface="微软雅黑" panose="020B0503020204020204" pitchFamily="34" charset="-122"/>
                        </a:rPr>
                        <a:t>Step 2</a:t>
                      </a:r>
                      <a:endParaRPr lang="zh-CN" altLang="en-US" sz="1800" b="0" dirty="0">
                        <a:solidFill>
                          <a:schemeClr val="tx1"/>
                        </a:solidFill>
                        <a:latin typeface="微软雅黑" panose="020B0503020204020204" pitchFamily="34" charset="-122"/>
                        <a:ea typeface="微软雅黑" panose="020B0503020204020204" pitchFamily="34" charset="-122"/>
                      </a:endParaRPr>
                    </a:p>
                  </a:txBody>
                  <a:tcPr marT="34290" marB="34290" anchor="ctr"/>
                </a:tc>
                <a:extLst>
                  <a:ext uri="{0D108BD9-81ED-4DB2-BD59-A6C34878D82A}">
                    <a16:rowId xmlns:a16="http://schemas.microsoft.com/office/drawing/2014/main" val="3589581116"/>
                  </a:ext>
                </a:extLst>
              </a:tr>
              <a:tr h="8645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2018.11</a:t>
                      </a:r>
                      <a:endParaRPr lang="zh-CN" altLang="en-US" sz="1800" b="0" dirty="0">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Q2(R2)/Q14  </a:t>
                      </a:r>
                      <a:r>
                        <a:rPr lang="zh-CN" altLang="en-US" sz="1800" b="0" baseline="0" dirty="0">
                          <a:latin typeface="微软雅黑" panose="020B0503020204020204" pitchFamily="34" charset="-122"/>
                          <a:ea typeface="微软雅黑" panose="020B0503020204020204" pitchFamily="34" charset="-122"/>
                        </a:rPr>
                        <a:t>分</a:t>
                      </a:r>
                      <a:r>
                        <a:rPr lang="zh-CN" altLang="en-US" sz="1800" b="0" dirty="0">
                          <a:latin typeface="微软雅黑" panose="020B0503020204020204" pitchFamily="34" charset="-122"/>
                          <a:ea typeface="微软雅黑" panose="020B0503020204020204" pitchFamily="34" charset="-122"/>
                        </a:rPr>
                        <a:t>析方法开发和</a:t>
                      </a:r>
                      <a:r>
                        <a:rPr lang="en-US" altLang="zh-CN" sz="1800" b="0" baseline="0" dirty="0">
                          <a:latin typeface="微软雅黑" panose="020B0503020204020204" pitchFamily="34" charset="-122"/>
                          <a:ea typeface="微软雅黑" panose="020B0503020204020204" pitchFamily="34" charset="-122"/>
                        </a:rPr>
                        <a:t>Q2(R1)</a:t>
                      </a:r>
                      <a:r>
                        <a:rPr lang="zh-CN" altLang="en-US" sz="1800" b="0" baseline="0" dirty="0">
                          <a:latin typeface="微软雅黑" panose="020B0503020204020204" pitchFamily="34" charset="-122"/>
                          <a:ea typeface="微软雅黑" panose="020B0503020204020204" pitchFamily="34" charset="-122"/>
                        </a:rPr>
                        <a:t>分析方法验证</a:t>
                      </a:r>
                      <a:endParaRPr lang="zh-CN" altLang="en-US" sz="1800" b="0" dirty="0">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Step 1</a:t>
                      </a:r>
                      <a:endParaRPr lang="zh-CN" altLang="en-US" sz="1800" b="0" dirty="0">
                        <a:latin typeface="微软雅黑" panose="020B0503020204020204" pitchFamily="34" charset="-122"/>
                        <a:ea typeface="微软雅黑" panose="020B0503020204020204" pitchFamily="34" charset="-122"/>
                      </a:endParaRPr>
                    </a:p>
                  </a:txBody>
                  <a:tcPr marT="34290" marB="34290" anchor="ctr"/>
                </a:tc>
                <a:extLst>
                  <a:ext uri="{0D108BD9-81ED-4DB2-BD59-A6C34878D82A}">
                    <a16:rowId xmlns:a16="http://schemas.microsoft.com/office/drawing/2014/main" val="3722219601"/>
                  </a:ext>
                </a:extLst>
              </a:tr>
              <a:tr h="16046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latin typeface="微软雅黑" panose="020B0503020204020204" pitchFamily="34" charset="-122"/>
                          <a:ea typeface="微软雅黑" panose="020B0503020204020204" pitchFamily="34" charset="-122"/>
                        </a:rPr>
                        <a:t>2018.6</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smtClean="0">
                          <a:latin typeface="微软雅黑" panose="020B0503020204020204" pitchFamily="34" charset="-122"/>
                          <a:ea typeface="微软雅黑" panose="020B0503020204020204" pitchFamily="34" charset="-122"/>
                        </a:rPr>
                        <a:t>Q13 Supports Continuous Manufacturing</a:t>
                      </a:r>
                      <a:r>
                        <a:rPr lang="en-US" altLang="zh-CN" sz="1800" b="0" baseline="0" dirty="0" smtClean="0">
                          <a:latin typeface="微软雅黑" panose="020B0503020204020204" pitchFamily="34" charset="-122"/>
                          <a:ea typeface="微软雅黑" panose="020B0503020204020204" pitchFamily="34" charset="-122"/>
                        </a:rPr>
                        <a:t> of Drug Substances and Drug Products</a:t>
                      </a:r>
                      <a:r>
                        <a:rPr lang="en-US" altLang="zh-CN" sz="1800" b="0" dirty="0" smtClean="0">
                          <a:latin typeface="微软雅黑" panose="020B0503020204020204" pitchFamily="34" charset="-122"/>
                          <a:ea typeface="微软雅黑" panose="020B0503020204020204" pitchFamily="34" charset="-122"/>
                        </a:rPr>
                        <a:t/>
                      </a:r>
                      <a:br>
                        <a:rPr lang="en-US" altLang="zh-CN" sz="1800" b="0" dirty="0" smtClean="0">
                          <a:latin typeface="微软雅黑" panose="020B0503020204020204" pitchFamily="34" charset="-122"/>
                          <a:ea typeface="微软雅黑" panose="020B0503020204020204" pitchFamily="34" charset="-122"/>
                        </a:rPr>
                      </a:br>
                      <a:r>
                        <a:rPr lang="zh-CN" altLang="en-US" sz="1800" b="0" dirty="0" smtClean="0">
                          <a:latin typeface="微软雅黑" panose="020B0503020204020204" pitchFamily="34" charset="-122"/>
                          <a:ea typeface="微软雅黑" panose="020B0503020204020204" pitchFamily="34" charset="-122"/>
                        </a:rPr>
                        <a:t>药物和药品连续生产</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latin typeface="微软雅黑" panose="020B0503020204020204" pitchFamily="34" charset="-122"/>
                          <a:ea typeface="微软雅黑" panose="020B0503020204020204" pitchFamily="34" charset="-122"/>
                        </a:rPr>
                        <a:t>Step 1</a:t>
                      </a:r>
                      <a:endParaRPr lang="zh-CN" altLang="en-US" sz="1800" b="0" dirty="0" smtClean="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566067168"/>
                  </a:ext>
                </a:extLst>
              </a:tr>
            </a:tbl>
          </a:graphicData>
        </a:graphic>
      </p:graphicFrame>
    </p:spTree>
    <p:extLst>
      <p:ext uri="{BB962C8B-B14F-4D97-AF65-F5344CB8AC3E}">
        <p14:creationId xmlns:p14="http://schemas.microsoft.com/office/powerpoint/2010/main" val="14565362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ICH</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123</a:t>
            </a:fld>
            <a:r>
              <a:rPr lang="en-US" altLang="zh-CN" dirty="0" smtClean="0"/>
              <a:t>/160</a:t>
            </a:r>
            <a:endParaRPr lang="zh-CN" altLang="en-US" dirty="0"/>
          </a:p>
        </p:txBody>
      </p:sp>
      <p:sp>
        <p:nvSpPr>
          <p:cNvPr id="6" name="内容占位符 2"/>
          <p:cNvSpPr txBox="1">
            <a:spLocks/>
          </p:cNvSpPr>
          <p:nvPr/>
        </p:nvSpPr>
        <p:spPr>
          <a:xfrm>
            <a:off x="768000" y="1044000"/>
            <a:ext cx="10656000" cy="4782034"/>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600"/>
              </a:spcBef>
              <a:spcAft>
                <a:spcPts val="600"/>
              </a:spcAft>
              <a:buNone/>
            </a:pPr>
            <a:r>
              <a:rPr lang="en-US" altLang="zh-CN" sz="2000" b="1" dirty="0">
                <a:solidFill>
                  <a:prstClr val="black"/>
                </a:solidFill>
                <a:latin typeface="微软雅黑" panose="020B0503020204020204" pitchFamily="34" charset="-122"/>
              </a:rPr>
              <a:t>ICH M10 </a:t>
            </a:r>
            <a:r>
              <a:rPr lang="zh-CN" altLang="en-US" sz="2000" b="1" dirty="0">
                <a:solidFill>
                  <a:prstClr val="black"/>
                </a:solidFill>
                <a:latin typeface="微软雅黑" panose="020B0503020204020204" pitchFamily="34" charset="-122"/>
              </a:rPr>
              <a:t>生物分析方法学验证</a:t>
            </a:r>
          </a:p>
          <a:p>
            <a:pPr lvl="1" fontAlgn="auto">
              <a:spcBef>
                <a:spcPts val="600"/>
              </a:spcBef>
              <a:spcAft>
                <a:spcPts val="600"/>
              </a:spcAft>
            </a:pPr>
            <a:r>
              <a:rPr lang="zh-CN" altLang="en-US" sz="1800" dirty="0">
                <a:latin typeface="微软雅黑" panose="020B0503020204020204" pitchFamily="34" charset="-122"/>
              </a:rPr>
              <a:t>目前对于生物分析的从业者来说主要的参考资料可以总结为</a:t>
            </a:r>
            <a:r>
              <a:rPr lang="en-US" altLang="zh-CN" sz="1800" dirty="0">
                <a:latin typeface="微软雅黑" panose="020B0503020204020204" pitchFamily="34" charset="-122"/>
              </a:rPr>
              <a:t>4</a:t>
            </a:r>
            <a:r>
              <a:rPr lang="zh-CN" altLang="en-US" sz="1800" dirty="0">
                <a:latin typeface="微软雅黑" panose="020B0503020204020204" pitchFamily="34" charset="-122"/>
              </a:rPr>
              <a:t>类</a:t>
            </a:r>
            <a:r>
              <a:rPr lang="en-US" altLang="zh-CN" sz="1800" dirty="0">
                <a:latin typeface="微软雅黑" panose="020B0503020204020204" pitchFamily="34" charset="-122"/>
              </a:rPr>
              <a:t>,</a:t>
            </a:r>
            <a:r>
              <a:rPr lang="zh-CN" altLang="en-US" sz="1800" dirty="0">
                <a:latin typeface="微软雅黑" panose="020B0503020204020204" pitchFamily="34" charset="-122"/>
              </a:rPr>
              <a:t>现在新加入的</a:t>
            </a:r>
            <a:r>
              <a:rPr lang="en-US" altLang="zh-CN" sz="1800" dirty="0">
                <a:latin typeface="微软雅黑" panose="020B0503020204020204" pitchFamily="34" charset="-122"/>
              </a:rPr>
              <a:t>ICH </a:t>
            </a:r>
            <a:r>
              <a:rPr lang="zh-CN" altLang="en-US" sz="1800" dirty="0">
                <a:latin typeface="微软雅黑" panose="020B0503020204020204" pitchFamily="34" charset="-122"/>
              </a:rPr>
              <a:t>的</a:t>
            </a:r>
            <a:r>
              <a:rPr lang="en-US" altLang="zh-CN" sz="1800" dirty="0">
                <a:latin typeface="微软雅黑" panose="020B0503020204020204" pitchFamily="34" charset="-122"/>
              </a:rPr>
              <a:t>2019</a:t>
            </a:r>
            <a:r>
              <a:rPr lang="zh-CN" altLang="en-US" sz="1800" dirty="0">
                <a:latin typeface="微软雅黑" panose="020B0503020204020204" pitchFamily="34" charset="-122"/>
              </a:rPr>
              <a:t>版</a:t>
            </a:r>
            <a:r>
              <a:rPr lang="en-US" altLang="zh-CN" sz="1800" dirty="0">
                <a:latin typeface="微软雅黑" panose="020B0503020204020204" pitchFamily="34" charset="-122"/>
              </a:rPr>
              <a:t>M10</a:t>
            </a:r>
            <a:r>
              <a:rPr lang="zh-CN" altLang="en-US" sz="1800" dirty="0">
                <a:latin typeface="微软雅黑" panose="020B0503020204020204" pitchFamily="34" charset="-122"/>
              </a:rPr>
              <a:t>势必是要一统</a:t>
            </a:r>
            <a:r>
              <a:rPr lang="en-US" altLang="zh-CN" sz="1800" dirty="0">
                <a:latin typeface="微软雅黑" panose="020B0503020204020204" pitchFamily="34" charset="-122"/>
              </a:rPr>
              <a:t>EMA</a:t>
            </a:r>
            <a:r>
              <a:rPr lang="zh-CN" altLang="en-US" sz="1800" dirty="0">
                <a:latin typeface="微软雅黑" panose="020B0503020204020204" pitchFamily="34" charset="-122"/>
              </a:rPr>
              <a:t>，</a:t>
            </a:r>
            <a:r>
              <a:rPr lang="en-US" altLang="zh-CN" sz="1800" dirty="0">
                <a:latin typeface="微软雅黑" panose="020B0503020204020204" pitchFamily="34" charset="-122"/>
              </a:rPr>
              <a:t>FDA</a:t>
            </a:r>
            <a:r>
              <a:rPr lang="zh-CN" altLang="en-US" sz="1800" dirty="0">
                <a:latin typeface="微软雅黑" panose="020B0503020204020204" pitchFamily="34" charset="-122"/>
              </a:rPr>
              <a:t>及</a:t>
            </a:r>
            <a:r>
              <a:rPr lang="en-US" altLang="zh-CN" sz="1800" dirty="0">
                <a:latin typeface="微软雅黑" panose="020B0503020204020204" pitchFamily="34" charset="-122"/>
              </a:rPr>
              <a:t>NMPA</a:t>
            </a:r>
            <a:r>
              <a:rPr lang="zh-CN" altLang="en-US" sz="1800" dirty="0">
                <a:latin typeface="微软雅黑" panose="020B0503020204020204" pitchFamily="34" charset="-122"/>
              </a:rPr>
              <a:t>。</a:t>
            </a:r>
            <a:endParaRPr lang="en-US" altLang="zh-CN" sz="1800" dirty="0">
              <a:latin typeface="微软雅黑" panose="020B0503020204020204" pitchFamily="34" charset="-122"/>
            </a:endParaRPr>
          </a:p>
          <a:p>
            <a:pPr lvl="2" fontAlgn="auto">
              <a:spcBef>
                <a:spcPts val="600"/>
              </a:spcBef>
              <a:spcAft>
                <a:spcPts val="600"/>
              </a:spcAft>
            </a:pPr>
            <a:r>
              <a:rPr lang="en-US" altLang="zh-CN" sz="1800" dirty="0">
                <a:latin typeface="微软雅黑" panose="020B0503020204020204" pitchFamily="34" charset="-122"/>
              </a:rPr>
              <a:t>EMA</a:t>
            </a:r>
            <a:r>
              <a:rPr lang="zh-CN" altLang="en-US" sz="1800" dirty="0">
                <a:latin typeface="微软雅黑" panose="020B0503020204020204" pitchFamily="34" charset="-122"/>
              </a:rPr>
              <a:t>的</a:t>
            </a:r>
            <a:r>
              <a:rPr lang="en-US" altLang="zh-CN" sz="1800" dirty="0">
                <a:latin typeface="微软雅黑" panose="020B0503020204020204" pitchFamily="34" charset="-122"/>
              </a:rPr>
              <a:t>2015</a:t>
            </a:r>
            <a:r>
              <a:rPr lang="zh-CN" altLang="en-US" sz="1800" dirty="0">
                <a:latin typeface="微软雅黑" panose="020B0503020204020204" pitchFamily="34" charset="-122"/>
              </a:rPr>
              <a:t>版</a:t>
            </a:r>
            <a:r>
              <a:rPr lang="en-US" altLang="zh-CN" sz="1800" dirty="0">
                <a:latin typeface="微软雅黑" panose="020B0503020204020204" pitchFamily="34" charset="-122"/>
              </a:rPr>
              <a:t>BMV</a:t>
            </a:r>
            <a:r>
              <a:rPr lang="zh-CN" altLang="en-US" sz="1800" dirty="0">
                <a:latin typeface="微软雅黑" panose="020B0503020204020204" pitchFamily="34" charset="-122"/>
              </a:rPr>
              <a:t>指导原则；</a:t>
            </a:r>
            <a:endParaRPr lang="en-US" altLang="zh-CN" sz="1800" dirty="0">
              <a:latin typeface="微软雅黑" panose="020B0503020204020204" pitchFamily="34" charset="-122"/>
            </a:endParaRPr>
          </a:p>
          <a:p>
            <a:pPr lvl="2" fontAlgn="auto">
              <a:spcBef>
                <a:spcPts val="600"/>
              </a:spcBef>
              <a:spcAft>
                <a:spcPts val="600"/>
              </a:spcAft>
            </a:pPr>
            <a:r>
              <a:rPr lang="en-US" altLang="zh-CN" sz="1800" dirty="0">
                <a:latin typeface="微软雅黑" panose="020B0503020204020204" pitchFamily="34" charset="-122"/>
              </a:rPr>
              <a:t>FDA</a:t>
            </a:r>
            <a:r>
              <a:rPr lang="zh-CN" altLang="en-US" sz="1800" dirty="0">
                <a:latin typeface="微软雅黑" panose="020B0503020204020204" pitchFamily="34" charset="-122"/>
              </a:rPr>
              <a:t>的</a:t>
            </a:r>
            <a:r>
              <a:rPr lang="en-US" altLang="zh-CN" sz="1800" dirty="0">
                <a:latin typeface="微软雅黑" panose="020B0503020204020204" pitchFamily="34" charset="-122"/>
              </a:rPr>
              <a:t>2018</a:t>
            </a:r>
            <a:r>
              <a:rPr lang="zh-CN" altLang="en-US" sz="1800" dirty="0">
                <a:latin typeface="微软雅黑" panose="020B0503020204020204" pitchFamily="34" charset="-122"/>
              </a:rPr>
              <a:t>版</a:t>
            </a:r>
            <a:r>
              <a:rPr lang="en-US" altLang="zh-CN" sz="1800" dirty="0">
                <a:latin typeface="微软雅黑" panose="020B0503020204020204" pitchFamily="34" charset="-122"/>
              </a:rPr>
              <a:t>BMV</a:t>
            </a:r>
            <a:r>
              <a:rPr lang="zh-CN" altLang="en-US" sz="1800" dirty="0">
                <a:latin typeface="微软雅黑" panose="020B0503020204020204" pitchFamily="34" charset="-122"/>
              </a:rPr>
              <a:t>指导原则；</a:t>
            </a:r>
            <a:endParaRPr lang="en-US" altLang="zh-CN" sz="1800" dirty="0">
              <a:latin typeface="微软雅黑" panose="020B0503020204020204" pitchFamily="34" charset="-122"/>
            </a:endParaRPr>
          </a:p>
          <a:p>
            <a:pPr lvl="2" fontAlgn="auto">
              <a:spcBef>
                <a:spcPts val="600"/>
              </a:spcBef>
              <a:spcAft>
                <a:spcPts val="600"/>
              </a:spcAft>
            </a:pPr>
            <a:r>
              <a:rPr lang="zh-CN" altLang="en-US" sz="1800" dirty="0">
                <a:latin typeface="微软雅黑" panose="020B0503020204020204" pitchFamily="34" charset="-122"/>
              </a:rPr>
              <a:t>中国药典的</a:t>
            </a:r>
            <a:r>
              <a:rPr lang="en-US" altLang="zh-CN" sz="1800" dirty="0">
                <a:latin typeface="微软雅黑" panose="020B0503020204020204" pitchFamily="34" charset="-122"/>
              </a:rPr>
              <a:t>2015</a:t>
            </a:r>
            <a:r>
              <a:rPr lang="zh-CN" altLang="en-US" sz="1800" dirty="0">
                <a:latin typeface="微软雅黑" panose="020B0503020204020204" pitchFamily="34" charset="-122"/>
              </a:rPr>
              <a:t>版指导原则</a:t>
            </a:r>
            <a:r>
              <a:rPr lang="en-US" altLang="zh-CN" sz="1800" dirty="0">
                <a:latin typeface="微软雅黑" panose="020B0503020204020204" pitchFamily="34" charset="-122"/>
              </a:rPr>
              <a:t>;</a:t>
            </a:r>
          </a:p>
          <a:p>
            <a:pPr lvl="2" fontAlgn="auto">
              <a:spcBef>
                <a:spcPts val="600"/>
              </a:spcBef>
              <a:spcAft>
                <a:spcPts val="600"/>
              </a:spcAft>
            </a:pPr>
            <a:r>
              <a:rPr lang="zh-CN" altLang="en-US" sz="1800" dirty="0">
                <a:latin typeface="微软雅黑" panose="020B0503020204020204" pitchFamily="34" charset="-122"/>
              </a:rPr>
              <a:t>每个年份的</a:t>
            </a:r>
            <a:r>
              <a:rPr lang="en-US" altLang="zh-CN" sz="1800" dirty="0">
                <a:latin typeface="微软雅黑" panose="020B0503020204020204" pitchFamily="34" charset="-122"/>
              </a:rPr>
              <a:t>AAPS</a:t>
            </a:r>
            <a:r>
              <a:rPr lang="zh-CN" altLang="en-US" sz="1800" dirty="0">
                <a:latin typeface="微软雅黑" panose="020B0503020204020204" pitchFamily="34" charset="-122"/>
              </a:rPr>
              <a:t>和</a:t>
            </a:r>
            <a:r>
              <a:rPr lang="en-US" altLang="zh-CN" sz="1800" dirty="0">
                <a:latin typeface="微软雅黑" panose="020B0503020204020204" pitchFamily="34" charset="-122"/>
              </a:rPr>
              <a:t>Bioanalysis</a:t>
            </a:r>
            <a:r>
              <a:rPr lang="zh-CN" altLang="en-US" sz="1800" dirty="0">
                <a:latin typeface="微软雅黑" panose="020B0503020204020204" pitchFamily="34" charset="-122"/>
              </a:rPr>
              <a:t>白皮书</a:t>
            </a:r>
            <a:endParaRPr lang="en-US" altLang="zh-CN" sz="1800" dirty="0">
              <a:latin typeface="微软雅黑" panose="020B0503020204020204" pitchFamily="34" charset="-122"/>
            </a:endParaRPr>
          </a:p>
          <a:p>
            <a:pPr lvl="1" fontAlgn="auto">
              <a:spcBef>
                <a:spcPts val="600"/>
              </a:spcBef>
              <a:spcAft>
                <a:spcPts val="600"/>
              </a:spcAft>
            </a:pPr>
            <a:r>
              <a:rPr lang="en-US" altLang="zh-CN" sz="1800" dirty="0">
                <a:latin typeface="微软雅黑" panose="020B0503020204020204" pitchFamily="34" charset="-122"/>
              </a:rPr>
              <a:t>ICH</a:t>
            </a:r>
            <a:r>
              <a:rPr lang="zh-CN" altLang="en-US" sz="1800" dirty="0">
                <a:latin typeface="微软雅黑" panose="020B0503020204020204" pitchFamily="34" charset="-122"/>
              </a:rPr>
              <a:t>将方法学拆分为方法建立和方法验证</a:t>
            </a:r>
            <a:r>
              <a:rPr lang="en-US" altLang="zh-CN" sz="1800" dirty="0">
                <a:latin typeface="微软雅黑" panose="020B0503020204020204" pitchFamily="34" charset="-122"/>
              </a:rPr>
              <a:t>2</a:t>
            </a:r>
            <a:r>
              <a:rPr lang="zh-CN" altLang="en-US" sz="1800" dirty="0">
                <a:latin typeface="微软雅黑" panose="020B0503020204020204" pitchFamily="34" charset="-122"/>
              </a:rPr>
              <a:t>个阶段，</a:t>
            </a:r>
            <a:r>
              <a:rPr lang="en-US" altLang="zh-CN" sz="1800" dirty="0">
                <a:latin typeface="微软雅黑" panose="020B0503020204020204" pitchFamily="34" charset="-122"/>
              </a:rPr>
              <a:t>FDA</a:t>
            </a:r>
            <a:r>
              <a:rPr lang="zh-CN" altLang="en-US" sz="1800" dirty="0">
                <a:latin typeface="微软雅黑" panose="020B0503020204020204" pitchFamily="34" charset="-122"/>
              </a:rPr>
              <a:t>版本中也有强调方法建立和方法验证的区别，</a:t>
            </a:r>
            <a:r>
              <a:rPr lang="en-US" altLang="zh-CN" sz="1800" dirty="0">
                <a:latin typeface="微软雅黑" panose="020B0503020204020204" pitchFamily="34" charset="-122"/>
              </a:rPr>
              <a:t>EMA</a:t>
            </a:r>
            <a:r>
              <a:rPr lang="zh-CN" altLang="en-US" sz="1800" dirty="0">
                <a:latin typeface="微软雅黑" panose="020B0503020204020204" pitchFamily="34" charset="-122"/>
              </a:rPr>
              <a:t>版则未明确区分。对于具体的方法学验证又根据其验证范围分为全验证，部分验证和交叉验证。全验证顾名思义就是对方法学中的所有参数逐个进行验证。部分验证则是在方法经全验证后出现更改后进行的</a:t>
            </a:r>
            <a:r>
              <a:rPr lang="zh-CN" altLang="en-US" sz="1800" dirty="0" smtClean="0">
                <a:latin typeface="微软雅黑" panose="020B0503020204020204" pitchFamily="34" charset="-122"/>
              </a:rPr>
              <a:t>补充。</a:t>
            </a:r>
            <a:endParaRPr lang="en-US" altLang="zh-CN" sz="1800" dirty="0">
              <a:latin typeface="微软雅黑" panose="020B0503020204020204" pitchFamily="34" charset="-122"/>
            </a:endParaRPr>
          </a:p>
        </p:txBody>
      </p:sp>
    </p:spTree>
    <p:extLst>
      <p:ext uri="{BB962C8B-B14F-4D97-AF65-F5344CB8AC3E}">
        <p14:creationId xmlns:p14="http://schemas.microsoft.com/office/powerpoint/2010/main" val="80532022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ICH</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124</a:t>
            </a:fld>
            <a:r>
              <a:rPr lang="en-US" altLang="zh-CN" dirty="0" smtClean="0"/>
              <a:t>/160</a:t>
            </a:r>
            <a:endParaRPr lang="zh-CN" altLang="en-US" dirty="0"/>
          </a:p>
        </p:txBody>
      </p:sp>
      <p:sp>
        <p:nvSpPr>
          <p:cNvPr id="4" name="内容占位符 2"/>
          <p:cNvSpPr txBox="1">
            <a:spLocks/>
          </p:cNvSpPr>
          <p:nvPr/>
        </p:nvSpPr>
        <p:spPr>
          <a:xfrm>
            <a:off x="768000" y="1043999"/>
            <a:ext cx="10656000" cy="4847349"/>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600"/>
              </a:spcBef>
              <a:spcAft>
                <a:spcPts val="600"/>
              </a:spcAft>
              <a:buNone/>
            </a:pPr>
            <a:r>
              <a:rPr lang="en-US" altLang="zh-CN" sz="1800" b="1" dirty="0">
                <a:solidFill>
                  <a:prstClr val="black"/>
                </a:solidFill>
                <a:latin typeface="微软雅黑" panose="020B0503020204020204" pitchFamily="34" charset="-122"/>
              </a:rPr>
              <a:t>ICH M10 </a:t>
            </a:r>
            <a:r>
              <a:rPr lang="zh-CN" altLang="en-US" sz="1800" b="1" dirty="0">
                <a:solidFill>
                  <a:prstClr val="black"/>
                </a:solidFill>
                <a:latin typeface="微软雅黑" panose="020B0503020204020204" pitchFamily="34" charset="-122"/>
              </a:rPr>
              <a:t>生物分析方法学验证</a:t>
            </a:r>
          </a:p>
          <a:p>
            <a:pPr lvl="1" fontAlgn="auto">
              <a:spcBef>
                <a:spcPts val="600"/>
              </a:spcBef>
              <a:spcAft>
                <a:spcPts val="600"/>
              </a:spcAft>
            </a:pPr>
            <a:r>
              <a:rPr lang="zh-CN" altLang="en-US" sz="1800" dirty="0">
                <a:latin typeface="微软雅黑" panose="020B0503020204020204" pitchFamily="34" charset="-122"/>
              </a:rPr>
              <a:t>指南旨在验证生物分析方法的有效性，用于测定血液、血浆、血清、其他体液或组织等生物样品中化学和生物药物及其代谢产物的浓度。适用于在中心非临床毒性动力学</a:t>
            </a:r>
            <a:r>
              <a:rPr lang="en-US" altLang="zh-CN" sz="1800" dirty="0">
                <a:latin typeface="微软雅黑" panose="020B0503020204020204" pitchFamily="34" charset="-122"/>
              </a:rPr>
              <a:t>/</a:t>
            </a:r>
            <a:r>
              <a:rPr lang="zh-CN" altLang="en-US" sz="1800" dirty="0">
                <a:latin typeface="微软雅黑" panose="020B0503020204020204" pitchFamily="34" charset="-122"/>
              </a:rPr>
              <a:t>药代动力学研究中获得的样本，然后在上市许可应用的背景下用于监管决策和临床试验的所有阶段。</a:t>
            </a:r>
            <a:endParaRPr lang="en-US" altLang="zh-CN" sz="1800" dirty="0">
              <a:latin typeface="微软雅黑" panose="020B0503020204020204" pitchFamily="34" charset="-122"/>
            </a:endParaRPr>
          </a:p>
          <a:p>
            <a:pPr lvl="1" fontAlgn="auto">
              <a:spcBef>
                <a:spcPts val="600"/>
              </a:spcBef>
              <a:spcAft>
                <a:spcPts val="600"/>
              </a:spcAft>
            </a:pPr>
            <a:r>
              <a:rPr lang="zh-CN" altLang="en-US" sz="1800" dirty="0">
                <a:latin typeface="微软雅黑" panose="020B0503020204020204" pitchFamily="34" charset="-122"/>
              </a:rPr>
              <a:t>文件适用于</a:t>
            </a:r>
            <a:r>
              <a:rPr lang="en-US" altLang="zh-CN" sz="1800" dirty="0">
                <a:latin typeface="微软雅黑" panose="020B0503020204020204" pitchFamily="34" charset="-122"/>
              </a:rPr>
              <a:t>:</a:t>
            </a:r>
          </a:p>
          <a:p>
            <a:pPr lvl="2" fontAlgn="auto">
              <a:spcBef>
                <a:spcPts val="600"/>
              </a:spcBef>
              <a:spcAft>
                <a:spcPts val="600"/>
              </a:spcAft>
            </a:pPr>
            <a:r>
              <a:rPr lang="zh-CN" altLang="en-US" sz="1800" dirty="0">
                <a:latin typeface="微软雅黑" panose="020B0503020204020204" pitchFamily="34" charset="-122"/>
              </a:rPr>
              <a:t>配体结合定量分析 </a:t>
            </a:r>
            <a:r>
              <a:rPr lang="en-US" altLang="zh-CN" sz="1800" dirty="0">
                <a:latin typeface="微软雅黑" panose="020B0503020204020204" pitchFamily="34" charset="-122"/>
              </a:rPr>
              <a:t>(LBAs)</a:t>
            </a:r>
          </a:p>
          <a:p>
            <a:pPr lvl="2" fontAlgn="auto">
              <a:spcBef>
                <a:spcPts val="600"/>
              </a:spcBef>
              <a:spcAft>
                <a:spcPts val="600"/>
              </a:spcAft>
            </a:pPr>
            <a:r>
              <a:rPr lang="zh-CN" altLang="en-US" sz="1800" dirty="0">
                <a:latin typeface="微软雅黑" panose="020B0503020204020204" pitchFamily="34" charset="-122"/>
              </a:rPr>
              <a:t>液相色谱</a:t>
            </a:r>
            <a:r>
              <a:rPr lang="en-US" altLang="zh-CN" sz="1800" dirty="0">
                <a:latin typeface="微软雅黑" panose="020B0503020204020204" pitchFamily="34" charset="-122"/>
              </a:rPr>
              <a:t>(LC)</a:t>
            </a:r>
            <a:r>
              <a:rPr lang="zh-CN" altLang="en-US" sz="1800" dirty="0">
                <a:latin typeface="微软雅黑" panose="020B0503020204020204" pitchFamily="34" charset="-122"/>
              </a:rPr>
              <a:t>等色谱方法</a:t>
            </a:r>
            <a:endParaRPr lang="en-US" altLang="zh-CN" sz="1800" dirty="0">
              <a:latin typeface="微软雅黑" panose="020B0503020204020204" pitchFamily="34" charset="-122"/>
            </a:endParaRPr>
          </a:p>
          <a:p>
            <a:pPr lvl="2" fontAlgn="auto">
              <a:spcBef>
                <a:spcPts val="600"/>
              </a:spcBef>
              <a:spcAft>
                <a:spcPts val="600"/>
              </a:spcAft>
            </a:pPr>
            <a:r>
              <a:rPr lang="zh-CN" altLang="en-US" sz="1800" dirty="0">
                <a:latin typeface="微软雅黑" panose="020B0503020204020204" pitchFamily="34" charset="-122"/>
              </a:rPr>
              <a:t>气相色谱法</a:t>
            </a:r>
            <a:r>
              <a:rPr lang="en-US" altLang="zh-CN" sz="1800" dirty="0">
                <a:latin typeface="微软雅黑" panose="020B0503020204020204" pitchFamily="34" charset="-122"/>
              </a:rPr>
              <a:t>(GC)</a:t>
            </a:r>
            <a:r>
              <a:rPr lang="zh-CN" altLang="en-US" sz="1800" dirty="0">
                <a:latin typeface="微软雅黑" panose="020B0503020204020204" pitchFamily="34" charset="-122"/>
              </a:rPr>
              <a:t>，通常与质谱联用</a:t>
            </a:r>
            <a:r>
              <a:rPr lang="en-US" altLang="zh-CN" sz="1800" dirty="0">
                <a:latin typeface="微软雅黑" panose="020B0503020204020204" pitchFamily="34" charset="-122"/>
              </a:rPr>
              <a:t>(MS)</a:t>
            </a:r>
            <a:r>
              <a:rPr lang="zh-CN" altLang="en-US" sz="1800" dirty="0">
                <a:latin typeface="微软雅黑" panose="020B0503020204020204" pitchFamily="34" charset="-122"/>
              </a:rPr>
              <a:t>检测，偶尔与其他检测器联用。生物标志物的生物分析和评估免疫原性的生物分析方法不属于本指南的范围。</a:t>
            </a:r>
            <a:endParaRPr lang="en-US" altLang="zh-CN" sz="1800" dirty="0">
              <a:latin typeface="微软雅黑" panose="020B0503020204020204" pitchFamily="34" charset="-122"/>
            </a:endParaRPr>
          </a:p>
          <a:p>
            <a:pPr lvl="1" fontAlgn="auto">
              <a:lnSpc>
                <a:spcPct val="100000"/>
              </a:lnSpc>
              <a:spcBef>
                <a:spcPts val="600"/>
              </a:spcBef>
              <a:spcAft>
                <a:spcPts val="600"/>
              </a:spcAft>
            </a:pPr>
            <a:endParaRPr lang="en-US" altLang="zh-CN" sz="1600" dirty="0"/>
          </a:p>
          <a:p>
            <a:pPr lvl="1" fontAlgn="auto">
              <a:lnSpc>
                <a:spcPct val="100000"/>
              </a:lnSpc>
              <a:spcBef>
                <a:spcPts val="600"/>
              </a:spcBef>
              <a:spcAft>
                <a:spcPts val="600"/>
              </a:spcAft>
            </a:pPr>
            <a:endParaRPr lang="zh-CN" altLang="en-US" sz="1600" dirty="0"/>
          </a:p>
        </p:txBody>
      </p:sp>
    </p:spTree>
    <p:extLst>
      <p:ext uri="{BB962C8B-B14F-4D97-AF65-F5344CB8AC3E}">
        <p14:creationId xmlns:p14="http://schemas.microsoft.com/office/powerpoint/2010/main" val="4240152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ICH</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125</a:t>
            </a:fld>
            <a:r>
              <a:rPr lang="en-US" altLang="zh-CN" dirty="0" smtClean="0"/>
              <a:t>/160</a:t>
            </a:r>
            <a:endParaRPr lang="zh-CN" altLang="en-US" dirty="0"/>
          </a:p>
        </p:txBody>
      </p:sp>
      <p:sp>
        <p:nvSpPr>
          <p:cNvPr id="4" name="内容占位符 2"/>
          <p:cNvSpPr txBox="1">
            <a:spLocks/>
          </p:cNvSpPr>
          <p:nvPr/>
        </p:nvSpPr>
        <p:spPr>
          <a:xfrm>
            <a:off x="768000" y="1044000"/>
            <a:ext cx="10656000" cy="4899600"/>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Bef>
                <a:spcPts val="600"/>
              </a:spcBef>
              <a:spcAft>
                <a:spcPts val="600"/>
              </a:spcAft>
              <a:buNone/>
            </a:pPr>
            <a:r>
              <a:rPr lang="en-US" altLang="zh-CN" sz="2000" b="1" dirty="0">
                <a:solidFill>
                  <a:prstClr val="black"/>
                </a:solidFill>
                <a:latin typeface="微软雅黑" panose="020B0503020204020204" pitchFamily="34" charset="-122"/>
              </a:rPr>
              <a:t>ICH Q2(R2)/Q14 </a:t>
            </a:r>
            <a:r>
              <a:rPr lang="zh-CN" altLang="en-US" sz="2000" b="1" dirty="0">
                <a:solidFill>
                  <a:prstClr val="black"/>
                </a:solidFill>
                <a:latin typeface="微软雅黑" panose="020B0503020204020204" pitchFamily="34" charset="-122"/>
              </a:rPr>
              <a:t>分析方法开发和</a:t>
            </a:r>
            <a:r>
              <a:rPr lang="en-US" altLang="zh-CN" sz="2000" b="1" dirty="0">
                <a:solidFill>
                  <a:prstClr val="black"/>
                </a:solidFill>
                <a:latin typeface="微软雅黑" panose="020B0503020204020204" pitchFamily="34" charset="-122"/>
              </a:rPr>
              <a:t>Q2(R1)</a:t>
            </a:r>
            <a:r>
              <a:rPr lang="zh-CN" altLang="en-US" sz="2000" b="1" dirty="0">
                <a:solidFill>
                  <a:prstClr val="black"/>
                </a:solidFill>
                <a:latin typeface="微软雅黑" panose="020B0503020204020204" pitchFamily="34" charset="-122"/>
              </a:rPr>
              <a:t>分析验证修订</a:t>
            </a:r>
          </a:p>
          <a:p>
            <a:pPr lvl="1" fontAlgn="auto">
              <a:spcBef>
                <a:spcPts val="600"/>
              </a:spcBef>
              <a:spcAft>
                <a:spcPts val="600"/>
              </a:spcAft>
            </a:pPr>
            <a:r>
              <a:rPr lang="zh-CN" altLang="en-US" sz="1800" dirty="0">
                <a:latin typeface="微软雅黑" panose="020B0503020204020204" pitchFamily="34" charset="-122"/>
              </a:rPr>
              <a:t>制定新的</a:t>
            </a:r>
            <a:r>
              <a:rPr lang="en-US" altLang="zh-CN" sz="1800" dirty="0">
                <a:latin typeface="微软雅黑" panose="020B0503020204020204" pitchFamily="34" charset="-122"/>
              </a:rPr>
              <a:t>ICH</a:t>
            </a:r>
            <a:r>
              <a:rPr lang="zh-CN" altLang="en-US" sz="1800" dirty="0">
                <a:latin typeface="微软雅黑" panose="020B0503020204020204" pitchFamily="34" charset="-122"/>
              </a:rPr>
              <a:t>指南，</a:t>
            </a:r>
            <a:r>
              <a:rPr lang="en-US" altLang="zh-CN" sz="1800" dirty="0">
                <a:latin typeface="微软雅黑" panose="020B0503020204020204" pitchFamily="34" charset="-122"/>
              </a:rPr>
              <a:t>ICH Q14</a:t>
            </a:r>
            <a:r>
              <a:rPr lang="zh-CN" altLang="en-US" sz="1800" dirty="0">
                <a:latin typeface="微软雅黑" panose="020B0503020204020204" pitchFamily="34" charset="-122"/>
              </a:rPr>
              <a:t>关于分析程序开发，并修订</a:t>
            </a:r>
            <a:r>
              <a:rPr lang="en-US" altLang="zh-CN" sz="1800" dirty="0">
                <a:latin typeface="微软雅黑" panose="020B0503020204020204" pitchFamily="34" charset="-122"/>
              </a:rPr>
              <a:t>ICH Q2</a:t>
            </a:r>
            <a:r>
              <a:rPr lang="zh-CN" altLang="en-US" sz="1800" dirty="0">
                <a:latin typeface="微软雅黑" panose="020B0503020204020204" pitchFamily="34" charset="-122"/>
              </a:rPr>
              <a:t>（</a:t>
            </a:r>
            <a:r>
              <a:rPr lang="en-US" altLang="zh-CN" sz="1800" dirty="0">
                <a:latin typeface="微软雅黑" panose="020B0503020204020204" pitchFamily="34" charset="-122"/>
              </a:rPr>
              <a:t>R1</a:t>
            </a:r>
            <a:r>
              <a:rPr lang="zh-CN" altLang="en-US" sz="1800" dirty="0">
                <a:latin typeface="微软雅黑" panose="020B0503020204020204" pitchFamily="34" charset="-122"/>
              </a:rPr>
              <a:t>）分析程序验证指南，以期将两个文件合并为一个，为了简化和清晰。 </a:t>
            </a:r>
          </a:p>
          <a:p>
            <a:pPr lvl="1" fontAlgn="auto">
              <a:spcBef>
                <a:spcPts val="600"/>
              </a:spcBef>
              <a:spcAft>
                <a:spcPts val="600"/>
              </a:spcAft>
            </a:pPr>
            <a:r>
              <a:rPr lang="en-US" altLang="zh-CN" sz="1800" dirty="0">
                <a:latin typeface="微软雅黑" panose="020B0503020204020204" pitchFamily="34" charset="-122"/>
              </a:rPr>
              <a:t>ICH Q2</a:t>
            </a:r>
            <a:r>
              <a:rPr lang="zh-CN" altLang="en-US" sz="1800" dirty="0">
                <a:latin typeface="微软雅黑" panose="020B0503020204020204" pitchFamily="34" charset="-122"/>
              </a:rPr>
              <a:t>（</a:t>
            </a:r>
            <a:r>
              <a:rPr lang="en-US" altLang="zh-CN" sz="1800" dirty="0">
                <a:latin typeface="微软雅黑" panose="020B0503020204020204" pitchFamily="34" charset="-122"/>
              </a:rPr>
              <a:t>R1</a:t>
            </a:r>
            <a:r>
              <a:rPr lang="zh-CN" altLang="en-US" sz="1800" dirty="0">
                <a:latin typeface="微软雅黑" panose="020B0503020204020204" pitchFamily="34" charset="-122"/>
              </a:rPr>
              <a:t>）的修订范围包括验证原则，涵盖光谱或光谱数据的分析使用（例如，</a:t>
            </a:r>
            <a:r>
              <a:rPr lang="en-US" altLang="zh-CN" sz="1800" dirty="0">
                <a:latin typeface="微软雅黑" panose="020B0503020204020204" pitchFamily="34" charset="-122"/>
              </a:rPr>
              <a:t>NIR</a:t>
            </a:r>
            <a:r>
              <a:rPr lang="zh-CN" altLang="en-US" sz="1800" dirty="0">
                <a:latin typeface="微软雅黑" panose="020B0503020204020204" pitchFamily="34" charset="-122"/>
              </a:rPr>
              <a:t>，拉曼，</a:t>
            </a:r>
            <a:r>
              <a:rPr lang="en-US" altLang="zh-CN" sz="1800" dirty="0">
                <a:latin typeface="微软雅黑" panose="020B0503020204020204" pitchFamily="34" charset="-122"/>
              </a:rPr>
              <a:t>NMR</a:t>
            </a:r>
            <a:r>
              <a:rPr lang="zh-CN" altLang="en-US" sz="1800" dirty="0">
                <a:latin typeface="微软雅黑" panose="020B0503020204020204" pitchFamily="34" charset="-122"/>
              </a:rPr>
              <a:t>或</a:t>
            </a:r>
            <a:r>
              <a:rPr lang="en-US" altLang="zh-CN" sz="1800" dirty="0">
                <a:latin typeface="微软雅黑" panose="020B0503020204020204" pitchFamily="34" charset="-122"/>
              </a:rPr>
              <a:t>MS</a:t>
            </a:r>
            <a:r>
              <a:rPr lang="zh-CN" altLang="en-US" sz="1800" dirty="0">
                <a:latin typeface="微软雅黑" panose="020B0503020204020204" pitchFamily="34" charset="-122"/>
              </a:rPr>
              <a:t>），其中一些通常需要多变量统计分析。该指南将继续为适用于大多数在</a:t>
            </a:r>
            <a:r>
              <a:rPr lang="en-US" altLang="zh-CN" sz="1800" dirty="0">
                <a:latin typeface="微软雅黑" panose="020B0503020204020204" pitchFamily="34" charset="-122"/>
              </a:rPr>
              <a:t>Q6A</a:t>
            </a:r>
            <a:r>
              <a:rPr lang="zh-CN" altLang="en-US" sz="1800" dirty="0">
                <a:latin typeface="微软雅黑" panose="020B0503020204020204" pitchFamily="34" charset="-122"/>
              </a:rPr>
              <a:t>和</a:t>
            </a:r>
            <a:r>
              <a:rPr lang="en-US" altLang="zh-CN" sz="1800" dirty="0">
                <a:latin typeface="微软雅黑" panose="020B0503020204020204" pitchFamily="34" charset="-122"/>
              </a:rPr>
              <a:t>Q6B</a:t>
            </a:r>
            <a:r>
              <a:rPr lang="zh-CN" altLang="en-US" sz="1800" dirty="0">
                <a:latin typeface="微软雅黑" panose="020B0503020204020204" pitchFamily="34" charset="-122"/>
              </a:rPr>
              <a:t>范围内的产品的分析程序验证原则提供一般框架。</a:t>
            </a:r>
          </a:p>
          <a:p>
            <a:pPr lvl="1" fontAlgn="auto">
              <a:spcBef>
                <a:spcPts val="600"/>
              </a:spcBef>
              <a:spcAft>
                <a:spcPts val="600"/>
              </a:spcAft>
            </a:pPr>
            <a:r>
              <a:rPr lang="zh-CN" altLang="en-US" sz="1800" dirty="0">
                <a:latin typeface="微软雅黑" panose="020B0503020204020204" pitchFamily="34" charset="-122"/>
              </a:rPr>
              <a:t>建议新的指南</a:t>
            </a:r>
            <a:r>
              <a:rPr lang="en-US" altLang="zh-CN" sz="1800" dirty="0">
                <a:latin typeface="微软雅黑" panose="020B0503020204020204" pitchFamily="34" charset="-122"/>
              </a:rPr>
              <a:t>Q14</a:t>
            </a:r>
            <a:r>
              <a:rPr lang="zh-CN" altLang="en-US" sz="1800" dirty="0">
                <a:latin typeface="微软雅黑" panose="020B0503020204020204" pitchFamily="34" charset="-122"/>
              </a:rPr>
              <a:t>分析程序开发，用于协调分析程序开发的科学方法，并提供与分析程序开发过程描述有关的原则。该新指南旨在改善行业和监管机构之间的监管沟通，促进更有效，合理的科学和基于风险的审批以及分析程序的批准后变更管理。</a:t>
            </a:r>
            <a:endParaRPr lang="en-US" altLang="zh-CN" sz="1800" dirty="0">
              <a:latin typeface="微软雅黑" panose="020B0503020204020204" pitchFamily="34" charset="-122"/>
            </a:endParaRPr>
          </a:p>
          <a:p>
            <a:pPr lvl="1" fontAlgn="auto">
              <a:spcBef>
                <a:spcPts val="600"/>
              </a:spcBef>
              <a:spcAft>
                <a:spcPts val="600"/>
              </a:spcAft>
            </a:pPr>
            <a:r>
              <a:rPr lang="zh-CN" altLang="en-US" sz="1800" dirty="0">
                <a:latin typeface="微软雅黑" panose="020B0503020204020204" pitchFamily="34" charset="-122"/>
              </a:rPr>
              <a:t>这些提议的指南（</a:t>
            </a:r>
            <a:r>
              <a:rPr lang="en-US" altLang="zh-CN" sz="1800" dirty="0">
                <a:latin typeface="微软雅黑" panose="020B0503020204020204" pitchFamily="34" charset="-122"/>
              </a:rPr>
              <a:t>Q2</a:t>
            </a:r>
            <a:r>
              <a:rPr lang="zh-CN" altLang="en-US" sz="1800" dirty="0">
                <a:latin typeface="微软雅黑" panose="020B0503020204020204" pitchFamily="34" charset="-122"/>
              </a:rPr>
              <a:t>（</a:t>
            </a:r>
            <a:r>
              <a:rPr lang="en-US" altLang="zh-CN" sz="1800" dirty="0">
                <a:latin typeface="微软雅黑" panose="020B0503020204020204" pitchFamily="34" charset="-122"/>
              </a:rPr>
              <a:t>R2</a:t>
            </a:r>
            <a:r>
              <a:rPr lang="zh-CN" altLang="en-US" sz="1800" dirty="0">
                <a:latin typeface="微软雅黑" panose="020B0503020204020204" pitchFamily="34" charset="-122"/>
              </a:rPr>
              <a:t>）和</a:t>
            </a:r>
            <a:r>
              <a:rPr lang="en-US" altLang="zh-CN" sz="1800" dirty="0">
                <a:latin typeface="微软雅黑" panose="020B0503020204020204" pitchFamily="34" charset="-122"/>
              </a:rPr>
              <a:t>Q14</a:t>
            </a:r>
            <a:r>
              <a:rPr lang="zh-CN" altLang="en-US" sz="1800" dirty="0">
                <a:latin typeface="微软雅黑" panose="020B0503020204020204" pitchFamily="34" charset="-122"/>
              </a:rPr>
              <a:t>）用于补充</a:t>
            </a:r>
            <a:r>
              <a:rPr lang="en-US" altLang="zh-CN" sz="1800" dirty="0">
                <a:latin typeface="微软雅黑" panose="020B0503020204020204" pitchFamily="34" charset="-122"/>
              </a:rPr>
              <a:t>ICH Q8</a:t>
            </a:r>
            <a:r>
              <a:rPr lang="zh-CN" altLang="en-US" sz="1800" dirty="0">
                <a:latin typeface="微软雅黑" panose="020B0503020204020204" pitchFamily="34" charset="-122"/>
              </a:rPr>
              <a:t>至</a:t>
            </a:r>
            <a:r>
              <a:rPr lang="en-US" altLang="zh-CN" sz="1800" dirty="0">
                <a:latin typeface="微软雅黑" panose="020B0503020204020204" pitchFamily="34" charset="-122"/>
              </a:rPr>
              <a:t>Q12</a:t>
            </a:r>
            <a:r>
              <a:rPr lang="zh-CN" altLang="en-US" sz="1800" dirty="0">
                <a:latin typeface="微软雅黑" panose="020B0503020204020204" pitchFamily="34" charset="-122"/>
              </a:rPr>
              <a:t>指南，以及正在进行制定的</a:t>
            </a:r>
            <a:r>
              <a:rPr lang="en-US" altLang="zh-CN" sz="1800" dirty="0">
                <a:latin typeface="微软雅黑" panose="020B0503020204020204" pitchFamily="34" charset="-122"/>
              </a:rPr>
              <a:t>ICH Q13</a:t>
            </a:r>
            <a:r>
              <a:rPr lang="zh-CN" altLang="en-US" sz="1800" dirty="0">
                <a:latin typeface="微软雅黑" panose="020B0503020204020204" pitchFamily="34" charset="-122"/>
              </a:rPr>
              <a:t>。</a:t>
            </a:r>
          </a:p>
          <a:p>
            <a:pPr lvl="1" fontAlgn="auto">
              <a:lnSpc>
                <a:spcPct val="100000"/>
              </a:lnSpc>
              <a:spcBef>
                <a:spcPts val="600"/>
              </a:spcBef>
              <a:spcAft>
                <a:spcPts val="600"/>
              </a:spcAft>
            </a:pPr>
            <a:endParaRPr lang="en-US" altLang="zh-CN" sz="1800" dirty="0"/>
          </a:p>
          <a:p>
            <a:pPr lvl="1" fontAlgn="auto">
              <a:lnSpc>
                <a:spcPct val="100000"/>
              </a:lnSpc>
              <a:spcBef>
                <a:spcPts val="600"/>
              </a:spcBef>
              <a:spcAft>
                <a:spcPts val="600"/>
              </a:spcAft>
            </a:pPr>
            <a:endParaRPr lang="zh-CN" altLang="en-US" sz="1800" dirty="0"/>
          </a:p>
        </p:txBody>
      </p:sp>
    </p:spTree>
    <p:extLst>
      <p:ext uri="{BB962C8B-B14F-4D97-AF65-F5344CB8AC3E}">
        <p14:creationId xmlns:p14="http://schemas.microsoft.com/office/powerpoint/2010/main" val="36766657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ICH</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126</a:t>
            </a:fld>
            <a:r>
              <a:rPr lang="en-US" altLang="zh-CN" dirty="0" smtClean="0"/>
              <a:t>/160</a:t>
            </a:r>
            <a:endParaRPr lang="zh-CN" altLang="en-US" dirty="0"/>
          </a:p>
        </p:txBody>
      </p:sp>
      <p:sp>
        <p:nvSpPr>
          <p:cNvPr id="4" name="内容占位符 2"/>
          <p:cNvSpPr txBox="1">
            <a:spLocks/>
          </p:cNvSpPr>
          <p:nvPr/>
        </p:nvSpPr>
        <p:spPr>
          <a:xfrm>
            <a:off x="768000" y="887244"/>
            <a:ext cx="10656000" cy="4964915"/>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altLang="zh-CN" sz="2400" b="1" dirty="0">
                <a:solidFill>
                  <a:prstClr val="black"/>
                </a:solidFill>
                <a:latin typeface="微软雅黑" panose="020B0503020204020204" pitchFamily="34" charset="-122"/>
              </a:rPr>
              <a:t>Q13</a:t>
            </a:r>
            <a:r>
              <a:rPr lang="zh-CN" altLang="en-US" sz="2400" b="1" dirty="0">
                <a:solidFill>
                  <a:prstClr val="black"/>
                </a:solidFill>
                <a:latin typeface="微软雅黑" panose="020B0503020204020204" pitchFamily="34" charset="-122"/>
              </a:rPr>
              <a:t>药物和药品连续生产</a:t>
            </a:r>
            <a:endParaRPr lang="en-US" altLang="zh-CN" sz="2400" b="1" dirty="0">
              <a:solidFill>
                <a:prstClr val="black"/>
              </a:solidFill>
              <a:latin typeface="微软雅黑" panose="020B0503020204020204" pitchFamily="34" charset="-122"/>
            </a:endParaRPr>
          </a:p>
          <a:p>
            <a:pPr marL="0" indent="0" fontAlgn="auto">
              <a:spcAft>
                <a:spcPts val="0"/>
              </a:spcAft>
              <a:buNone/>
            </a:pPr>
            <a:r>
              <a:rPr lang="zh-CN" altLang="en-US" sz="1800" dirty="0">
                <a:solidFill>
                  <a:prstClr val="black"/>
                </a:solidFill>
                <a:latin typeface="微软雅黑" panose="020B0503020204020204" pitchFamily="34" charset="-122"/>
              </a:rPr>
              <a:t>背景：</a:t>
            </a:r>
          </a:p>
          <a:p>
            <a:pPr lvl="1" fontAlgn="auto">
              <a:spcAft>
                <a:spcPts val="0"/>
              </a:spcAft>
            </a:pPr>
            <a:r>
              <a:rPr lang="en-US" altLang="zh-CN" sz="1800" dirty="0">
                <a:latin typeface="微软雅黑" panose="020B0503020204020204" pitchFamily="34" charset="-122"/>
              </a:rPr>
              <a:t>ICH</a:t>
            </a:r>
            <a:r>
              <a:rPr lang="zh-CN" altLang="en-US" sz="1800" dirty="0">
                <a:latin typeface="微软雅黑" panose="020B0503020204020204" pitchFamily="34" charset="-122"/>
              </a:rPr>
              <a:t>认为在重视效率和灵活性的制药行业，连续生产的引入有巨大的潜能。</a:t>
            </a:r>
            <a:endParaRPr lang="en-US" altLang="zh-CN" sz="1800" dirty="0">
              <a:latin typeface="微软雅黑" panose="020B0503020204020204" pitchFamily="34" charset="-122"/>
            </a:endParaRPr>
          </a:p>
          <a:p>
            <a:pPr lvl="1" fontAlgn="auto">
              <a:spcAft>
                <a:spcPts val="0"/>
              </a:spcAft>
            </a:pPr>
            <a:r>
              <a:rPr lang="zh-CN" altLang="en-US" sz="1800" dirty="0">
                <a:latin typeface="微软雅黑" panose="020B0503020204020204" pitchFamily="34" charset="-122"/>
              </a:rPr>
              <a:t>然而，对于连续生产工艺的一般性理解以及法规方面的概念非常缺乏。</a:t>
            </a:r>
            <a:endParaRPr lang="en-US" altLang="zh-CN" sz="1800" dirty="0">
              <a:latin typeface="微软雅黑" panose="020B0503020204020204" pitchFamily="34" charset="-122"/>
            </a:endParaRPr>
          </a:p>
          <a:p>
            <a:pPr lvl="1" fontAlgn="auto">
              <a:spcAft>
                <a:spcPts val="0"/>
              </a:spcAft>
            </a:pPr>
            <a:r>
              <a:rPr lang="zh-CN" altLang="en-US" sz="1800" dirty="0">
                <a:latin typeface="微软雅黑" panose="020B0503020204020204" pitchFamily="34" charset="-122"/>
              </a:rPr>
              <a:t>缺乏全球统一性。</a:t>
            </a:r>
            <a:endParaRPr lang="en-US" altLang="zh-CN" sz="1800" dirty="0">
              <a:latin typeface="微软雅黑" panose="020B0503020204020204" pitchFamily="34" charset="-122"/>
            </a:endParaRPr>
          </a:p>
          <a:p>
            <a:pPr marL="0" lvl="1" indent="0" fontAlgn="auto">
              <a:spcAft>
                <a:spcPts val="0"/>
              </a:spcAft>
              <a:buNone/>
            </a:pPr>
            <a:endParaRPr lang="en-US" altLang="zh-CN" sz="1800" dirty="0">
              <a:latin typeface="微软雅黑" panose="020B0503020204020204" pitchFamily="34" charset="-122"/>
            </a:endParaRPr>
          </a:p>
          <a:p>
            <a:pPr marL="0" lvl="1" indent="0" fontAlgn="auto">
              <a:spcAft>
                <a:spcPts val="0"/>
              </a:spcAft>
              <a:buNone/>
            </a:pPr>
            <a:r>
              <a:rPr lang="zh-CN" altLang="en-US" sz="1800" dirty="0">
                <a:latin typeface="微软雅黑" panose="020B0503020204020204" pitchFamily="34" charset="-122"/>
              </a:rPr>
              <a:t>发布：</a:t>
            </a:r>
            <a:endParaRPr lang="en-US" altLang="zh-CN" sz="1800" dirty="0">
              <a:latin typeface="微软雅黑" panose="020B0503020204020204" pitchFamily="34" charset="-122"/>
            </a:endParaRPr>
          </a:p>
          <a:p>
            <a:pPr lvl="1" fontAlgn="auto">
              <a:spcAft>
                <a:spcPts val="0"/>
              </a:spcAft>
            </a:pPr>
            <a:r>
              <a:rPr lang="zh-CN" altLang="en-US" sz="1800" dirty="0">
                <a:latin typeface="微软雅黑" panose="020B0503020204020204" pitchFamily="34" charset="-122"/>
              </a:rPr>
              <a:t>指南旨在提供关键的定义，以及科学的理念和法规的预期 （从药物应用的质量角度），控制策略和验证也将提及。</a:t>
            </a:r>
            <a:endParaRPr lang="en-US" altLang="zh-CN" sz="1800" dirty="0">
              <a:latin typeface="微软雅黑" panose="020B0503020204020204" pitchFamily="34" charset="-122"/>
            </a:endParaRPr>
          </a:p>
          <a:p>
            <a:pPr lvl="1" fontAlgn="auto">
              <a:spcAft>
                <a:spcPts val="0"/>
              </a:spcAft>
            </a:pPr>
            <a:r>
              <a:rPr lang="en-US" altLang="zh-CN" sz="1800" dirty="0">
                <a:latin typeface="微软雅黑" panose="020B0503020204020204" pitchFamily="34" charset="-122"/>
              </a:rPr>
              <a:t>ICH Q13</a:t>
            </a:r>
            <a:r>
              <a:rPr lang="zh-CN" altLang="en-US" sz="1800" dirty="0">
                <a:latin typeface="微软雅黑" panose="020B0503020204020204" pitchFamily="34" charset="-122"/>
              </a:rPr>
              <a:t>将与其他</a:t>
            </a:r>
            <a:r>
              <a:rPr lang="en-US" altLang="zh-CN" sz="1800" dirty="0">
                <a:latin typeface="微软雅黑" panose="020B0503020204020204" pitchFamily="34" charset="-122"/>
              </a:rPr>
              <a:t>ICH</a:t>
            </a:r>
            <a:r>
              <a:rPr lang="zh-CN" altLang="en-US" sz="1800" dirty="0">
                <a:latin typeface="微软雅黑" panose="020B0503020204020204" pitchFamily="34" charset="-122"/>
              </a:rPr>
              <a:t>指南（</a:t>
            </a:r>
            <a:r>
              <a:rPr lang="en-US" altLang="zh-CN" sz="1800" dirty="0">
                <a:latin typeface="微软雅黑" panose="020B0503020204020204" pitchFamily="34" charset="-122"/>
              </a:rPr>
              <a:t>ICH Q8, Q9, Q10 </a:t>
            </a:r>
            <a:r>
              <a:rPr lang="zh-CN" altLang="en-US" sz="1800" dirty="0">
                <a:latin typeface="微软雅黑" panose="020B0503020204020204" pitchFamily="34" charset="-122"/>
              </a:rPr>
              <a:t>和 </a:t>
            </a:r>
            <a:r>
              <a:rPr lang="en-US" altLang="zh-CN" sz="1800" dirty="0">
                <a:latin typeface="微软雅黑" panose="020B0503020204020204" pitchFamily="34" charset="-122"/>
              </a:rPr>
              <a:t>Q12</a:t>
            </a:r>
            <a:r>
              <a:rPr lang="zh-CN" altLang="en-US" sz="1800" dirty="0">
                <a:latin typeface="微软雅黑" panose="020B0503020204020204" pitchFamily="34" charset="-122"/>
              </a:rPr>
              <a:t>）保持一致性。</a:t>
            </a:r>
            <a:endParaRPr lang="en-US" altLang="zh-CN" sz="1800" dirty="0">
              <a:latin typeface="微软雅黑" panose="020B0503020204020204" pitchFamily="34" charset="-122"/>
            </a:endParaRPr>
          </a:p>
          <a:p>
            <a:pPr lvl="1" fontAlgn="auto">
              <a:spcAft>
                <a:spcPts val="0"/>
              </a:spcAft>
            </a:pPr>
            <a:endParaRPr lang="en-US" altLang="zh-CN" sz="1800" dirty="0"/>
          </a:p>
          <a:p>
            <a:pPr lvl="1" fontAlgn="auto">
              <a:spcAft>
                <a:spcPts val="0"/>
              </a:spcAft>
            </a:pPr>
            <a:endParaRPr lang="zh-CN" altLang="en-US" sz="1800" dirty="0"/>
          </a:p>
        </p:txBody>
      </p:sp>
    </p:spTree>
    <p:extLst>
      <p:ext uri="{BB962C8B-B14F-4D97-AF65-F5344CB8AC3E}">
        <p14:creationId xmlns:p14="http://schemas.microsoft.com/office/powerpoint/2010/main" val="41375371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0588" y="2651125"/>
            <a:ext cx="6450012" cy="662554"/>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2800" b="1" kern="0" dirty="0">
                <a:solidFill>
                  <a:srgbClr val="EEECE1">
                    <a:lumMod val="10000"/>
                  </a:srgbClr>
                </a:solidFill>
                <a:latin typeface="微软雅黑" panose="020B0503020204020204" pitchFamily="34" charset="-122"/>
                <a:ea typeface="微软雅黑" panose="020B0503020204020204" pitchFamily="34" charset="-122"/>
                <a:cs typeface="Arial" pitchFamily="34" charset="0"/>
              </a:rPr>
              <a:t>全球非官方行业组织及指南概述</a:t>
            </a:r>
          </a:p>
        </p:txBody>
      </p:sp>
      <p:sp>
        <p:nvSpPr>
          <p:cNvPr id="9" name="文本框 8"/>
          <p:cNvSpPr txBox="1"/>
          <p:nvPr/>
        </p:nvSpPr>
        <p:spPr>
          <a:xfrm>
            <a:off x="944518" y="2729479"/>
            <a:ext cx="657225" cy="584200"/>
          </a:xfrm>
          <a:prstGeom prst="rect">
            <a:avLst/>
          </a:prstGeom>
          <a:noFill/>
        </p:spPr>
        <p:txBody>
          <a:bodyPr>
            <a:spAutoFit/>
          </a:bodyPr>
          <a:lstStyle/>
          <a:p>
            <a:pPr algn="ctr" eaLnBrk="1" fontAlgn="auto" hangingPunct="1">
              <a:spcBef>
                <a:spcPts val="0"/>
              </a:spcBef>
              <a:spcAft>
                <a:spcPts val="0"/>
              </a:spcAft>
              <a:defRPr/>
            </a:pPr>
            <a:r>
              <a:rPr lang="en-US" altLang="zh-CN" sz="3200" b="1" kern="0" dirty="0">
                <a:solidFill>
                  <a:srgbClr val="EEECE1">
                    <a:lumMod val="10000"/>
                  </a:srgbClr>
                </a:solidFill>
                <a:latin typeface="微软雅黑" panose="020B0503020204020204" pitchFamily="34" charset="-122"/>
                <a:ea typeface="微软雅黑" panose="020B0503020204020204" pitchFamily="34" charset="-122"/>
                <a:cs typeface="Arial" pitchFamily="34" charset="0"/>
              </a:rPr>
              <a:t>3</a:t>
            </a:r>
            <a:endParaRPr lang="zh-CN" altLang="en-US" sz="3200" b="1" kern="0" dirty="0">
              <a:solidFill>
                <a:srgbClr val="EEECE1">
                  <a:lumMod val="10000"/>
                </a:srgbClr>
              </a:solidFill>
              <a:latin typeface="微软雅黑" panose="020B0503020204020204" pitchFamily="34" charset="-122"/>
              <a:ea typeface="微软雅黑" panose="020B0503020204020204" pitchFamily="34" charset="-122"/>
              <a:cs typeface="Arial" pitchFamily="34" charset="0"/>
            </a:endParaRPr>
          </a:p>
        </p:txBody>
      </p:sp>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a:t>ISPE</a:t>
            </a:r>
            <a:r>
              <a:rPr lang="zh-CN" altLang="en-US"/>
              <a:t>简介</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128</a:t>
            </a:fld>
            <a:r>
              <a:rPr lang="en-US" altLang="zh-CN" dirty="0" smtClean="0"/>
              <a:t>/160</a:t>
            </a:r>
            <a:endParaRPr lang="zh-CN" altLang="en-US" dirty="0"/>
          </a:p>
        </p:txBody>
      </p:sp>
      <p:pic>
        <p:nvPicPr>
          <p:cNvPr id="102403" name="Picture 5" descr="ISPE Mol_update_Blue__08301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76401"/>
            <a:ext cx="39624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Line 4"/>
          <p:cNvSpPr>
            <a:spLocks noChangeShapeType="1"/>
          </p:cNvSpPr>
          <p:nvPr/>
        </p:nvSpPr>
        <p:spPr bwMode="auto">
          <a:xfrm flipH="1">
            <a:off x="5638800" y="1676400"/>
            <a:ext cx="0" cy="41148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dirty="0">
              <a:ea typeface="微软雅黑" panose="020B0503020204020204" pitchFamily="34" charset="-122"/>
            </a:endParaRPr>
          </a:p>
        </p:txBody>
      </p:sp>
      <p:sp>
        <p:nvSpPr>
          <p:cNvPr id="102405" name="Text Box 3"/>
          <p:cNvSpPr txBox="1">
            <a:spLocks noChangeArrowheads="1"/>
          </p:cNvSpPr>
          <p:nvPr/>
        </p:nvSpPr>
        <p:spPr bwMode="auto">
          <a:xfrm>
            <a:off x="5510213" y="1169989"/>
            <a:ext cx="4800600"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pPr>
            <a:r>
              <a:rPr lang="zh-CN" altLang="en-US" sz="1800" dirty="0">
                <a:latin typeface="微软雅黑" panose="020B0503020204020204" pitchFamily="34" charset="-122"/>
              </a:rPr>
              <a:t>国际制药工程协会 </a:t>
            </a:r>
            <a:r>
              <a:rPr lang="en-US" altLang="zh-CN" sz="1800" dirty="0">
                <a:latin typeface="微软雅黑" panose="020B0503020204020204" pitchFamily="34" charset="-122"/>
              </a:rPr>
              <a:t>(International Society For Pharmaceutical Engineering</a:t>
            </a:r>
            <a:r>
              <a:rPr lang="zh-CN" altLang="en-US" sz="1800" dirty="0">
                <a:latin typeface="微软雅黑" panose="020B0503020204020204" pitchFamily="34" charset="-122"/>
              </a:rPr>
              <a:t>，</a:t>
            </a:r>
            <a:r>
              <a:rPr lang="en-US" altLang="zh-CN" sz="1800" dirty="0">
                <a:latin typeface="微软雅黑" panose="020B0503020204020204" pitchFamily="34" charset="-122"/>
              </a:rPr>
              <a:t>ISPE)</a:t>
            </a:r>
            <a:r>
              <a:rPr lang="zh-CN" altLang="en-US" sz="1800" dirty="0">
                <a:latin typeface="微软雅黑" panose="020B0503020204020204" pitchFamily="34" charset="-122"/>
              </a:rPr>
              <a:t>创立于</a:t>
            </a:r>
            <a:r>
              <a:rPr lang="en-US" altLang="zh-CN" sz="1800" dirty="0">
                <a:latin typeface="微软雅黑" panose="020B0503020204020204" pitchFamily="34" charset="-122"/>
              </a:rPr>
              <a:t>1980</a:t>
            </a:r>
            <a:r>
              <a:rPr lang="zh-CN" altLang="en-US" sz="1800" dirty="0">
                <a:latin typeface="微软雅黑" panose="020B0503020204020204" pitchFamily="34" charset="-122"/>
              </a:rPr>
              <a:t>年</a:t>
            </a:r>
          </a:p>
          <a:p>
            <a:pPr>
              <a:lnSpc>
                <a:spcPct val="100000"/>
              </a:lnSpc>
              <a:spcBef>
                <a:spcPct val="0"/>
              </a:spcBef>
            </a:pPr>
            <a:endParaRPr lang="zh-CN" altLang="en-US" sz="1200" dirty="0">
              <a:latin typeface="微软雅黑" panose="020B0503020204020204" pitchFamily="34" charset="-122"/>
            </a:endParaRPr>
          </a:p>
          <a:p>
            <a:pPr>
              <a:lnSpc>
                <a:spcPct val="100000"/>
              </a:lnSpc>
              <a:spcBef>
                <a:spcPct val="0"/>
              </a:spcBef>
            </a:pPr>
            <a:r>
              <a:rPr lang="zh-CN" altLang="en-US" sz="1800" dirty="0">
                <a:latin typeface="微软雅黑" panose="020B0503020204020204" pitchFamily="34" charset="-122"/>
              </a:rPr>
              <a:t>非盈利、非游说的国际性专业协会</a:t>
            </a:r>
          </a:p>
          <a:p>
            <a:pPr>
              <a:lnSpc>
                <a:spcPct val="100000"/>
              </a:lnSpc>
              <a:spcBef>
                <a:spcPct val="0"/>
              </a:spcBef>
            </a:pPr>
            <a:endParaRPr lang="zh-CN" altLang="en-US" sz="1200" dirty="0">
              <a:latin typeface="微软雅黑" panose="020B0503020204020204" pitchFamily="34" charset="-122"/>
            </a:endParaRPr>
          </a:p>
          <a:p>
            <a:pPr>
              <a:lnSpc>
                <a:spcPct val="100000"/>
              </a:lnSpc>
              <a:spcBef>
                <a:spcPct val="0"/>
              </a:spcBef>
            </a:pPr>
            <a:r>
              <a:rPr lang="zh-CN" altLang="en-US" sz="1800" dirty="0">
                <a:latin typeface="微软雅黑" panose="020B0503020204020204" pitchFamily="34" charset="-122"/>
                <a:cs typeface="Arial" panose="020B0604020202020204" pitchFamily="34" charset="0"/>
              </a:rPr>
              <a:t>拥有</a:t>
            </a:r>
            <a:r>
              <a:rPr lang="zh-CN" altLang="en-US" sz="1800" dirty="0">
                <a:latin typeface="微软雅黑" panose="020B0503020204020204" pitchFamily="34" charset="-122"/>
              </a:rPr>
              <a:t>来自</a:t>
            </a:r>
            <a:r>
              <a:rPr lang="en-US" altLang="zh-CN" sz="1800" dirty="0">
                <a:latin typeface="微软雅黑" panose="020B0503020204020204" pitchFamily="34" charset="-122"/>
              </a:rPr>
              <a:t>90</a:t>
            </a:r>
            <a:r>
              <a:rPr lang="zh-CN" altLang="en-US" sz="1800" dirty="0">
                <a:latin typeface="微软雅黑" panose="020B0503020204020204" pitchFamily="34" charset="-122"/>
              </a:rPr>
              <a:t>个国家的</a:t>
            </a:r>
            <a:r>
              <a:rPr lang="en-US" altLang="zh-CN" sz="1800" dirty="0">
                <a:latin typeface="微软雅黑" panose="020B0503020204020204" pitchFamily="34" charset="-122"/>
              </a:rPr>
              <a:t>22,000</a:t>
            </a:r>
            <a:r>
              <a:rPr lang="zh-CN" altLang="en-US" sz="1800" dirty="0">
                <a:latin typeface="微软雅黑" panose="020B0503020204020204" pitchFamily="34" charset="-122"/>
              </a:rPr>
              <a:t>名个人会员</a:t>
            </a:r>
          </a:p>
          <a:p>
            <a:pPr>
              <a:lnSpc>
                <a:spcPct val="100000"/>
              </a:lnSpc>
              <a:spcBef>
                <a:spcPct val="0"/>
              </a:spcBef>
              <a:buFontTx/>
              <a:buNone/>
            </a:pPr>
            <a:endParaRPr lang="zh-CN" altLang="en-US" sz="1200" dirty="0">
              <a:latin typeface="微软雅黑" panose="020B0503020204020204" pitchFamily="34" charset="-122"/>
            </a:endParaRPr>
          </a:p>
          <a:p>
            <a:pPr>
              <a:lnSpc>
                <a:spcPct val="100000"/>
              </a:lnSpc>
              <a:spcBef>
                <a:spcPct val="0"/>
              </a:spcBef>
            </a:pPr>
            <a:r>
              <a:rPr lang="zh-CN" altLang="en-US" sz="1800" dirty="0">
                <a:latin typeface="微软雅黑" panose="020B0503020204020204" pitchFamily="34" charset="-122"/>
              </a:rPr>
              <a:t>目标致力于培养技术专家，引领全球制药科技革新</a:t>
            </a:r>
          </a:p>
          <a:p>
            <a:pPr>
              <a:lnSpc>
                <a:spcPct val="100000"/>
              </a:lnSpc>
              <a:spcBef>
                <a:spcPct val="0"/>
              </a:spcBef>
            </a:pPr>
            <a:endParaRPr lang="zh-CN" altLang="en-US" sz="1200" dirty="0">
              <a:latin typeface="微软雅黑" panose="020B0503020204020204" pitchFamily="34" charset="-122"/>
            </a:endParaRPr>
          </a:p>
          <a:p>
            <a:pPr>
              <a:lnSpc>
                <a:spcPct val="100000"/>
              </a:lnSpc>
              <a:spcBef>
                <a:spcPct val="0"/>
              </a:spcBef>
            </a:pPr>
            <a:r>
              <a:rPr lang="zh-CN" altLang="en-US" sz="1800" dirty="0">
                <a:latin typeface="微软雅黑" panose="020B0503020204020204" pitchFamily="34" charset="-122"/>
              </a:rPr>
              <a:t>为制药行业提供技术知识、人才培训和指导性文件</a:t>
            </a:r>
          </a:p>
          <a:p>
            <a:pPr>
              <a:lnSpc>
                <a:spcPct val="100000"/>
              </a:lnSpc>
              <a:spcBef>
                <a:spcPct val="0"/>
              </a:spcBef>
            </a:pPr>
            <a:endParaRPr lang="zh-CN" altLang="en-US" sz="1200" dirty="0">
              <a:latin typeface="微软雅黑" panose="020B0503020204020204" pitchFamily="34" charset="-122"/>
            </a:endParaRPr>
          </a:p>
          <a:p>
            <a:pPr>
              <a:lnSpc>
                <a:spcPct val="100000"/>
              </a:lnSpc>
              <a:spcBef>
                <a:spcPct val="0"/>
              </a:spcBef>
            </a:pPr>
            <a:r>
              <a:rPr lang="zh-CN" altLang="en-US" sz="1800" dirty="0">
                <a:latin typeface="微软雅黑" panose="020B0503020204020204" pitchFamily="34" charset="-122"/>
              </a:rPr>
              <a:t>为制药行业的生产和研发、全球监管、学术研究、咨询和供应链管理提供交流的平台</a:t>
            </a:r>
          </a:p>
          <a:p>
            <a:pPr>
              <a:lnSpc>
                <a:spcPct val="100000"/>
              </a:lnSpc>
              <a:spcBef>
                <a:spcPct val="0"/>
              </a:spcBef>
              <a:buFont typeface="Arial" panose="020B0604020202020204" pitchFamily="34" charset="0"/>
              <a:buNone/>
            </a:pPr>
            <a:endParaRPr lang="zh-CN" altLang="en-US" sz="1800" dirty="0">
              <a:latin typeface="微软雅黑" panose="020B0503020204020204" pitchFamily="34" charset="-122"/>
            </a:endParaRPr>
          </a:p>
          <a:p>
            <a:pPr>
              <a:lnSpc>
                <a:spcPct val="100000"/>
              </a:lnSpc>
              <a:spcBef>
                <a:spcPct val="0"/>
              </a:spcBef>
            </a:pPr>
            <a:r>
              <a:rPr lang="zh-CN" altLang="en-US" sz="1800" dirty="0">
                <a:latin typeface="微软雅黑" panose="020B0503020204020204" pitchFamily="34" charset="-122"/>
              </a:rPr>
              <a:t>关于</a:t>
            </a:r>
            <a:r>
              <a:rPr lang="en-US" altLang="zh-CN" sz="1800" dirty="0">
                <a:latin typeface="微软雅黑" panose="020B0503020204020204" pitchFamily="34" charset="-122"/>
              </a:rPr>
              <a:t>ISPE</a:t>
            </a:r>
            <a:r>
              <a:rPr lang="zh-CN" altLang="en-US" sz="1800" dirty="0">
                <a:latin typeface="微软雅黑" panose="020B0503020204020204" pitchFamily="34" charset="-122"/>
              </a:rPr>
              <a:t>更多信息可访问 </a:t>
            </a:r>
            <a:r>
              <a:rPr lang="en-US" altLang="zh-CN" sz="1800" b="1" dirty="0">
                <a:latin typeface="微软雅黑" panose="020B0503020204020204" pitchFamily="34" charset="-122"/>
                <a:hlinkClick r:id="rId4"/>
              </a:rPr>
              <a:t>www.ISPE.org</a:t>
            </a:r>
            <a:endParaRPr lang="en-US" altLang="zh-CN" sz="1800" b="1" dirty="0">
              <a:latin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altLang="zh-CN" dirty="0"/>
              <a:t>ISPE</a:t>
            </a:r>
            <a:r>
              <a:rPr lang="zh-CN" altLang="en-US" dirty="0"/>
              <a:t>知识资源</a:t>
            </a:r>
            <a:r>
              <a:rPr lang="en-US" altLang="zh-CN" dirty="0"/>
              <a:t>-</a:t>
            </a:r>
            <a:r>
              <a:rPr lang="zh-CN" altLang="en-US" dirty="0"/>
              <a:t>技术指南分类</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129</a:t>
            </a:fld>
            <a:r>
              <a:rPr lang="en-US" altLang="zh-CN" dirty="0" smtClean="0"/>
              <a:t>/160</a:t>
            </a:r>
            <a:endParaRPr lang="zh-CN" altLang="en-US" dirty="0"/>
          </a:p>
        </p:txBody>
      </p:sp>
      <p:sp>
        <p:nvSpPr>
          <p:cNvPr id="106499" name="Text Box 54"/>
          <p:cNvSpPr txBox="1">
            <a:spLocks noChangeArrowheads="1"/>
          </p:cNvSpPr>
          <p:nvPr/>
        </p:nvSpPr>
        <p:spPr bwMode="auto">
          <a:xfrm>
            <a:off x="3581400" y="2228851"/>
            <a:ext cx="26670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50000"/>
              </a:spcBef>
              <a:buFontTx/>
              <a:buNone/>
            </a:pPr>
            <a:r>
              <a:rPr lang="en-US" altLang="zh-CN" sz="1600" b="1">
                <a:solidFill>
                  <a:schemeClr val="bg1"/>
                </a:solidFill>
                <a:latin typeface="微软雅黑" panose="020B0503020204020204" pitchFamily="34" charset="-122"/>
              </a:rPr>
              <a:t>ISPE’ s Baseline </a:t>
            </a:r>
            <a:r>
              <a:rPr lang="en-US" altLang="zh-CN" sz="2000" b="1" baseline="30000">
                <a:solidFill>
                  <a:schemeClr val="bg1"/>
                </a:solidFill>
                <a:latin typeface="微软雅黑" panose="020B0503020204020204" pitchFamily="34" charset="-122"/>
              </a:rPr>
              <a:t>®</a:t>
            </a:r>
            <a:r>
              <a:rPr lang="en-US" altLang="zh-CN" sz="1600" b="1">
                <a:solidFill>
                  <a:schemeClr val="bg1"/>
                </a:solidFill>
                <a:latin typeface="微软雅黑" panose="020B0503020204020204" pitchFamily="34" charset="-122"/>
              </a:rPr>
              <a:t> Guides</a:t>
            </a:r>
          </a:p>
        </p:txBody>
      </p:sp>
      <p:grpSp>
        <p:nvGrpSpPr>
          <p:cNvPr id="106500" name="Group 188"/>
          <p:cNvGrpSpPr>
            <a:grpSpLocks/>
          </p:cNvGrpSpPr>
          <p:nvPr/>
        </p:nvGrpSpPr>
        <p:grpSpPr bwMode="auto">
          <a:xfrm>
            <a:off x="3810001" y="1390651"/>
            <a:ext cx="4545013" cy="4333875"/>
            <a:chOff x="1066" y="1026"/>
            <a:chExt cx="1871" cy="1784"/>
          </a:xfrm>
        </p:grpSpPr>
        <p:sp>
          <p:nvSpPr>
            <p:cNvPr id="106513" name="AutoShape 189"/>
            <p:cNvSpPr>
              <a:spLocks noChangeArrowheads="1"/>
            </p:cNvSpPr>
            <p:nvPr/>
          </p:nvSpPr>
          <p:spPr bwMode="auto">
            <a:xfrm>
              <a:off x="1670" y="1516"/>
              <a:ext cx="708" cy="673"/>
            </a:xfrm>
            <a:prstGeom prst="pentagon">
              <a:avLst/>
            </a:prstGeom>
            <a:gradFill rotWithShape="1">
              <a:gsLst>
                <a:gs pos="0">
                  <a:srgbClr val="3366FF"/>
                </a:gs>
                <a:gs pos="100000">
                  <a:srgbClr val="182F76"/>
                </a:gs>
              </a:gsLst>
              <a:path path="shape">
                <a:fillToRect l="50000" t="50000" r="50000" b="50000"/>
              </a:path>
            </a:gradFill>
            <a:ln>
              <a:noFill/>
            </a:ln>
            <a:extLst>
              <a:ext uri="{91240B29-F687-4F45-9708-019B960494DF}">
                <a14:hiddenLine xmlns:a14="http://schemas.microsoft.com/office/drawing/2010/main" w="317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106514" name="AutoShape 190"/>
            <p:cNvSpPr>
              <a:spLocks noChangeArrowheads="1"/>
            </p:cNvSpPr>
            <p:nvPr/>
          </p:nvSpPr>
          <p:spPr bwMode="auto">
            <a:xfrm rot="-2136019">
              <a:off x="2229" y="1716"/>
              <a:ext cx="708" cy="673"/>
            </a:xfrm>
            <a:prstGeom prst="pentagon">
              <a:avLst/>
            </a:prstGeom>
            <a:gradFill rotWithShape="1">
              <a:gsLst>
                <a:gs pos="0">
                  <a:srgbClr val="3366FF"/>
                </a:gs>
                <a:gs pos="100000">
                  <a:srgbClr val="182F76"/>
                </a:gs>
              </a:gsLst>
              <a:path path="rect">
                <a:fillToRect l="100000" t="100000"/>
              </a:path>
            </a:gradFill>
            <a:ln w="9525">
              <a:miter lim="800000"/>
              <a:headEnd/>
              <a:tailEnd/>
            </a:ln>
            <a:scene3d>
              <a:camera prst="legacyObliqueBottomRight"/>
              <a:lightRig rig="legacyFlat3" dir="b"/>
            </a:scene3d>
            <a:sp3d extrusionH="150800" prstMaterial="legacyMatte">
              <a:bevelT w="13500" h="13500" prst="angle"/>
              <a:bevelB w="13500" h="13500" prst="angle"/>
              <a:extrusionClr>
                <a:srgbClr val="3366FF"/>
              </a:extrusionClr>
              <a:contourClr>
                <a:srgbClr val="3366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106515" name="AutoShape 191"/>
            <p:cNvSpPr>
              <a:spLocks noChangeArrowheads="1"/>
            </p:cNvSpPr>
            <p:nvPr/>
          </p:nvSpPr>
          <p:spPr bwMode="auto">
            <a:xfrm rot="-2136019">
              <a:off x="2015" y="1033"/>
              <a:ext cx="708" cy="673"/>
            </a:xfrm>
            <a:prstGeom prst="pentagon">
              <a:avLst/>
            </a:prstGeom>
            <a:gradFill rotWithShape="1">
              <a:gsLst>
                <a:gs pos="0">
                  <a:srgbClr val="3366FF"/>
                </a:gs>
                <a:gs pos="100000">
                  <a:srgbClr val="182F76"/>
                </a:gs>
              </a:gsLst>
              <a:path path="rect">
                <a:fillToRect l="100000" t="100000"/>
              </a:path>
            </a:gradFill>
            <a:ln w="9525">
              <a:miter lim="800000"/>
              <a:headEnd/>
              <a:tailEnd/>
            </a:ln>
            <a:scene3d>
              <a:camera prst="legacyObliqueTopRight"/>
              <a:lightRig rig="legacyFlat3" dir="b"/>
            </a:scene3d>
            <a:sp3d extrusionH="150800" prstMaterial="legacyMatte">
              <a:bevelT w="13500" h="13500" prst="angle"/>
              <a:bevelB w="13500" h="13500" prst="angle"/>
              <a:extrusionClr>
                <a:srgbClr val="3366FF"/>
              </a:extrusionClr>
              <a:contourClr>
                <a:srgbClr val="3366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106516" name="AutoShape 192"/>
            <p:cNvSpPr>
              <a:spLocks noChangeArrowheads="1"/>
            </p:cNvSpPr>
            <p:nvPr/>
          </p:nvSpPr>
          <p:spPr bwMode="auto">
            <a:xfrm rot="-2136019">
              <a:off x="1290" y="1026"/>
              <a:ext cx="708" cy="673"/>
            </a:xfrm>
            <a:prstGeom prst="pentagon">
              <a:avLst/>
            </a:prstGeom>
            <a:gradFill rotWithShape="1">
              <a:gsLst>
                <a:gs pos="0">
                  <a:srgbClr val="3366FF"/>
                </a:gs>
                <a:gs pos="100000">
                  <a:srgbClr val="182F76"/>
                </a:gs>
              </a:gsLst>
              <a:path path="rect">
                <a:fillToRect l="100000" t="100000"/>
              </a:path>
            </a:gradFill>
            <a:ln w="9525">
              <a:miter lim="800000"/>
              <a:headEnd/>
              <a:tailEnd/>
            </a:ln>
            <a:scene3d>
              <a:camera prst="legacyObliqueTopLeft"/>
              <a:lightRig rig="legacyFlat3" dir="b"/>
            </a:scene3d>
            <a:sp3d extrusionH="150800" prstMaterial="legacyMatte">
              <a:bevelT w="13500" h="13500" prst="angle"/>
              <a:bevelB w="13500" h="13500" prst="angle"/>
              <a:extrusionClr>
                <a:srgbClr val="3366FF"/>
              </a:extrusionClr>
              <a:contourClr>
                <a:srgbClr val="3366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106517" name="AutoShape 193"/>
            <p:cNvSpPr>
              <a:spLocks noChangeArrowheads="1"/>
            </p:cNvSpPr>
            <p:nvPr/>
          </p:nvSpPr>
          <p:spPr bwMode="auto">
            <a:xfrm rot="-2191961">
              <a:off x="1066" y="1709"/>
              <a:ext cx="708" cy="673"/>
            </a:xfrm>
            <a:prstGeom prst="pentagon">
              <a:avLst/>
            </a:prstGeom>
            <a:gradFill rotWithShape="1">
              <a:gsLst>
                <a:gs pos="0">
                  <a:srgbClr val="3366FF"/>
                </a:gs>
                <a:gs pos="100000">
                  <a:srgbClr val="182F76"/>
                </a:gs>
              </a:gsLst>
              <a:path path="rect">
                <a:fillToRect l="100000" t="100000"/>
              </a:path>
            </a:gradFill>
            <a:ln w="9525">
              <a:miter lim="800000"/>
              <a:headEnd/>
              <a:tailEnd/>
            </a:ln>
            <a:scene3d>
              <a:camera prst="legacyObliqueBottomLeft"/>
              <a:lightRig rig="legacyFlat3" dir="b"/>
            </a:scene3d>
            <a:sp3d extrusionH="150800" prstMaterial="legacyMatte">
              <a:bevelT w="13500" h="13500" prst="angle"/>
              <a:bevelB w="13500" h="13500" prst="angle"/>
              <a:extrusionClr>
                <a:srgbClr val="3366FF"/>
              </a:extrusionClr>
              <a:contourClr>
                <a:srgbClr val="3366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106518" name="AutoShape 194"/>
            <p:cNvSpPr>
              <a:spLocks noChangeArrowheads="1"/>
            </p:cNvSpPr>
            <p:nvPr/>
          </p:nvSpPr>
          <p:spPr bwMode="auto">
            <a:xfrm rot="-2160854">
              <a:off x="1653" y="2137"/>
              <a:ext cx="708" cy="673"/>
            </a:xfrm>
            <a:prstGeom prst="pentagon">
              <a:avLst/>
            </a:prstGeom>
            <a:gradFill rotWithShape="1">
              <a:gsLst>
                <a:gs pos="0">
                  <a:srgbClr val="3366FF"/>
                </a:gs>
                <a:gs pos="100000">
                  <a:srgbClr val="182F76"/>
                </a:gs>
              </a:gsLst>
              <a:path path="rect">
                <a:fillToRect l="100000" t="100000"/>
              </a:path>
            </a:gradFill>
            <a:ln w="9525">
              <a:miter lim="800000"/>
              <a:headEnd/>
              <a:tailEnd/>
            </a:ln>
            <a:scene3d>
              <a:camera prst="legacyObliqueBottom"/>
              <a:lightRig rig="legacyFlat3" dir="b"/>
            </a:scene3d>
            <a:sp3d extrusionH="150800" prstMaterial="legacyMatte">
              <a:bevelT w="13500" h="13500" prst="angle"/>
              <a:bevelB w="13500" h="13500" prst="angle"/>
              <a:extrusionClr>
                <a:srgbClr val="3366FF"/>
              </a:extrusionClr>
              <a:contourClr>
                <a:srgbClr val="3366FF"/>
              </a:contourClr>
            </a:sp3d>
          </p:spPr>
          <p:txBody>
            <a:bodyPr wrap="none" anchor="ctr">
              <a:flatTx/>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grpSp>
      <p:sp>
        <p:nvSpPr>
          <p:cNvPr id="106501" name="TextBox 65"/>
          <p:cNvSpPr txBox="1">
            <a:spLocks noChangeArrowheads="1"/>
          </p:cNvSpPr>
          <p:nvPr/>
        </p:nvSpPr>
        <p:spPr bwMode="auto">
          <a:xfrm>
            <a:off x="6362583" y="2165739"/>
            <a:ext cx="175413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400" b="1" dirty="0">
                <a:solidFill>
                  <a:schemeClr val="bg1"/>
                </a:solidFill>
                <a:latin typeface="微软雅黑" panose="020B0503020204020204" pitchFamily="34" charset="-122"/>
              </a:rPr>
              <a:t>GAMP</a:t>
            </a:r>
            <a:r>
              <a:rPr lang="en-US" altLang="zh-CN" sz="1400" b="1" baseline="30000" dirty="0">
                <a:solidFill>
                  <a:schemeClr val="bg1"/>
                </a:solidFill>
                <a:latin typeface="微软雅黑" panose="020B0503020204020204" pitchFamily="34" charset="-122"/>
              </a:rPr>
              <a:t> ® </a:t>
            </a:r>
            <a:r>
              <a:rPr lang="en-US" altLang="zh-CN" sz="1400" b="1" dirty="0">
                <a:solidFill>
                  <a:schemeClr val="bg1"/>
                </a:solidFill>
                <a:latin typeface="微软雅黑" panose="020B0503020204020204" pitchFamily="34" charset="-122"/>
              </a:rPr>
              <a:t>5 and GAMP </a:t>
            </a:r>
            <a:r>
              <a:rPr lang="en-US" altLang="zh-CN" sz="1400" b="1" baseline="30000" dirty="0">
                <a:solidFill>
                  <a:schemeClr val="bg1"/>
                </a:solidFill>
                <a:latin typeface="微软雅黑" panose="020B0503020204020204" pitchFamily="34" charset="-122"/>
              </a:rPr>
              <a:t>®</a:t>
            </a:r>
            <a:r>
              <a:rPr lang="en-US" altLang="zh-CN" sz="1400" dirty="0">
                <a:latin typeface="微软雅黑" panose="020B0503020204020204" pitchFamily="34" charset="-122"/>
              </a:rPr>
              <a:t> </a:t>
            </a:r>
          </a:p>
          <a:p>
            <a:pPr>
              <a:lnSpc>
                <a:spcPct val="100000"/>
              </a:lnSpc>
              <a:spcBef>
                <a:spcPct val="0"/>
              </a:spcBef>
              <a:buFontTx/>
              <a:buNone/>
            </a:pPr>
            <a:endParaRPr lang="zh-CN" altLang="en-US" sz="1400" dirty="0">
              <a:latin typeface="微软雅黑" panose="020B0503020204020204" pitchFamily="34" charset="-122"/>
            </a:endParaRPr>
          </a:p>
        </p:txBody>
      </p:sp>
      <p:sp>
        <p:nvSpPr>
          <p:cNvPr id="106502" name="TextBox 66"/>
          <p:cNvSpPr txBox="1">
            <a:spLocks noChangeArrowheads="1"/>
          </p:cNvSpPr>
          <p:nvPr/>
        </p:nvSpPr>
        <p:spPr bwMode="auto">
          <a:xfrm>
            <a:off x="3957203" y="3995720"/>
            <a:ext cx="1693044" cy="69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ts val="1100"/>
              </a:lnSpc>
              <a:spcBef>
                <a:spcPct val="50000"/>
              </a:spcBef>
              <a:buNone/>
            </a:pPr>
            <a:r>
              <a:rPr lang="en-US" altLang="zh-CN" sz="1400" b="1" dirty="0">
                <a:solidFill>
                  <a:schemeClr val="bg1"/>
                </a:solidFill>
                <a:latin typeface="微软雅黑" panose="020B0503020204020204" pitchFamily="34" charset="-122"/>
              </a:rPr>
              <a:t>ISPE Good </a:t>
            </a:r>
          </a:p>
          <a:p>
            <a:pPr>
              <a:lnSpc>
                <a:spcPts val="1100"/>
              </a:lnSpc>
              <a:spcBef>
                <a:spcPct val="50000"/>
              </a:spcBef>
              <a:buNone/>
            </a:pPr>
            <a:r>
              <a:rPr lang="en-US" altLang="zh-CN" sz="1400" b="1" dirty="0">
                <a:solidFill>
                  <a:schemeClr val="bg1"/>
                </a:solidFill>
                <a:latin typeface="微软雅黑" panose="020B0503020204020204" pitchFamily="34" charset="-122"/>
              </a:rPr>
              <a:t>Practice Guides</a:t>
            </a:r>
          </a:p>
          <a:p>
            <a:pPr>
              <a:lnSpc>
                <a:spcPct val="100000"/>
              </a:lnSpc>
              <a:spcBef>
                <a:spcPct val="0"/>
              </a:spcBef>
              <a:buFontTx/>
              <a:buNone/>
            </a:pPr>
            <a:endParaRPr lang="zh-CN" altLang="en-US" sz="1400" dirty="0">
              <a:latin typeface="微软雅黑" panose="020B0503020204020204" pitchFamily="34" charset="-122"/>
            </a:endParaRPr>
          </a:p>
        </p:txBody>
      </p:sp>
      <p:sp>
        <p:nvSpPr>
          <p:cNvPr id="106503" name="TextBox 67"/>
          <p:cNvSpPr txBox="1">
            <a:spLocks noChangeArrowheads="1"/>
          </p:cNvSpPr>
          <p:nvPr/>
        </p:nvSpPr>
        <p:spPr bwMode="auto">
          <a:xfrm>
            <a:off x="5486400" y="5048250"/>
            <a:ext cx="152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400" b="1" dirty="0">
                <a:solidFill>
                  <a:schemeClr val="bg1"/>
                </a:solidFill>
                <a:latin typeface="微软雅黑" panose="020B0503020204020204" pitchFamily="34" charset="-122"/>
              </a:rPr>
              <a:t>ISPE Guide</a:t>
            </a:r>
          </a:p>
          <a:p>
            <a:pPr>
              <a:lnSpc>
                <a:spcPct val="100000"/>
              </a:lnSpc>
              <a:spcBef>
                <a:spcPct val="0"/>
              </a:spcBef>
              <a:buFontTx/>
              <a:buNone/>
            </a:pPr>
            <a:endParaRPr lang="zh-CN" altLang="en-US" sz="1400" dirty="0">
              <a:latin typeface="微软雅黑" panose="020B0503020204020204" pitchFamily="34" charset="-122"/>
            </a:endParaRPr>
          </a:p>
        </p:txBody>
      </p:sp>
      <p:sp>
        <p:nvSpPr>
          <p:cNvPr id="106504" name="TextBox 68"/>
          <p:cNvSpPr txBox="1">
            <a:spLocks noChangeArrowheads="1"/>
          </p:cNvSpPr>
          <p:nvPr/>
        </p:nvSpPr>
        <p:spPr bwMode="auto">
          <a:xfrm>
            <a:off x="6811228" y="3734106"/>
            <a:ext cx="1828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1400" b="1" dirty="0">
                <a:solidFill>
                  <a:schemeClr val="bg1"/>
                </a:solidFill>
                <a:latin typeface="微软雅黑" panose="020B0503020204020204" pitchFamily="34" charset="-122"/>
              </a:rPr>
              <a:t>ISPE Product Quality Lifecycle Implementation</a:t>
            </a:r>
          </a:p>
          <a:p>
            <a:pPr>
              <a:lnSpc>
                <a:spcPct val="100000"/>
              </a:lnSpc>
              <a:spcBef>
                <a:spcPct val="0"/>
              </a:spcBef>
              <a:buFontTx/>
              <a:buNone/>
            </a:pPr>
            <a:endParaRPr lang="zh-CN" altLang="en-US" sz="1400" dirty="0">
              <a:latin typeface="微软雅黑" panose="020B0503020204020204" pitchFamily="34" charset="-122"/>
            </a:endParaRPr>
          </a:p>
        </p:txBody>
      </p:sp>
      <p:sp>
        <p:nvSpPr>
          <p:cNvPr id="106505" name="TextBox 69"/>
          <p:cNvSpPr txBox="1">
            <a:spLocks noChangeArrowheads="1"/>
          </p:cNvSpPr>
          <p:nvPr/>
        </p:nvSpPr>
        <p:spPr bwMode="auto">
          <a:xfrm>
            <a:off x="4669933" y="2097865"/>
            <a:ext cx="16119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50000"/>
              </a:spcBef>
              <a:buFontTx/>
              <a:buNone/>
            </a:pPr>
            <a:r>
              <a:rPr lang="en-US" altLang="zh-CN" sz="1400" b="1" dirty="0">
                <a:solidFill>
                  <a:schemeClr val="bg1"/>
                </a:solidFill>
                <a:latin typeface="微软雅黑" panose="020B0503020204020204" pitchFamily="34" charset="-122"/>
              </a:rPr>
              <a:t>ISPE’ s Baseline </a:t>
            </a:r>
            <a:r>
              <a:rPr lang="en-US" altLang="zh-CN" sz="1400" b="1" baseline="30000" dirty="0">
                <a:solidFill>
                  <a:schemeClr val="bg1"/>
                </a:solidFill>
                <a:latin typeface="微软雅黑" panose="020B0503020204020204" pitchFamily="34" charset="-122"/>
              </a:rPr>
              <a:t>®</a:t>
            </a:r>
            <a:r>
              <a:rPr lang="en-US" altLang="zh-CN" sz="1400" b="1" dirty="0">
                <a:solidFill>
                  <a:schemeClr val="bg1"/>
                </a:solidFill>
                <a:latin typeface="微软雅黑" panose="020B0503020204020204" pitchFamily="34" charset="-122"/>
              </a:rPr>
              <a:t> Guides</a:t>
            </a:r>
          </a:p>
          <a:p>
            <a:pPr>
              <a:lnSpc>
                <a:spcPct val="100000"/>
              </a:lnSpc>
              <a:spcBef>
                <a:spcPct val="0"/>
              </a:spcBef>
              <a:buFontTx/>
              <a:buNone/>
            </a:pPr>
            <a:endParaRPr lang="zh-CN" altLang="en-US" sz="1400" dirty="0">
              <a:latin typeface="微软雅黑" panose="020B0503020204020204" pitchFamily="34" charset="-122"/>
            </a:endParaRPr>
          </a:p>
        </p:txBody>
      </p:sp>
      <p:pic>
        <p:nvPicPr>
          <p:cNvPr id="106506" name="Picture 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562600" y="4286250"/>
            <a:ext cx="1143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650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251200"/>
            <a:ext cx="11430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8" name="Picture 4" descr="GAMP_ID"/>
          <p:cNvPicPr>
            <a:picLocks noChangeAspect="1" noChangeArrowheads="1"/>
          </p:cNvPicPr>
          <p:nvPr/>
        </p:nvPicPr>
        <p:blipFill>
          <a:blip r:embed="rId5">
            <a:extLst>
              <a:ext uri="{28A0092B-C50C-407E-A947-70E740481C1C}">
                <a14:useLocalDpi xmlns:a14="http://schemas.microsoft.com/office/drawing/2010/main" val="0"/>
              </a:ext>
            </a:extLst>
          </a:blip>
          <a:srcRect l="33594"/>
          <a:stretch>
            <a:fillRect/>
          </a:stretch>
        </p:blipFill>
        <p:spPr bwMode="auto">
          <a:xfrm>
            <a:off x="6553200" y="1543050"/>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9" name="Picture 5" descr="Baseline2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1543050"/>
            <a:ext cx="990600"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295650"/>
            <a:ext cx="990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1" name="TextBox 71"/>
          <p:cNvSpPr txBox="1">
            <a:spLocks noChangeArrowheads="1"/>
          </p:cNvSpPr>
          <p:nvPr/>
        </p:nvSpPr>
        <p:spPr bwMode="auto">
          <a:xfrm>
            <a:off x="5562600" y="3295650"/>
            <a:ext cx="121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000">
                <a:solidFill>
                  <a:schemeClr val="bg1"/>
                </a:solidFill>
                <a:latin typeface="微软雅黑" panose="020B0503020204020204" pitchFamily="34" charset="-122"/>
              </a:rPr>
              <a:t>技术指南</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13</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862149" y="1044001"/>
            <a:ext cx="10561851" cy="3200876"/>
          </a:xfrm>
          <a:prstGeom prst="rect">
            <a:avLst/>
          </a:prstGeom>
        </p:spPr>
        <p:txBody>
          <a:bodyPr wrap="square">
            <a:spAutoFit/>
          </a:bodyPr>
          <a:lstStyle/>
          <a:p>
            <a:pPr marL="285750" indent="-285750" eaLnBrk="1" fontAlgn="auto" hangingPunct="1">
              <a:lnSpc>
                <a:spcPct val="150000"/>
              </a:lnSpc>
              <a:spcBef>
                <a:spcPts val="0"/>
              </a:spcBef>
              <a:spcAft>
                <a:spcPts val="1200"/>
              </a:spcAft>
              <a:buFont typeface="Arial" panose="020B0604020202020204" pitchFamily="34" charset="0"/>
              <a:buChar char="•"/>
              <a:defRPr/>
            </a:pPr>
            <a:r>
              <a:rPr lang="zh-CN" altLang="en-US" dirty="0">
                <a:ea typeface="微软雅黑" panose="020B0503020204020204" pitchFamily="34" charset="-122"/>
              </a:rPr>
              <a:t>指南</a:t>
            </a:r>
            <a:r>
              <a:rPr lang="zh-CN" altLang="en-US" dirty="0">
                <a:solidFill>
                  <a:srgbClr val="0070C0"/>
                </a:solidFill>
                <a:ea typeface="微软雅黑" panose="020B0503020204020204" pitchFamily="34" charset="-122"/>
              </a:rPr>
              <a:t>概述了证明生物类似药与参照产品可互换性的重要科学考量因素</a:t>
            </a:r>
            <a:r>
              <a:rPr lang="zh-CN" altLang="en-US" dirty="0">
                <a:ea typeface="微软雅黑" panose="020B0503020204020204" pitchFamily="34" charset="-122"/>
              </a:rPr>
              <a:t>，包括：</a:t>
            </a:r>
          </a:p>
          <a:p>
            <a:pPr marL="742950" lvl="1" indent="-285750" eaLnBrk="1" fontAlgn="auto" hangingPunct="1">
              <a:lnSpc>
                <a:spcPct val="150000"/>
              </a:lnSpc>
              <a:spcBef>
                <a:spcPts val="0"/>
              </a:spcBef>
              <a:spcAft>
                <a:spcPts val="1200"/>
              </a:spcAft>
              <a:buFont typeface="Wingdings" panose="05000000000000000000" pitchFamily="2" charset="2"/>
              <a:buChar char="ü"/>
              <a:defRPr/>
            </a:pPr>
            <a:r>
              <a:rPr lang="zh-CN" altLang="en-US" dirty="0">
                <a:ea typeface="微软雅黑" panose="020B0503020204020204" pitchFamily="34" charset="-122"/>
              </a:rPr>
              <a:t>支持可互换性证明所需的数据和信息</a:t>
            </a:r>
          </a:p>
          <a:p>
            <a:pPr marL="742950" lvl="1" indent="-285750" eaLnBrk="1" fontAlgn="auto" hangingPunct="1">
              <a:lnSpc>
                <a:spcPct val="150000"/>
              </a:lnSpc>
              <a:spcBef>
                <a:spcPts val="0"/>
              </a:spcBef>
              <a:spcAft>
                <a:spcPts val="1200"/>
              </a:spcAft>
              <a:buFont typeface="Wingdings" panose="05000000000000000000" pitchFamily="2" charset="2"/>
              <a:buChar char="ü"/>
              <a:defRPr/>
            </a:pPr>
            <a:r>
              <a:rPr lang="zh-CN" altLang="en-US" dirty="0">
                <a:ea typeface="微软雅黑" panose="020B0503020204020204" pitchFamily="34" charset="-122"/>
              </a:rPr>
              <a:t>支持可互换性证明的一个或多个转换研究的设计和分析考量</a:t>
            </a:r>
          </a:p>
          <a:p>
            <a:pPr marL="742950" lvl="1" indent="-285750" eaLnBrk="1" fontAlgn="auto" hangingPunct="1">
              <a:lnSpc>
                <a:spcPct val="150000"/>
              </a:lnSpc>
              <a:spcBef>
                <a:spcPts val="0"/>
              </a:spcBef>
              <a:spcAft>
                <a:spcPts val="1200"/>
              </a:spcAft>
              <a:buFont typeface="Wingdings" panose="05000000000000000000" pitchFamily="2" charset="2"/>
              <a:buChar char="ü"/>
              <a:defRPr/>
            </a:pPr>
            <a:r>
              <a:rPr lang="zh-CN" altLang="en-US" dirty="0">
                <a:ea typeface="微软雅黑" panose="020B0503020204020204" pitchFamily="34" charset="-122"/>
              </a:rPr>
              <a:t>关于转换研究中的比较产品的考量</a:t>
            </a:r>
          </a:p>
          <a:p>
            <a:pPr marL="742950" lvl="1" indent="-285750" eaLnBrk="1" fontAlgn="auto" hangingPunct="1">
              <a:lnSpc>
                <a:spcPct val="150000"/>
              </a:lnSpc>
              <a:spcBef>
                <a:spcPts val="0"/>
              </a:spcBef>
              <a:spcAft>
                <a:spcPts val="1200"/>
              </a:spcAft>
              <a:buFont typeface="Wingdings" panose="05000000000000000000" pitchFamily="2" charset="2"/>
              <a:buChar char="ü"/>
              <a:defRPr/>
            </a:pPr>
            <a:r>
              <a:rPr lang="zh-CN" altLang="en-US" dirty="0">
                <a:ea typeface="微软雅黑" panose="020B0503020204020204" pitchFamily="34" charset="-122"/>
              </a:rPr>
              <a:t>对于候选可互换产品开发产品呈现、容器密封系统和递送器械组成部分的简要考量（</a:t>
            </a:r>
            <a:r>
              <a:rPr lang="en-US" altLang="zh-CN" dirty="0">
                <a:ea typeface="微软雅黑" panose="020B0503020204020204" pitchFamily="34" charset="-122"/>
              </a:rPr>
              <a:t>FDA </a:t>
            </a:r>
            <a:r>
              <a:rPr lang="zh-CN" altLang="en-US" dirty="0">
                <a:ea typeface="微软雅黑" panose="020B0503020204020204" pitchFamily="34" charset="-122"/>
              </a:rPr>
              <a:t>打算在单独的指南中提供更详细的建议）。</a:t>
            </a:r>
          </a:p>
        </p:txBody>
      </p:sp>
    </p:spTree>
    <p:extLst>
      <p:ext uri="{BB962C8B-B14F-4D97-AF65-F5344CB8AC3E}">
        <p14:creationId xmlns:p14="http://schemas.microsoft.com/office/powerpoint/2010/main" val="286856773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en-US" altLang="zh-CN"/>
              <a:t>ISPE</a:t>
            </a:r>
            <a:r>
              <a:rPr lang="zh-CN" altLang="en-US"/>
              <a:t>知识资源</a:t>
            </a:r>
            <a:r>
              <a:rPr lang="en-US" altLang="zh-CN"/>
              <a:t>-Baseline</a:t>
            </a:r>
            <a:endParaRPr lang="zh-CN" altLang="en-US"/>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130</a:t>
            </a:fld>
            <a:r>
              <a:rPr lang="en-US" altLang="zh-CN" dirty="0" smtClean="0"/>
              <a:t>/160</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122382192"/>
              </p:ext>
            </p:extLst>
          </p:nvPr>
        </p:nvGraphicFramePr>
        <p:xfrm>
          <a:off x="924607" y="1043996"/>
          <a:ext cx="10499394" cy="4768974"/>
        </p:xfrm>
        <a:graphic>
          <a:graphicData uri="http://schemas.openxmlformats.org/drawingml/2006/table">
            <a:tbl>
              <a:tblPr firstRow="1" bandRow="1">
                <a:tableStyleId>{5C22544A-7EE6-4342-B048-85BDC9FD1C3A}</a:tableStyleId>
              </a:tblPr>
              <a:tblGrid>
                <a:gridCol w="6378082">
                  <a:extLst>
                    <a:ext uri="{9D8B030D-6E8A-4147-A177-3AD203B41FA5}">
                      <a16:colId xmlns:a16="http://schemas.microsoft.com/office/drawing/2014/main" val="853975131"/>
                    </a:ext>
                  </a:extLst>
                </a:gridCol>
                <a:gridCol w="1655014">
                  <a:extLst>
                    <a:ext uri="{9D8B030D-6E8A-4147-A177-3AD203B41FA5}">
                      <a16:colId xmlns:a16="http://schemas.microsoft.com/office/drawing/2014/main" val="3840227822"/>
                    </a:ext>
                  </a:extLst>
                </a:gridCol>
                <a:gridCol w="2466298">
                  <a:extLst>
                    <a:ext uri="{9D8B030D-6E8A-4147-A177-3AD203B41FA5}">
                      <a16:colId xmlns:a16="http://schemas.microsoft.com/office/drawing/2014/main" val="1014476230"/>
                    </a:ext>
                  </a:extLst>
                </a:gridCol>
              </a:tblGrid>
              <a:tr h="706951">
                <a:tc>
                  <a:txBody>
                    <a:bodyPr/>
                    <a:lstStyle/>
                    <a:p>
                      <a:r>
                        <a:rPr lang="en-US" altLang="zh-CN" sz="2400" dirty="0">
                          <a:ea typeface="微软雅黑" panose="020B0503020204020204" pitchFamily="34" charset="-122"/>
                        </a:rPr>
                        <a:t>Book list</a:t>
                      </a:r>
                      <a:endParaRPr lang="zh-CN" altLang="en-US" sz="2400" dirty="0">
                        <a:ea typeface="微软雅黑" panose="020B0503020204020204" pitchFamily="34" charset="-122"/>
                      </a:endParaRPr>
                    </a:p>
                  </a:txBody>
                  <a:tcPr marL="91434" marR="91434"/>
                </a:tc>
                <a:tc>
                  <a:txBody>
                    <a:bodyPr/>
                    <a:lstStyle/>
                    <a:p>
                      <a:pPr algn="ctr"/>
                      <a:r>
                        <a:rPr lang="en-US" altLang="zh-CN" sz="2400" dirty="0">
                          <a:ea typeface="微软雅黑" panose="020B0503020204020204" pitchFamily="34" charset="-122"/>
                        </a:rPr>
                        <a:t>Rev.</a:t>
                      </a:r>
                      <a:endParaRPr lang="zh-CN" altLang="en-US" sz="2400" dirty="0">
                        <a:ea typeface="微软雅黑" panose="020B0503020204020204" pitchFamily="34" charset="-122"/>
                      </a:endParaRPr>
                    </a:p>
                  </a:txBody>
                  <a:tcPr marL="91434" marR="91434"/>
                </a:tc>
                <a:tc>
                  <a:txBody>
                    <a:bodyPr/>
                    <a:lstStyle/>
                    <a:p>
                      <a:pPr algn="ctr"/>
                      <a:r>
                        <a:rPr lang="en-US" altLang="zh-CN" sz="2400" dirty="0">
                          <a:ea typeface="微软雅黑" panose="020B0503020204020204" pitchFamily="34" charset="-122"/>
                        </a:rPr>
                        <a:t>language</a:t>
                      </a:r>
                      <a:endParaRPr lang="zh-CN" altLang="en-US" sz="2400" dirty="0">
                        <a:ea typeface="微软雅黑" panose="020B0503020204020204" pitchFamily="34" charset="-122"/>
                      </a:endParaRPr>
                    </a:p>
                  </a:txBody>
                  <a:tcPr marL="91434" marR="91434"/>
                </a:tc>
                <a:extLst>
                  <a:ext uri="{0D108BD9-81ED-4DB2-BD59-A6C34878D82A}">
                    <a16:rowId xmlns:a16="http://schemas.microsoft.com/office/drawing/2014/main" val="1032392815"/>
                  </a:ext>
                </a:extLst>
              </a:tr>
              <a:tr h="580289">
                <a:tc>
                  <a:txBody>
                    <a:bodyPr/>
                    <a:lstStyle/>
                    <a:p>
                      <a:pPr marL="72000" algn="l" fontAlgn="ctr"/>
                      <a:r>
                        <a:rPr lang="en-US" sz="2400" b="0" i="0" u="none" strike="noStrike" dirty="0">
                          <a:solidFill>
                            <a:srgbClr val="000000"/>
                          </a:solidFill>
                          <a:effectLst/>
                          <a:latin typeface="微软雅黑" panose="020B0503020204020204" pitchFamily="34" charset="-122"/>
                          <a:ea typeface="微软雅黑" panose="020B0503020204020204" pitchFamily="34" charset="-122"/>
                        </a:rPr>
                        <a:t>Volume1 </a:t>
                      </a:r>
                      <a:r>
                        <a:rPr lang="zh-CN" altLang="en-US" sz="2400" b="0" i="0" u="none" strike="noStrike" dirty="0">
                          <a:solidFill>
                            <a:srgbClr val="000000"/>
                          </a:solidFill>
                          <a:effectLst/>
                          <a:latin typeface="微软雅黑" panose="020B0503020204020204" pitchFamily="34" charset="-122"/>
                          <a:ea typeface="微软雅黑" panose="020B0503020204020204" pitchFamily="34" charset="-122"/>
                        </a:rPr>
                        <a:t>活性药物成分</a:t>
                      </a:r>
                    </a:p>
                  </a:txBody>
                  <a:tcPr marL="9524" marR="9524" marT="9525" marB="0" anchor="ctr"/>
                </a:tc>
                <a:tc>
                  <a:txBody>
                    <a:bodyPr/>
                    <a:lstStyle/>
                    <a:p>
                      <a:pPr marL="72000" algn="ctr" fontAlgn="ctr"/>
                      <a:r>
                        <a:rPr lang="en-US" altLang="zh-CN" sz="2400" b="0" i="0" u="none" strike="noStrike" dirty="0">
                          <a:solidFill>
                            <a:srgbClr val="000000"/>
                          </a:solidFill>
                          <a:effectLst/>
                          <a:latin typeface="微软雅黑" panose="020B0503020204020204" pitchFamily="34" charset="-122"/>
                          <a:ea typeface="微软雅黑" panose="020B0503020204020204" pitchFamily="34" charset="-122"/>
                        </a:rPr>
                        <a:t>Ⅱ</a:t>
                      </a:r>
                    </a:p>
                  </a:txBody>
                  <a:tcPr marL="9524" marR="9524" marT="9525" marB="0" anchor="ctr"/>
                </a:tc>
                <a:tc>
                  <a:txBody>
                    <a:bodyPr/>
                    <a:lstStyle/>
                    <a:p>
                      <a:pPr marL="72000" algn="ctr" fontAlgn="ctr"/>
                      <a:r>
                        <a:rPr lang="en-US" altLang="zh-CN" sz="24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1967620307"/>
                  </a:ext>
                </a:extLst>
              </a:tr>
              <a:tr h="580289">
                <a:tc>
                  <a:txBody>
                    <a:bodyPr/>
                    <a:lstStyle/>
                    <a:p>
                      <a:pPr marL="72000" algn="l" fontAlgn="ctr"/>
                      <a:r>
                        <a:rPr lang="en-US" sz="2400" b="0" i="0" u="none" strike="noStrike" dirty="0">
                          <a:solidFill>
                            <a:srgbClr val="000000"/>
                          </a:solidFill>
                          <a:effectLst/>
                          <a:latin typeface="微软雅黑" panose="020B0503020204020204" pitchFamily="34" charset="-122"/>
                          <a:ea typeface="微软雅黑" panose="020B0503020204020204" pitchFamily="34" charset="-122"/>
                        </a:rPr>
                        <a:t>Volume2 </a:t>
                      </a:r>
                      <a:r>
                        <a:rPr lang="zh-CN" altLang="en-US" sz="2400" b="0" i="0" u="none" strike="noStrike" dirty="0">
                          <a:solidFill>
                            <a:srgbClr val="000000"/>
                          </a:solidFill>
                          <a:effectLst/>
                          <a:latin typeface="微软雅黑" panose="020B0503020204020204" pitchFamily="34" charset="-122"/>
                          <a:ea typeface="微软雅黑" panose="020B0503020204020204" pitchFamily="34" charset="-122"/>
                        </a:rPr>
                        <a:t>口服固体制剂</a:t>
                      </a:r>
                    </a:p>
                  </a:txBody>
                  <a:tcPr marL="9524" marR="9524" marT="9525" marB="0" anchor="ctr"/>
                </a:tc>
                <a:tc>
                  <a:txBody>
                    <a:bodyPr/>
                    <a:lstStyle/>
                    <a:p>
                      <a:pPr marL="72000" algn="ctr" fontAlgn="ctr"/>
                      <a:r>
                        <a:rPr lang="en-US" sz="2400" b="0" i="0" u="none" strike="noStrike" dirty="0">
                          <a:solidFill>
                            <a:srgbClr val="000000"/>
                          </a:solidFill>
                          <a:effectLst/>
                          <a:latin typeface="微软雅黑" panose="020B0503020204020204" pitchFamily="34" charset="-122"/>
                          <a:ea typeface="微软雅黑" panose="020B0503020204020204" pitchFamily="34" charset="-122"/>
                        </a:rPr>
                        <a:t>III</a:t>
                      </a:r>
                    </a:p>
                  </a:txBody>
                  <a:tcPr marL="9524" marR="9524" marT="9525" marB="0" anchor="ctr"/>
                </a:tc>
                <a:tc>
                  <a:txBody>
                    <a:bodyPr/>
                    <a:lstStyle/>
                    <a:p>
                      <a:pPr marL="72000" marR="0" indent="0" algn="ctr" defTabSz="914400" rtl="0" eaLnBrk="1" fontAlgn="ctr" latinLnBrk="0" hangingPunct="1">
                        <a:lnSpc>
                          <a:spcPct val="100000"/>
                        </a:lnSpc>
                        <a:spcBef>
                          <a:spcPts val="0"/>
                        </a:spcBef>
                        <a:spcAft>
                          <a:spcPts val="0"/>
                        </a:spcAft>
                        <a:buClrTx/>
                        <a:buSzTx/>
                        <a:buFontTx/>
                        <a:buNone/>
                        <a:tabLst/>
                        <a:defRPr/>
                      </a:pPr>
                      <a:r>
                        <a:rPr lang="en-US" altLang="zh-CN" sz="24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3639664219"/>
                  </a:ext>
                </a:extLst>
              </a:tr>
              <a:tr h="580289">
                <a:tc>
                  <a:txBody>
                    <a:bodyPr/>
                    <a:lstStyle/>
                    <a:p>
                      <a:pPr marL="72000" algn="l" fontAlgn="b"/>
                      <a:r>
                        <a:rPr lang="en-US" sz="2400" b="0" i="0" u="none" strike="noStrike" dirty="0">
                          <a:solidFill>
                            <a:srgbClr val="000000"/>
                          </a:solidFill>
                          <a:effectLst/>
                          <a:latin typeface="微软雅黑" panose="020B0503020204020204" pitchFamily="34" charset="-122"/>
                          <a:ea typeface="微软雅黑" panose="020B0503020204020204" pitchFamily="34" charset="-122"/>
                        </a:rPr>
                        <a:t>Volume3 </a:t>
                      </a:r>
                      <a:r>
                        <a:rPr lang="zh-CN" altLang="en-US" sz="2400" b="0" i="0" u="none" strike="noStrike" dirty="0">
                          <a:solidFill>
                            <a:srgbClr val="000000"/>
                          </a:solidFill>
                          <a:effectLst/>
                          <a:latin typeface="微软雅黑" panose="020B0503020204020204" pitchFamily="34" charset="-122"/>
                          <a:ea typeface="微软雅黑" panose="020B0503020204020204" pitchFamily="34" charset="-122"/>
                        </a:rPr>
                        <a:t>无菌生产设施</a:t>
                      </a:r>
                    </a:p>
                  </a:txBody>
                  <a:tcPr marL="9524" marR="9524" marT="9525" marB="0" anchor="b"/>
                </a:tc>
                <a:tc>
                  <a:txBody>
                    <a:bodyPr/>
                    <a:lstStyle/>
                    <a:p>
                      <a:pPr marL="72000" algn="ctr" fontAlgn="ctr"/>
                      <a:r>
                        <a:rPr lang="en-US" altLang="zh-CN" sz="2400" b="0" i="0" u="none" strike="noStrike" dirty="0" smtClean="0">
                          <a:solidFill>
                            <a:srgbClr val="000000"/>
                          </a:solidFill>
                          <a:effectLst/>
                          <a:latin typeface="微软雅黑" panose="020B0503020204020204" pitchFamily="34" charset="-122"/>
                          <a:ea typeface="微软雅黑" panose="020B0503020204020204" pitchFamily="34" charset="-122"/>
                        </a:rPr>
                        <a:t>III</a:t>
                      </a:r>
                      <a:endParaRPr lang="en-US" altLang="zh-CN"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tc>
                  <a:txBody>
                    <a:bodyPr/>
                    <a:lstStyle/>
                    <a:p>
                      <a:pPr marL="72000" marR="0" indent="0" algn="ctr" defTabSz="914400" rtl="0" eaLnBrk="1" fontAlgn="b" latinLnBrk="0" hangingPunct="1">
                        <a:lnSpc>
                          <a:spcPct val="100000"/>
                        </a:lnSpc>
                        <a:spcBef>
                          <a:spcPts val="0"/>
                        </a:spcBef>
                        <a:spcAft>
                          <a:spcPts val="0"/>
                        </a:spcAft>
                        <a:buClrTx/>
                        <a:buSzTx/>
                        <a:buFontTx/>
                        <a:buNone/>
                        <a:tabLst/>
                        <a:defRPr/>
                      </a:pPr>
                      <a:r>
                        <a:rPr lang="en-US" altLang="zh-CN" sz="24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b"/>
                </a:tc>
                <a:extLst>
                  <a:ext uri="{0D108BD9-81ED-4DB2-BD59-A6C34878D82A}">
                    <a16:rowId xmlns:a16="http://schemas.microsoft.com/office/drawing/2014/main" val="3920905311"/>
                  </a:ext>
                </a:extLst>
              </a:tr>
              <a:tr h="580289">
                <a:tc>
                  <a:txBody>
                    <a:bodyPr/>
                    <a:lstStyle/>
                    <a:p>
                      <a:pPr marL="72000" algn="l" fontAlgn="ctr"/>
                      <a:r>
                        <a:rPr lang="en-US" sz="2400" b="0" i="0" u="none" strike="noStrike" dirty="0">
                          <a:solidFill>
                            <a:srgbClr val="000000"/>
                          </a:solidFill>
                          <a:effectLst/>
                          <a:latin typeface="微软雅黑" panose="020B0503020204020204" pitchFamily="34" charset="-122"/>
                          <a:ea typeface="微软雅黑" panose="020B0503020204020204" pitchFamily="34" charset="-122"/>
                        </a:rPr>
                        <a:t>Volume4 </a:t>
                      </a:r>
                      <a:r>
                        <a:rPr lang="zh-CN" altLang="en-US" sz="2400" b="0" i="0" u="none" strike="noStrike" dirty="0">
                          <a:solidFill>
                            <a:srgbClr val="000000"/>
                          </a:solidFill>
                          <a:effectLst/>
                          <a:latin typeface="微软雅黑" panose="020B0503020204020204" pitchFamily="34" charset="-122"/>
                          <a:ea typeface="微软雅黑" panose="020B0503020204020204" pitchFamily="34" charset="-122"/>
                        </a:rPr>
                        <a:t>水和蒸汽系统</a:t>
                      </a:r>
                    </a:p>
                  </a:txBody>
                  <a:tcPr marL="9524" marR="9524" marT="9525" marB="0" anchor="ctr"/>
                </a:tc>
                <a:tc>
                  <a:txBody>
                    <a:bodyPr/>
                    <a:lstStyle/>
                    <a:p>
                      <a:pPr marL="72000" algn="ctr" fontAlgn="ctr"/>
                      <a:r>
                        <a:rPr lang="en-US" altLang="zh-CN" sz="2400" b="0" i="0" u="none" strike="noStrike" dirty="0" smtClean="0">
                          <a:solidFill>
                            <a:srgbClr val="000000"/>
                          </a:solidFill>
                          <a:effectLst/>
                          <a:latin typeface="微软雅黑" panose="020B0503020204020204" pitchFamily="34" charset="-122"/>
                          <a:ea typeface="微软雅黑" panose="020B0503020204020204" pitchFamily="34" charset="-122"/>
                        </a:rPr>
                        <a:t>III</a:t>
                      </a:r>
                      <a:endParaRPr lang="en-US" altLang="zh-CN"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tc>
                  <a:txBody>
                    <a:bodyPr/>
                    <a:lstStyle/>
                    <a:p>
                      <a:pPr marL="72000" marR="0" indent="0" algn="ctr" defTabSz="914400" rtl="0" eaLnBrk="1" fontAlgn="ctr" latinLnBrk="0" hangingPunct="1">
                        <a:lnSpc>
                          <a:spcPct val="100000"/>
                        </a:lnSpc>
                        <a:spcBef>
                          <a:spcPts val="0"/>
                        </a:spcBef>
                        <a:spcAft>
                          <a:spcPts val="0"/>
                        </a:spcAft>
                        <a:buClrTx/>
                        <a:buSzTx/>
                        <a:buFontTx/>
                        <a:buNone/>
                        <a:tabLst/>
                        <a:defRPr/>
                      </a:pPr>
                      <a:r>
                        <a:rPr lang="en-US" altLang="zh-CN" sz="24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4046412278"/>
                  </a:ext>
                </a:extLst>
              </a:tr>
              <a:tr h="580289">
                <a:tc>
                  <a:txBody>
                    <a:bodyPr/>
                    <a:lstStyle/>
                    <a:p>
                      <a:pPr marL="72000" algn="l" fontAlgn="ctr"/>
                      <a:r>
                        <a:rPr lang="en-US" sz="2400" b="0" i="0" u="none" strike="noStrike" dirty="0">
                          <a:solidFill>
                            <a:srgbClr val="000000"/>
                          </a:solidFill>
                          <a:effectLst/>
                          <a:latin typeface="微软雅黑" panose="020B0503020204020204" pitchFamily="34" charset="-122"/>
                          <a:ea typeface="微软雅黑" panose="020B0503020204020204" pitchFamily="34" charset="-122"/>
                        </a:rPr>
                        <a:t>Volume5 </a:t>
                      </a:r>
                      <a:r>
                        <a:rPr lang="zh-CN" altLang="en-US" sz="2400" b="0" i="0" u="none" strike="noStrike" dirty="0">
                          <a:solidFill>
                            <a:srgbClr val="000000"/>
                          </a:solidFill>
                          <a:effectLst/>
                          <a:latin typeface="微软雅黑" panose="020B0503020204020204" pitchFamily="34" charset="-122"/>
                          <a:ea typeface="微软雅黑" panose="020B0503020204020204" pitchFamily="34" charset="-122"/>
                        </a:rPr>
                        <a:t>调试和确认</a:t>
                      </a:r>
                    </a:p>
                  </a:txBody>
                  <a:tcPr marL="9524" marR="9524" marT="9525" marB="0" anchor="ctr"/>
                </a:tc>
                <a:tc>
                  <a:txBody>
                    <a:bodyPr/>
                    <a:lstStyle/>
                    <a:p>
                      <a:pPr marL="72000" algn="ctr" fontAlgn="ctr"/>
                      <a:r>
                        <a:rPr lang="en-US" altLang="zh-CN" sz="2400" b="0" i="0" u="none" strike="noStrike" dirty="0" smtClean="0">
                          <a:solidFill>
                            <a:srgbClr val="000000"/>
                          </a:solidFill>
                          <a:effectLst/>
                          <a:latin typeface="微软雅黑" panose="020B0503020204020204" pitchFamily="34" charset="-122"/>
                          <a:ea typeface="微软雅黑" panose="020B0503020204020204" pitchFamily="34" charset="-122"/>
                        </a:rPr>
                        <a:t>Ⅱ</a:t>
                      </a:r>
                      <a:endParaRPr lang="en-US" altLang="zh-CN"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tc>
                  <a:txBody>
                    <a:bodyPr/>
                    <a:lstStyle/>
                    <a:p>
                      <a:pPr marL="72000" marR="0" indent="0" algn="ctr" defTabSz="914400" rtl="0" eaLnBrk="1" fontAlgn="ctr" latinLnBrk="0" hangingPunct="1">
                        <a:lnSpc>
                          <a:spcPct val="100000"/>
                        </a:lnSpc>
                        <a:spcBef>
                          <a:spcPts val="0"/>
                        </a:spcBef>
                        <a:spcAft>
                          <a:spcPts val="0"/>
                        </a:spcAft>
                        <a:buClrTx/>
                        <a:buSzTx/>
                        <a:buFontTx/>
                        <a:buNone/>
                        <a:tabLst/>
                        <a:defRPr/>
                      </a:pPr>
                      <a:r>
                        <a:rPr lang="en-US" altLang="zh-CN" sz="24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1839867334"/>
                  </a:ext>
                </a:extLst>
              </a:tr>
              <a:tr h="580289">
                <a:tc>
                  <a:txBody>
                    <a:bodyPr/>
                    <a:lstStyle/>
                    <a:p>
                      <a:pPr marL="72000" algn="l" fontAlgn="ctr"/>
                      <a:r>
                        <a:rPr lang="en-US" sz="2400" b="0" i="0" u="none" strike="noStrike" dirty="0">
                          <a:solidFill>
                            <a:srgbClr val="000000"/>
                          </a:solidFill>
                          <a:effectLst/>
                          <a:latin typeface="微软雅黑" panose="020B0503020204020204" pitchFamily="34" charset="-122"/>
                          <a:ea typeface="微软雅黑" panose="020B0503020204020204" pitchFamily="34" charset="-122"/>
                        </a:rPr>
                        <a:t>Volume6 </a:t>
                      </a:r>
                      <a:r>
                        <a:rPr lang="zh-CN" altLang="en-US" sz="2400" b="0" i="0" u="none" strike="noStrike" dirty="0">
                          <a:solidFill>
                            <a:srgbClr val="000000"/>
                          </a:solidFill>
                          <a:effectLst/>
                          <a:latin typeface="微软雅黑" panose="020B0503020204020204" pitchFamily="34" charset="-122"/>
                          <a:ea typeface="微软雅黑" panose="020B0503020204020204" pitchFamily="34" charset="-122"/>
                        </a:rPr>
                        <a:t>生物药品生产设施</a:t>
                      </a:r>
                    </a:p>
                  </a:txBody>
                  <a:tcPr marL="9524" marR="9524" marT="9525" marB="0" anchor="ctr"/>
                </a:tc>
                <a:tc>
                  <a:txBody>
                    <a:bodyPr/>
                    <a:lstStyle/>
                    <a:p>
                      <a:pPr marL="72000" algn="ctr" fontAlgn="ctr"/>
                      <a:r>
                        <a:rPr lang="en-US" altLang="zh-CN" sz="2400" b="0" i="0" u="none" strike="noStrike" dirty="0">
                          <a:solidFill>
                            <a:srgbClr val="000000"/>
                          </a:solidFill>
                          <a:effectLst/>
                          <a:latin typeface="微软雅黑" panose="020B0503020204020204" pitchFamily="34" charset="-122"/>
                          <a:ea typeface="微软雅黑" panose="020B0503020204020204" pitchFamily="34" charset="-122"/>
                        </a:rPr>
                        <a:t>Ⅱ</a:t>
                      </a:r>
                    </a:p>
                  </a:txBody>
                  <a:tcPr marL="9524" marR="9524" marT="9525" marB="0" anchor="ctr"/>
                </a:tc>
                <a:tc>
                  <a:txBody>
                    <a:bodyPr/>
                    <a:lstStyle/>
                    <a:p>
                      <a:pPr marL="72000" marR="0" indent="0" algn="ctr" defTabSz="914400" rtl="0" eaLnBrk="1" fontAlgn="ctr" latinLnBrk="0" hangingPunct="1">
                        <a:lnSpc>
                          <a:spcPct val="100000"/>
                        </a:lnSpc>
                        <a:spcBef>
                          <a:spcPts val="0"/>
                        </a:spcBef>
                        <a:spcAft>
                          <a:spcPts val="0"/>
                        </a:spcAft>
                        <a:buClrTx/>
                        <a:buSzTx/>
                        <a:buFontTx/>
                        <a:buNone/>
                        <a:tabLst/>
                        <a:defRPr/>
                      </a:pPr>
                      <a:r>
                        <a:rPr lang="en-US" altLang="zh-CN" sz="24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1989238777"/>
                  </a:ext>
                </a:extLst>
              </a:tr>
              <a:tr h="580289">
                <a:tc>
                  <a:txBody>
                    <a:bodyPr/>
                    <a:lstStyle/>
                    <a:p>
                      <a:pPr marL="72000" algn="l" fontAlgn="ctr"/>
                      <a:r>
                        <a:rPr lang="en-US" sz="2400" b="0" i="0" u="none" strike="noStrike" dirty="0">
                          <a:solidFill>
                            <a:srgbClr val="000000"/>
                          </a:solidFill>
                          <a:effectLst/>
                          <a:latin typeface="微软雅黑" panose="020B0503020204020204" pitchFamily="34" charset="-122"/>
                          <a:ea typeface="微软雅黑" panose="020B0503020204020204" pitchFamily="34" charset="-122"/>
                        </a:rPr>
                        <a:t>Volume7 </a:t>
                      </a:r>
                      <a:r>
                        <a:rPr lang="zh-CN" altLang="en-US" sz="2400" b="0" i="0" u="none" strike="noStrike" dirty="0">
                          <a:solidFill>
                            <a:srgbClr val="000000"/>
                          </a:solidFill>
                          <a:effectLst/>
                          <a:latin typeface="微软雅黑" panose="020B0503020204020204" pitchFamily="34" charset="-122"/>
                          <a:ea typeface="微软雅黑" panose="020B0503020204020204" pitchFamily="34" charset="-122"/>
                        </a:rPr>
                        <a:t>基于风险的制药产品生产</a:t>
                      </a:r>
                      <a:endParaRPr lang="en-US"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tc>
                  <a:txBody>
                    <a:bodyPr/>
                    <a:lstStyle/>
                    <a:p>
                      <a:pPr marL="72000" algn="ctr" fontAlgn="ctr"/>
                      <a:r>
                        <a:rPr lang="en-US" altLang="zh-CN" sz="2400" b="0" i="0" u="none" strike="noStrike" dirty="0" smtClean="0">
                          <a:solidFill>
                            <a:srgbClr val="000000"/>
                          </a:solidFill>
                          <a:effectLst/>
                          <a:latin typeface="微软雅黑" panose="020B0503020204020204" pitchFamily="34" charset="-122"/>
                          <a:ea typeface="微软雅黑" panose="020B0503020204020204" pitchFamily="34" charset="-122"/>
                        </a:rPr>
                        <a:t>Ⅱ</a:t>
                      </a:r>
                      <a:endParaRPr lang="en-US" altLang="zh-CN"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tc>
                  <a:txBody>
                    <a:bodyPr/>
                    <a:lstStyle/>
                    <a:p>
                      <a:pPr marL="72000" marR="0" indent="0" algn="ctr" defTabSz="914400" rtl="0" eaLnBrk="1" fontAlgn="ctr" latinLnBrk="0" hangingPunct="1">
                        <a:lnSpc>
                          <a:spcPct val="100000"/>
                        </a:lnSpc>
                        <a:spcBef>
                          <a:spcPts val="0"/>
                        </a:spcBef>
                        <a:spcAft>
                          <a:spcPts val="0"/>
                        </a:spcAft>
                        <a:buClrTx/>
                        <a:buSzTx/>
                        <a:buFontTx/>
                        <a:buNone/>
                        <a:tabLst/>
                        <a:defRPr/>
                      </a:pPr>
                      <a:r>
                        <a:rPr lang="en-US" altLang="zh-CN" sz="24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2553390755"/>
                  </a:ext>
                </a:extLst>
              </a:tr>
            </a:tbl>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en-US" altLang="zh-CN"/>
              <a:t>ISPE</a:t>
            </a:r>
            <a:r>
              <a:rPr lang="zh-CN" altLang="en-US"/>
              <a:t>知识资源</a:t>
            </a:r>
            <a:r>
              <a:rPr lang="en-US" altLang="zh-CN"/>
              <a:t>-GAMP &amp; GAMP GPG</a:t>
            </a:r>
            <a:endParaRPr lang="zh-CN" altLang="en-US"/>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131</a:t>
            </a:fld>
            <a:r>
              <a:rPr lang="en-US" altLang="zh-CN" dirty="0" smtClean="0"/>
              <a:t>/160</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994446966"/>
              </p:ext>
            </p:extLst>
          </p:nvPr>
        </p:nvGraphicFramePr>
        <p:xfrm>
          <a:off x="898481" y="1044000"/>
          <a:ext cx="10525519" cy="4795100"/>
        </p:xfrm>
        <a:graphic>
          <a:graphicData uri="http://schemas.openxmlformats.org/drawingml/2006/table">
            <a:tbl>
              <a:tblPr firstRow="1" bandRow="1">
                <a:tableStyleId>{5C22544A-7EE6-4342-B048-85BDC9FD1C3A}</a:tableStyleId>
              </a:tblPr>
              <a:tblGrid>
                <a:gridCol w="8015379">
                  <a:extLst>
                    <a:ext uri="{9D8B030D-6E8A-4147-A177-3AD203B41FA5}">
                      <a16:colId xmlns:a16="http://schemas.microsoft.com/office/drawing/2014/main" val="853975131"/>
                    </a:ext>
                  </a:extLst>
                </a:gridCol>
                <a:gridCol w="946213">
                  <a:extLst>
                    <a:ext uri="{9D8B030D-6E8A-4147-A177-3AD203B41FA5}">
                      <a16:colId xmlns:a16="http://schemas.microsoft.com/office/drawing/2014/main" val="3840227822"/>
                    </a:ext>
                  </a:extLst>
                </a:gridCol>
                <a:gridCol w="1563927">
                  <a:extLst>
                    <a:ext uri="{9D8B030D-6E8A-4147-A177-3AD203B41FA5}">
                      <a16:colId xmlns:a16="http://schemas.microsoft.com/office/drawing/2014/main" val="1014476230"/>
                    </a:ext>
                  </a:extLst>
                </a:gridCol>
              </a:tblGrid>
              <a:tr h="439226">
                <a:tc>
                  <a:txBody>
                    <a:bodyPr/>
                    <a:lstStyle/>
                    <a:p>
                      <a:r>
                        <a:rPr lang="en-US" altLang="zh-CN" sz="2000" dirty="0">
                          <a:ea typeface="微软雅黑" panose="020B0503020204020204" pitchFamily="34" charset="-122"/>
                        </a:rPr>
                        <a:t>Book list</a:t>
                      </a:r>
                      <a:endParaRPr lang="zh-CN" altLang="en-US" sz="2000" dirty="0">
                        <a:ea typeface="微软雅黑" panose="020B0503020204020204" pitchFamily="34" charset="-122"/>
                      </a:endParaRPr>
                    </a:p>
                  </a:txBody>
                  <a:tcPr marL="91434" marR="91434" marT="45722" marB="45722"/>
                </a:tc>
                <a:tc>
                  <a:txBody>
                    <a:bodyPr/>
                    <a:lstStyle/>
                    <a:p>
                      <a:pPr algn="ctr"/>
                      <a:r>
                        <a:rPr lang="en-US" altLang="zh-CN" sz="2000" dirty="0">
                          <a:ea typeface="微软雅黑" panose="020B0503020204020204" pitchFamily="34" charset="-122"/>
                        </a:rPr>
                        <a:t>Rev.</a:t>
                      </a:r>
                      <a:endParaRPr lang="zh-CN" altLang="en-US" sz="2000" dirty="0">
                        <a:ea typeface="微软雅黑" panose="020B0503020204020204" pitchFamily="34" charset="-122"/>
                      </a:endParaRPr>
                    </a:p>
                  </a:txBody>
                  <a:tcPr marL="91434" marR="91434" marT="45722" marB="45722"/>
                </a:tc>
                <a:tc>
                  <a:txBody>
                    <a:bodyPr/>
                    <a:lstStyle/>
                    <a:p>
                      <a:pPr algn="ctr"/>
                      <a:r>
                        <a:rPr lang="en-US" altLang="zh-CN" sz="2000" dirty="0">
                          <a:ea typeface="微软雅黑" panose="020B0503020204020204" pitchFamily="34" charset="-122"/>
                        </a:rPr>
                        <a:t>language</a:t>
                      </a:r>
                      <a:endParaRPr lang="zh-CN" altLang="en-US" sz="2000" dirty="0">
                        <a:ea typeface="微软雅黑" panose="020B0503020204020204" pitchFamily="34" charset="-122"/>
                      </a:endParaRPr>
                    </a:p>
                  </a:txBody>
                  <a:tcPr marL="91434" marR="91434" marT="45722" marB="45722"/>
                </a:tc>
                <a:extLst>
                  <a:ext uri="{0D108BD9-81ED-4DB2-BD59-A6C34878D82A}">
                    <a16:rowId xmlns:a16="http://schemas.microsoft.com/office/drawing/2014/main" val="1032392815"/>
                  </a:ext>
                </a:extLst>
              </a:tr>
              <a:tr h="511065">
                <a:tc>
                  <a:txBody>
                    <a:bodyPr/>
                    <a:lstStyle/>
                    <a:p>
                      <a:pPr marL="72000" algn="l"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GAMP 5-</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遵从</a:t>
                      </a:r>
                      <a:r>
                        <a:rPr lang="en-US" altLang="zh-CN" sz="2000" b="0" i="0" u="none" strike="noStrike" dirty="0" err="1">
                          <a:solidFill>
                            <a:srgbClr val="000000"/>
                          </a:solidFill>
                          <a:effectLst/>
                          <a:latin typeface="微软雅黑" panose="020B0503020204020204" pitchFamily="34" charset="-122"/>
                          <a:ea typeface="微软雅黑" panose="020B0503020204020204" pitchFamily="34" charset="-122"/>
                        </a:rPr>
                        <a:t>GxP</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计算机化系统合规的风险管理方法</a:t>
                      </a:r>
                    </a:p>
                  </a:txBody>
                  <a:tcPr marL="9524" marR="9524" marT="9526" marB="0" anchor="ctr"/>
                </a:tc>
                <a:tc>
                  <a:txBody>
                    <a:bodyPr/>
                    <a:lstStyle/>
                    <a:p>
                      <a:pPr marL="72000" algn="ctr" fontAlgn="ctr"/>
                      <a:r>
                        <a:rPr lang="en-US" altLang="zh-CN" sz="2000" b="0" i="0" u="none" strike="noStrike" dirty="0" smtClean="0">
                          <a:solidFill>
                            <a:srgbClr val="000000"/>
                          </a:solidFill>
                          <a:effectLst/>
                          <a:latin typeface="微软雅黑" panose="020B0503020204020204" pitchFamily="34" charset="-122"/>
                          <a:ea typeface="微软雅黑" panose="020B0503020204020204" pitchFamily="34" charset="-122"/>
                        </a:rPr>
                        <a:t>IV</a:t>
                      </a:r>
                      <a:endParaRPr lang="en-US" altLang="zh-CN"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ctr"/>
                </a:tc>
                <a:extLst>
                  <a:ext uri="{0D108BD9-81ED-4DB2-BD59-A6C34878D82A}">
                    <a16:rowId xmlns:a16="http://schemas.microsoft.com/office/drawing/2014/main" val="1967620307"/>
                  </a:ext>
                </a:extLst>
              </a:tr>
              <a:tr h="411089">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基于风险方法的校准管理</a:t>
                      </a: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Ⅱ</a:t>
                      </a: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ctr"/>
                </a:tc>
                <a:extLst>
                  <a:ext uri="{0D108BD9-81ED-4DB2-BD59-A6C34878D82A}">
                    <a16:rowId xmlns:a16="http://schemas.microsoft.com/office/drawing/2014/main" val="2846962062"/>
                  </a:ext>
                </a:extLst>
              </a:tr>
              <a:tr h="483593">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基于风险方法的电子记录和签名</a:t>
                      </a: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6" marB="0" anchor="ctr"/>
                </a:tc>
                <a:tc>
                  <a:txBody>
                    <a:bodyPr/>
                    <a:lstStyle/>
                    <a:p>
                      <a:pPr marL="72000" marR="0" indent="0" algn="ctr" defTabSz="914400" rtl="0" eaLnBrk="1" fontAlgn="b" latinLnBrk="0" hangingPunct="1">
                        <a:lnSpc>
                          <a:spcPct val="100000"/>
                        </a:lnSpc>
                        <a:spcBef>
                          <a:spcPts val="0"/>
                        </a:spcBef>
                        <a:spcAft>
                          <a:spcPts val="0"/>
                        </a:spcAft>
                        <a:buClrTx/>
                        <a:buSzTx/>
                        <a:buFontTx/>
                        <a:buNone/>
                        <a:tabLst/>
                        <a:defRPr/>
                      </a:pP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b"/>
                </a:tc>
                <a:extLst>
                  <a:ext uri="{0D108BD9-81ED-4DB2-BD59-A6C34878D82A}">
                    <a16:rowId xmlns:a16="http://schemas.microsoft.com/office/drawing/2014/main" val="3920905311"/>
                  </a:ext>
                </a:extLst>
              </a:tr>
              <a:tr h="411089">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基于风险方法的计算机化系统操作</a:t>
                      </a: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6" marB="0" anchor="ctr"/>
                </a:tc>
                <a:tc>
                  <a:txBody>
                    <a:bodyPr/>
                    <a:lstStyle/>
                    <a:p>
                      <a:pPr marL="72000" marR="0" indent="0" algn="ctr" defTabSz="914400" rtl="0" eaLnBrk="1" fontAlgn="ctr" latinLnBrk="0" hangingPunct="1">
                        <a:lnSpc>
                          <a:spcPct val="100000"/>
                        </a:lnSpc>
                        <a:spcBef>
                          <a:spcPts val="0"/>
                        </a:spcBef>
                        <a:spcAft>
                          <a:spcPts val="0"/>
                        </a:spcAft>
                        <a:buClrTx/>
                        <a:buSzTx/>
                        <a:buFontTx/>
                        <a:buNone/>
                        <a:tabLst/>
                        <a:defRPr/>
                      </a:pP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ctr"/>
                </a:tc>
                <a:extLst>
                  <a:ext uri="{0D108BD9-81ED-4DB2-BD59-A6C34878D82A}">
                    <a16:rowId xmlns:a16="http://schemas.microsoft.com/office/drawing/2014/main" val="1839867334"/>
                  </a:ext>
                </a:extLst>
              </a:tr>
              <a:tr h="411089">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基于风险方法的</a:t>
                      </a:r>
                      <a:r>
                        <a:rPr lang="en-US" altLang="zh-CN" sz="2000" b="0" i="0" u="none" strike="noStrike" dirty="0" err="1">
                          <a:solidFill>
                            <a:srgbClr val="000000"/>
                          </a:solidFill>
                          <a:effectLst/>
                          <a:latin typeface="微软雅黑" panose="020B0503020204020204" pitchFamily="34" charset="-122"/>
                          <a:ea typeface="微软雅黑" panose="020B0503020204020204" pitchFamily="34" charset="-122"/>
                        </a:rPr>
                        <a:t>GxP</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系统测试</a:t>
                      </a: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Ⅱ</a:t>
                      </a:r>
                    </a:p>
                  </a:txBody>
                  <a:tcPr marL="9524" marR="9524" marT="9526" marB="0" anchor="ctr"/>
                </a:tc>
                <a:tc>
                  <a:txBody>
                    <a:bodyPr/>
                    <a:lstStyle/>
                    <a:p>
                      <a:pPr marL="72000" marR="0" indent="0" algn="ctr" defTabSz="914400" rtl="0" eaLnBrk="1" fontAlgn="ctr" latinLnBrk="0" hangingPunct="1">
                        <a:lnSpc>
                          <a:spcPct val="100000"/>
                        </a:lnSpc>
                        <a:spcBef>
                          <a:spcPts val="0"/>
                        </a:spcBef>
                        <a:spcAft>
                          <a:spcPts val="0"/>
                        </a:spcAft>
                        <a:buClrTx/>
                        <a:buSzTx/>
                        <a:buFontTx/>
                        <a:buNone/>
                        <a:tabLst/>
                        <a:defRPr/>
                      </a:pP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ctr"/>
                </a:tc>
                <a:extLst>
                  <a:ext uri="{0D108BD9-81ED-4DB2-BD59-A6C34878D82A}">
                    <a16:rowId xmlns:a16="http://schemas.microsoft.com/office/drawing/2014/main" val="2553390755"/>
                  </a:ext>
                </a:extLst>
              </a:tr>
              <a:tr h="411089">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基于风险的</a:t>
                      </a:r>
                      <a:r>
                        <a:rPr lang="en-US" altLang="zh-CN" sz="2000" b="0" i="0" u="none" strike="noStrike" dirty="0" err="1">
                          <a:solidFill>
                            <a:srgbClr val="000000"/>
                          </a:solidFill>
                          <a:effectLst/>
                          <a:latin typeface="微软雅黑" panose="020B0503020204020204" pitchFamily="34" charset="-122"/>
                          <a:ea typeface="微软雅黑" panose="020B0503020204020204" pitchFamily="34" charset="-122"/>
                        </a:rPr>
                        <a:t>GxP</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实验室计算机化系统合规方法</a:t>
                      </a: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Ⅱ</a:t>
                      </a:r>
                    </a:p>
                  </a:txBody>
                  <a:tcPr marL="9524" marR="9524" marT="9526" marB="0" anchor="ctr"/>
                </a:tc>
                <a:tc>
                  <a:txBody>
                    <a:bodyPr/>
                    <a:lstStyle/>
                    <a:p>
                      <a:pPr marL="72000" marR="0" indent="0" algn="ctr" defTabSz="914400" rtl="0" eaLnBrk="1" fontAlgn="ctr" latinLnBrk="0" hangingPunct="1">
                        <a:lnSpc>
                          <a:spcPct val="100000"/>
                        </a:lnSpc>
                        <a:spcBef>
                          <a:spcPts val="0"/>
                        </a:spcBef>
                        <a:spcAft>
                          <a:spcPts val="0"/>
                        </a:spcAft>
                        <a:buClrTx/>
                        <a:buSzTx/>
                        <a:buFontTx/>
                        <a:buNone/>
                        <a:tabLst/>
                        <a:defRPr/>
                      </a:pP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ctr"/>
                </a:tc>
                <a:extLst>
                  <a:ext uri="{0D108BD9-81ED-4DB2-BD59-A6C34878D82A}">
                    <a16:rowId xmlns:a16="http://schemas.microsoft.com/office/drawing/2014/main" val="4264652646"/>
                  </a:ext>
                </a:extLst>
              </a:tr>
              <a:tr h="411089">
                <a:tc>
                  <a:txBody>
                    <a:bodyPr/>
                    <a:lstStyle/>
                    <a:p>
                      <a:pPr marL="72000" algn="l" fontAlgn="ct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基于风险的</a:t>
                      </a:r>
                      <a:r>
                        <a:rPr lang="en-US" altLang="zh-CN" sz="2000" b="0" i="0" u="none" strike="noStrike" dirty="0" err="1" smtClean="0">
                          <a:solidFill>
                            <a:srgbClr val="000000"/>
                          </a:solidFill>
                          <a:effectLst/>
                          <a:latin typeface="微软雅黑" panose="020B0503020204020204" pitchFamily="34" charset="-122"/>
                          <a:ea typeface="微软雅黑" panose="020B0503020204020204" pitchFamily="34" charset="-122"/>
                        </a:rPr>
                        <a:t>GxP</a:t>
                      </a: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工艺控制系统方法</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6" marB="0" anchor="ctr"/>
                </a:tc>
                <a:tc>
                  <a:txBody>
                    <a:bodyPr/>
                    <a:lstStyle/>
                    <a:p>
                      <a:pPr marL="72000" marR="0" indent="0" algn="ctr" defTabSz="914400" rtl="0" eaLnBrk="1" fontAlgn="ctr" latinLnBrk="0" hangingPunct="1">
                        <a:lnSpc>
                          <a:spcPct val="100000"/>
                        </a:lnSpc>
                        <a:spcBef>
                          <a:spcPts val="0"/>
                        </a:spcBef>
                        <a:spcAft>
                          <a:spcPts val="0"/>
                        </a:spcAft>
                        <a:buClrTx/>
                        <a:buSzTx/>
                        <a:buFontTx/>
                        <a:buNone/>
                        <a:tabLst/>
                        <a:defRPr/>
                      </a:pP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ctr"/>
                </a:tc>
                <a:extLst>
                  <a:ext uri="{0D108BD9-81ED-4DB2-BD59-A6C34878D82A}">
                    <a16:rowId xmlns:a16="http://schemas.microsoft.com/office/drawing/2014/main" val="1117655761"/>
                  </a:ext>
                </a:extLst>
              </a:tr>
              <a:tr h="483593">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生产执行系统</a:t>
                      </a: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策略和编程管理方法</a:t>
                      </a:r>
                    </a:p>
                  </a:txBody>
                  <a:tcPr marL="9524" marR="9524" marT="9526" marB="0" anchor="ctr"/>
                </a:tc>
                <a:tc>
                  <a:txBody>
                    <a:bodyPr/>
                    <a:lstStyle/>
                    <a:p>
                      <a:pPr marL="72000"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Ⅰ</a:t>
                      </a:r>
                    </a:p>
                  </a:txBody>
                  <a:tcPr marL="9524" marR="9524" marT="9526"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6" marB="0" anchor="ctr"/>
                </a:tc>
                <a:extLst>
                  <a:ext uri="{0D108BD9-81ED-4DB2-BD59-A6C34878D82A}">
                    <a16:rowId xmlns:a16="http://schemas.microsoft.com/office/drawing/2014/main" val="154436167"/>
                  </a:ext>
                </a:extLst>
              </a:tr>
              <a:tr h="411089">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记录和数据可靠性指南</a:t>
                      </a: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6"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6" marB="0" anchor="ctr"/>
                </a:tc>
                <a:extLst>
                  <a:ext uri="{0D108BD9-81ED-4DB2-BD59-A6C34878D82A}">
                    <a16:rowId xmlns:a16="http://schemas.microsoft.com/office/drawing/2014/main" val="1096641244"/>
                  </a:ext>
                </a:extLst>
              </a:tr>
              <a:tr h="411089">
                <a:tc>
                  <a:txBody>
                    <a:bodyPr/>
                    <a:lstStyle/>
                    <a:p>
                      <a:pPr marL="72000" algn="l" fontAlgn="ctr"/>
                      <a:r>
                        <a:rPr lang="zh-CN" altLang="en-US" sz="2000" b="0" i="0" u="none" strike="noStrike" dirty="0" smtClean="0">
                          <a:solidFill>
                            <a:srgbClr val="000000"/>
                          </a:solidFill>
                          <a:effectLst/>
                          <a:latin typeface="微软雅黑" panose="020B0503020204020204" pitchFamily="34" charset="-122"/>
                          <a:ea typeface="微软雅黑" panose="020B0503020204020204" pitchFamily="34" charset="-122"/>
                        </a:rPr>
                        <a:t>数据可靠性关键概念</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6"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6"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6" marB="0" anchor="ctr"/>
                </a:tc>
                <a:extLst>
                  <a:ext uri="{0D108BD9-81ED-4DB2-BD59-A6C34878D82A}">
                    <a16:rowId xmlns:a16="http://schemas.microsoft.com/office/drawing/2014/main" val="1567465726"/>
                  </a:ext>
                </a:extLst>
              </a:tr>
            </a:tbl>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en-US" altLang="zh-CN" dirty="0"/>
              <a:t>ISPE</a:t>
            </a:r>
            <a:r>
              <a:rPr lang="zh-CN" altLang="en-US" dirty="0"/>
              <a:t>知识资源</a:t>
            </a:r>
            <a:r>
              <a:rPr lang="en-US" altLang="zh-CN" dirty="0"/>
              <a:t>-GPG</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132</a:t>
            </a:fld>
            <a:r>
              <a:rPr lang="en-US" altLang="zh-CN" dirty="0" smtClean="0"/>
              <a:t>/160</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752546407"/>
              </p:ext>
            </p:extLst>
          </p:nvPr>
        </p:nvGraphicFramePr>
        <p:xfrm>
          <a:off x="844926" y="1042971"/>
          <a:ext cx="10579074" cy="4979003"/>
        </p:xfrm>
        <a:graphic>
          <a:graphicData uri="http://schemas.openxmlformats.org/drawingml/2006/table">
            <a:tbl>
              <a:tblPr firstRow="1" bandRow="1">
                <a:tableStyleId>{5C22544A-7EE6-4342-B048-85BDC9FD1C3A}</a:tableStyleId>
              </a:tblPr>
              <a:tblGrid>
                <a:gridCol w="7707733">
                  <a:extLst>
                    <a:ext uri="{9D8B030D-6E8A-4147-A177-3AD203B41FA5}">
                      <a16:colId xmlns:a16="http://schemas.microsoft.com/office/drawing/2014/main" val="853975131"/>
                    </a:ext>
                  </a:extLst>
                </a:gridCol>
                <a:gridCol w="1076753">
                  <a:extLst>
                    <a:ext uri="{9D8B030D-6E8A-4147-A177-3AD203B41FA5}">
                      <a16:colId xmlns:a16="http://schemas.microsoft.com/office/drawing/2014/main" val="3840227822"/>
                    </a:ext>
                  </a:extLst>
                </a:gridCol>
                <a:gridCol w="1794588">
                  <a:extLst>
                    <a:ext uri="{9D8B030D-6E8A-4147-A177-3AD203B41FA5}">
                      <a16:colId xmlns:a16="http://schemas.microsoft.com/office/drawing/2014/main" val="1014476230"/>
                    </a:ext>
                  </a:extLst>
                </a:gridCol>
              </a:tblGrid>
              <a:tr h="674779">
                <a:tc>
                  <a:txBody>
                    <a:bodyPr/>
                    <a:lstStyle/>
                    <a:p>
                      <a:pPr marL="72000"/>
                      <a:r>
                        <a:rPr lang="en-US" altLang="zh-CN" sz="2000" dirty="0">
                          <a:ea typeface="微软雅黑" panose="020B0503020204020204" pitchFamily="34" charset="-122"/>
                        </a:rPr>
                        <a:t>Book list</a:t>
                      </a:r>
                      <a:endParaRPr lang="zh-CN" altLang="en-US" sz="2000" dirty="0">
                        <a:ea typeface="微软雅黑" panose="020B0503020204020204" pitchFamily="34" charset="-122"/>
                      </a:endParaRPr>
                    </a:p>
                  </a:txBody>
                  <a:tcPr marL="91434" marR="91434" marT="45716" marB="45716" anchor="ctr"/>
                </a:tc>
                <a:tc>
                  <a:txBody>
                    <a:bodyPr/>
                    <a:lstStyle/>
                    <a:p>
                      <a:pPr marL="72000" algn="ctr"/>
                      <a:r>
                        <a:rPr lang="en-US" altLang="zh-CN" sz="2000" dirty="0">
                          <a:ea typeface="微软雅黑" panose="020B0503020204020204" pitchFamily="34" charset="-122"/>
                        </a:rPr>
                        <a:t>Rev.</a:t>
                      </a:r>
                      <a:endParaRPr lang="zh-CN" altLang="en-US" sz="2000" dirty="0">
                        <a:ea typeface="微软雅黑" panose="020B0503020204020204" pitchFamily="34" charset="-122"/>
                      </a:endParaRPr>
                    </a:p>
                  </a:txBody>
                  <a:tcPr marL="91434" marR="91434" marT="45716" marB="45716" anchor="ctr"/>
                </a:tc>
                <a:tc>
                  <a:txBody>
                    <a:bodyPr/>
                    <a:lstStyle/>
                    <a:p>
                      <a:pPr marL="72000" algn="ctr"/>
                      <a:r>
                        <a:rPr lang="en-US" altLang="zh-CN" sz="2000" dirty="0">
                          <a:ea typeface="微软雅黑" panose="020B0503020204020204" pitchFamily="34" charset="-122"/>
                        </a:rPr>
                        <a:t>language</a:t>
                      </a:r>
                      <a:endParaRPr lang="zh-CN" altLang="en-US" sz="2000" dirty="0">
                        <a:ea typeface="微软雅黑" panose="020B0503020204020204" pitchFamily="34" charset="-122"/>
                      </a:endParaRPr>
                    </a:p>
                  </a:txBody>
                  <a:tcPr marL="91434" marR="91434" marT="45716" marB="45716" anchor="ctr"/>
                </a:tc>
                <a:extLst>
                  <a:ext uri="{0D108BD9-81ED-4DB2-BD59-A6C34878D82A}">
                    <a16:rowId xmlns:a16="http://schemas.microsoft.com/office/drawing/2014/main" val="1032392815"/>
                  </a:ext>
                </a:extLst>
              </a:tr>
              <a:tr h="588428">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制药用水和蒸汽系统的调试和确认</a:t>
                      </a:r>
                    </a:p>
                  </a:txBody>
                  <a:tcPr marL="9524" marR="9524" marT="9524" marB="0" anchor="ctr"/>
                </a:tc>
                <a:tc>
                  <a:txBody>
                    <a:bodyPr/>
                    <a:lstStyle/>
                    <a:p>
                      <a:pPr marL="72000"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Ⅰ</a:t>
                      </a:r>
                    </a:p>
                  </a:txBody>
                  <a:tcPr marL="9524" marR="9524" marT="9524"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2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4" marB="0" anchor="ctr"/>
                </a:tc>
                <a:extLst>
                  <a:ext uri="{0D108BD9-81ED-4DB2-BD59-A6C34878D82A}">
                    <a16:rowId xmlns:a16="http://schemas.microsoft.com/office/drawing/2014/main" val="1967620307"/>
                  </a:ext>
                </a:extLst>
              </a:tr>
              <a:tr h="390921">
                <a:tc>
                  <a:txBody>
                    <a:bodyPr/>
                    <a:lstStyle/>
                    <a:p>
                      <a:pPr marL="72000" algn="l" fontAlgn="ctr"/>
                      <a:r>
                        <a:rPr lang="en-US" sz="2000" b="0" i="0" u="none" strike="noStrike" dirty="0">
                          <a:solidFill>
                            <a:srgbClr val="000000"/>
                          </a:solidFill>
                          <a:effectLst/>
                          <a:latin typeface="微软雅黑" panose="020B0503020204020204" pitchFamily="34" charset="-122"/>
                          <a:ea typeface="微软雅黑" panose="020B0503020204020204" pitchFamily="34" charset="-122"/>
                        </a:rPr>
                        <a:t>HVAC</a:t>
                      </a:r>
                    </a:p>
                  </a:txBody>
                  <a:tcPr marL="9524" marR="9524" marT="9524" marB="0" anchor="ctr"/>
                </a:tc>
                <a:tc>
                  <a:txBody>
                    <a:bodyPr/>
                    <a:lstStyle/>
                    <a:p>
                      <a:pPr marL="72000"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Ⅰ</a:t>
                      </a: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extLst>
                  <a:ext uri="{0D108BD9-81ED-4DB2-BD59-A6C34878D82A}">
                    <a16:rowId xmlns:a16="http://schemas.microsoft.com/office/drawing/2014/main" val="3639664219"/>
                  </a:ext>
                </a:extLst>
              </a:tr>
              <a:tr h="390921">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工艺气体</a:t>
                      </a:r>
                    </a:p>
                  </a:txBody>
                  <a:tcPr marL="9524" marR="9524" marT="9524" marB="0" anchor="ctr"/>
                </a:tc>
                <a:tc>
                  <a:txBody>
                    <a:bodyPr/>
                    <a:lstStyle/>
                    <a:p>
                      <a:pPr marL="72000"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Ⅰ</a:t>
                      </a: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extLst>
                  <a:ext uri="{0D108BD9-81ED-4DB2-BD59-A6C34878D82A}">
                    <a16:rowId xmlns:a16="http://schemas.microsoft.com/office/drawing/2014/main" val="2846962062"/>
                  </a:ext>
                </a:extLst>
              </a:tr>
              <a:tr h="390921">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冷链管理</a:t>
                      </a:r>
                    </a:p>
                  </a:txBody>
                  <a:tcPr marL="9524" marR="9524" marT="9524" marB="0" anchor="ctr"/>
                </a:tc>
                <a:tc>
                  <a:txBody>
                    <a:bodyPr/>
                    <a:lstStyle/>
                    <a:p>
                      <a:pPr marL="72000"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Ⅰ</a:t>
                      </a: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extLst>
                  <a:ext uri="{0D108BD9-81ED-4DB2-BD59-A6C34878D82A}">
                    <a16:rowId xmlns:a16="http://schemas.microsoft.com/office/drawing/2014/main" val="3920905311"/>
                  </a:ext>
                </a:extLst>
              </a:tr>
              <a:tr h="588428">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应用风险管理的调试和确认</a:t>
                      </a:r>
                    </a:p>
                  </a:txBody>
                  <a:tcPr marL="9524" marR="9524" marT="9524"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extLst>
                  <a:ext uri="{0D108BD9-81ED-4DB2-BD59-A6C34878D82A}">
                    <a16:rowId xmlns:a16="http://schemas.microsoft.com/office/drawing/2014/main" val="4046412278"/>
                  </a:ext>
                </a:extLst>
              </a:tr>
              <a:tr h="390921">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维护保养</a:t>
                      </a:r>
                    </a:p>
                  </a:txBody>
                  <a:tcPr marL="9524" marR="9524" marT="9524"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extLst>
                  <a:ext uri="{0D108BD9-81ED-4DB2-BD59-A6C34878D82A}">
                    <a16:rowId xmlns:a16="http://schemas.microsoft.com/office/drawing/2014/main" val="2553390755"/>
                  </a:ext>
                </a:extLst>
              </a:tr>
              <a:tr h="390921">
                <a:tc>
                  <a:txBody>
                    <a:bodyPr/>
                    <a:lstStyle/>
                    <a:p>
                      <a:pPr marL="72000" algn="l"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水、蒸汽和工艺气体的取样</a:t>
                      </a:r>
                    </a:p>
                  </a:txBody>
                  <a:tcPr marL="9524" marR="9524" marT="9524"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extLst>
                  <a:ext uri="{0D108BD9-81ED-4DB2-BD59-A6C34878D82A}">
                    <a16:rowId xmlns:a16="http://schemas.microsoft.com/office/drawing/2014/main" val="2705956282"/>
                  </a:ext>
                </a:extLst>
              </a:tr>
              <a:tr h="390921">
                <a:tc>
                  <a:txBody>
                    <a:bodyPr/>
                    <a:lstStyle/>
                    <a:p>
                      <a:pPr marL="72000" algn="l" defTabSz="914400" rtl="0" eaLnBrk="1" fontAlgn="ctr" latinLnBrk="0" hangingPunct="1"/>
                      <a:r>
                        <a:rPr lang="zh-CN" altLang="en-US" sz="20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技术转移</a:t>
                      </a: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III</a:t>
                      </a:r>
                      <a:endPar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extLst>
                  <a:ext uri="{0D108BD9-81ED-4DB2-BD59-A6C34878D82A}">
                    <a16:rowId xmlns:a16="http://schemas.microsoft.com/office/drawing/2014/main" val="1086690559"/>
                  </a:ext>
                </a:extLst>
              </a:tr>
              <a:tr h="390921">
                <a:tc>
                  <a:txBody>
                    <a:bodyPr/>
                    <a:lstStyle/>
                    <a:p>
                      <a:pPr marL="72000" algn="l" defTabSz="914400" rtl="0" eaLnBrk="1" fontAlgn="ctr" latinLnBrk="0" hangingPunct="1"/>
                      <a:r>
                        <a:rPr lang="zh-CN" altLang="en-US" sz="20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一次性使用技术</a:t>
                      </a:r>
                      <a:endParaRPr lang="zh-CN" altLang="en-US" sz="2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4" marR="9524" marT="9524"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extLst>
                  <a:ext uri="{0D108BD9-81ED-4DB2-BD59-A6C34878D82A}">
                    <a16:rowId xmlns:a16="http://schemas.microsoft.com/office/drawing/2014/main" val="1268694743"/>
                  </a:ext>
                </a:extLst>
              </a:tr>
              <a:tr h="390921">
                <a:tc>
                  <a:txBody>
                    <a:bodyPr/>
                    <a:lstStyle/>
                    <a:p>
                      <a:pPr marL="72000" algn="l" defTabSz="914400" rtl="0" eaLnBrk="1" fontAlgn="ctr" latinLnBrk="0" hangingPunct="1"/>
                      <a:r>
                        <a:rPr lang="zh-CN" altLang="zh-CN" sz="20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工艺验证生命周期方法的实际应用</a:t>
                      </a:r>
                      <a:endParaRPr lang="zh-CN" altLang="en-US" sz="2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4" marR="9524" marT="9524" marB="0" anchor="ctr"/>
                </a:tc>
                <a:tc>
                  <a:txBody>
                    <a:bodyPr/>
                    <a:lstStyle/>
                    <a:p>
                      <a:pPr marL="72000"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4" marB="0" anchor="ctr"/>
                </a:tc>
                <a:tc>
                  <a:txBody>
                    <a:bodyPr/>
                    <a:lstStyle/>
                    <a:p>
                      <a:pPr marL="72000" marR="0" lvl="0" indent="0" algn="ctr" defTabSz="914400" rtl="0" eaLnBrk="1" fontAlgn="ctr"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English</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9524" marR="9524" marT="9524" marB="0" anchor="ctr"/>
                </a:tc>
                <a:extLst>
                  <a:ext uri="{0D108BD9-81ED-4DB2-BD59-A6C34878D82A}">
                    <a16:rowId xmlns:a16="http://schemas.microsoft.com/office/drawing/2014/main" val="3351776614"/>
                  </a:ext>
                </a:extLst>
              </a:tr>
            </a:tbl>
          </a:graphicData>
        </a:graphic>
      </p:graphicFrame>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en-US" altLang="zh-CN"/>
              <a:t>ISPE</a:t>
            </a:r>
            <a:r>
              <a:rPr lang="zh-CN" altLang="en-US"/>
              <a:t>知识资源</a:t>
            </a:r>
            <a:r>
              <a:rPr lang="en-US" altLang="zh-CN"/>
              <a:t>-PQLI</a:t>
            </a:r>
            <a:endParaRPr lang="zh-CN" altLang="en-US"/>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133</a:t>
            </a:fld>
            <a:r>
              <a:rPr lang="en-US" altLang="zh-CN" dirty="0" smtClean="0"/>
              <a:t>/160</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948116286"/>
              </p:ext>
            </p:extLst>
          </p:nvPr>
        </p:nvGraphicFramePr>
        <p:xfrm>
          <a:off x="911542" y="1044000"/>
          <a:ext cx="10512457" cy="3657280"/>
        </p:xfrm>
        <a:graphic>
          <a:graphicData uri="http://schemas.openxmlformats.org/drawingml/2006/table">
            <a:tbl>
              <a:tblPr firstRow="1" bandRow="1">
                <a:tableStyleId>{5C22544A-7EE6-4342-B048-85BDC9FD1C3A}</a:tableStyleId>
              </a:tblPr>
              <a:tblGrid>
                <a:gridCol w="7267250">
                  <a:extLst>
                    <a:ext uri="{9D8B030D-6E8A-4147-A177-3AD203B41FA5}">
                      <a16:colId xmlns:a16="http://schemas.microsoft.com/office/drawing/2014/main" val="853975131"/>
                    </a:ext>
                  </a:extLst>
                </a:gridCol>
                <a:gridCol w="1165267">
                  <a:extLst>
                    <a:ext uri="{9D8B030D-6E8A-4147-A177-3AD203B41FA5}">
                      <a16:colId xmlns:a16="http://schemas.microsoft.com/office/drawing/2014/main" val="3840227822"/>
                    </a:ext>
                  </a:extLst>
                </a:gridCol>
                <a:gridCol w="2079940">
                  <a:extLst>
                    <a:ext uri="{9D8B030D-6E8A-4147-A177-3AD203B41FA5}">
                      <a16:colId xmlns:a16="http://schemas.microsoft.com/office/drawing/2014/main" val="1014476230"/>
                    </a:ext>
                  </a:extLst>
                </a:gridCol>
              </a:tblGrid>
              <a:tr h="491205">
                <a:tc>
                  <a:txBody>
                    <a:bodyPr/>
                    <a:lstStyle/>
                    <a:p>
                      <a:pPr marL="72000">
                        <a:lnSpc>
                          <a:spcPct val="150000"/>
                        </a:lnSpc>
                      </a:pPr>
                      <a:r>
                        <a:rPr lang="en-US" altLang="zh-CN" sz="1800" dirty="0">
                          <a:latin typeface="微软雅黑" panose="020B0503020204020204" pitchFamily="34" charset="-122"/>
                          <a:ea typeface="微软雅黑" panose="020B0503020204020204" pitchFamily="34" charset="-122"/>
                        </a:rPr>
                        <a:t>Book list</a:t>
                      </a:r>
                      <a:endParaRPr lang="zh-CN" altLang="en-US" sz="1800" dirty="0">
                        <a:latin typeface="微软雅黑" panose="020B0503020204020204" pitchFamily="34" charset="-122"/>
                        <a:ea typeface="微软雅黑" panose="020B0503020204020204" pitchFamily="34" charset="-122"/>
                      </a:endParaRPr>
                    </a:p>
                  </a:txBody>
                  <a:tcPr marL="91434" marR="91434"/>
                </a:tc>
                <a:tc>
                  <a:txBody>
                    <a:bodyPr/>
                    <a:lstStyle/>
                    <a:p>
                      <a:pPr marL="72000" algn="ctr">
                        <a:lnSpc>
                          <a:spcPct val="150000"/>
                        </a:lnSpc>
                      </a:pPr>
                      <a:r>
                        <a:rPr lang="en-US" altLang="zh-CN" sz="1800" dirty="0">
                          <a:latin typeface="微软雅黑" panose="020B0503020204020204" pitchFamily="34" charset="-122"/>
                          <a:ea typeface="微软雅黑" panose="020B0503020204020204" pitchFamily="34" charset="-122"/>
                        </a:rPr>
                        <a:t>Rev.</a:t>
                      </a:r>
                      <a:endParaRPr lang="zh-CN" altLang="en-US" sz="1800" dirty="0">
                        <a:latin typeface="微软雅黑" panose="020B0503020204020204" pitchFamily="34" charset="-122"/>
                        <a:ea typeface="微软雅黑" panose="020B0503020204020204" pitchFamily="34" charset="-122"/>
                      </a:endParaRPr>
                    </a:p>
                  </a:txBody>
                  <a:tcPr marL="91434" marR="91434"/>
                </a:tc>
                <a:tc>
                  <a:txBody>
                    <a:bodyPr/>
                    <a:lstStyle/>
                    <a:p>
                      <a:pPr marL="72000" algn="ctr">
                        <a:lnSpc>
                          <a:spcPct val="150000"/>
                        </a:lnSpc>
                      </a:pPr>
                      <a:r>
                        <a:rPr lang="en-US" altLang="zh-CN" sz="1800" dirty="0">
                          <a:latin typeface="微软雅黑" panose="020B0503020204020204" pitchFamily="34" charset="-122"/>
                          <a:ea typeface="微软雅黑" panose="020B0503020204020204" pitchFamily="34" charset="-122"/>
                        </a:rPr>
                        <a:t>language</a:t>
                      </a:r>
                      <a:endParaRPr lang="zh-CN" altLang="en-US" sz="1800" dirty="0">
                        <a:latin typeface="微软雅黑" panose="020B0503020204020204" pitchFamily="34" charset="-122"/>
                        <a:ea typeface="微软雅黑" panose="020B0503020204020204" pitchFamily="34" charset="-122"/>
                      </a:endParaRPr>
                    </a:p>
                  </a:txBody>
                  <a:tcPr marL="91434" marR="91434"/>
                </a:tc>
                <a:extLst>
                  <a:ext uri="{0D108BD9-81ED-4DB2-BD59-A6C34878D82A}">
                    <a16:rowId xmlns:a16="http://schemas.microsoft.com/office/drawing/2014/main" val="1032392815"/>
                  </a:ext>
                </a:extLst>
              </a:tr>
              <a:tr h="899775">
                <a:tc>
                  <a:txBody>
                    <a:bodyPr/>
                    <a:lstStyle/>
                    <a:p>
                      <a:pPr marL="72000" algn="l" fontAlgn="ctr">
                        <a:lnSpc>
                          <a:spcPct val="1500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第一部分：利用质量源于设计（</a:t>
                      </a:r>
                      <a:r>
                        <a:rPr lang="en-US" altLang="zh-CN" sz="1800" b="0" i="0" u="none" strike="noStrike" dirty="0" err="1">
                          <a:solidFill>
                            <a:srgbClr val="000000"/>
                          </a:solidFill>
                          <a:effectLst/>
                          <a:latin typeface="微软雅黑" panose="020B0503020204020204" pitchFamily="34" charset="-122"/>
                          <a:ea typeface="微软雅黑" panose="020B0503020204020204" pitchFamily="34" charset="-122"/>
                        </a:rPr>
                        <a:t>QbD</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）实现产品，概念和原则</a:t>
                      </a:r>
                    </a:p>
                  </a:txBody>
                  <a:tcPr marL="9524" marR="9524" marT="9525" marB="0" anchor="ctr"/>
                </a:tc>
                <a:tc>
                  <a:txBody>
                    <a:bodyPr/>
                    <a:lstStyle/>
                    <a:p>
                      <a:pPr marL="72000" algn="ctr" fontAlgn="ctr">
                        <a:lnSpc>
                          <a:spcPct val="150000"/>
                        </a:lnSpc>
                      </a:pPr>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Ⅰ</a:t>
                      </a:r>
                    </a:p>
                  </a:txBody>
                  <a:tcPr marL="9524" marR="9524" marT="9525" marB="0" anchor="ctr"/>
                </a:tc>
                <a:tc>
                  <a:txBody>
                    <a:bodyPr/>
                    <a:lstStyle/>
                    <a:p>
                      <a:pPr marL="72000" algn="ctr" fontAlgn="ctr">
                        <a:lnSpc>
                          <a:spcPct val="1500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1967620307"/>
                  </a:ext>
                </a:extLst>
              </a:tr>
              <a:tr h="899775">
                <a:tc>
                  <a:txBody>
                    <a:bodyPr/>
                    <a:lstStyle/>
                    <a:p>
                      <a:pPr marL="72000" algn="l" fontAlgn="ctr">
                        <a:lnSpc>
                          <a:spcPct val="1500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第二部分：利用质量源于设计（</a:t>
                      </a:r>
                      <a:r>
                        <a:rPr lang="en-US" altLang="zh-CN" sz="1800" b="0" i="0" u="none" strike="noStrike" dirty="0" err="1">
                          <a:solidFill>
                            <a:srgbClr val="000000"/>
                          </a:solidFill>
                          <a:effectLst/>
                          <a:latin typeface="微软雅黑" panose="020B0503020204020204" pitchFamily="34" charset="-122"/>
                          <a:ea typeface="微软雅黑" panose="020B0503020204020204" pitchFamily="34" charset="-122"/>
                        </a:rPr>
                        <a:t>QbD</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）实现实践，实例解说</a:t>
                      </a:r>
                    </a:p>
                  </a:txBody>
                  <a:tcPr marL="9524" marR="9524" marT="9525" marB="0" anchor="ctr"/>
                </a:tc>
                <a:tc>
                  <a:txBody>
                    <a:bodyPr/>
                    <a:lstStyle/>
                    <a:p>
                      <a:pPr marL="72000" algn="ctr" fontAlgn="ctr">
                        <a:lnSpc>
                          <a:spcPct val="150000"/>
                        </a:lnSpc>
                      </a:pPr>
                      <a:r>
                        <a:rPr lang="en-US" altLang="zh-CN" sz="1800" b="0" i="0" u="none" strike="noStrike">
                          <a:solidFill>
                            <a:srgbClr val="000000"/>
                          </a:solidFill>
                          <a:effectLst/>
                          <a:latin typeface="微软雅黑" panose="020B0503020204020204" pitchFamily="34" charset="-122"/>
                          <a:ea typeface="微软雅黑" panose="020B0503020204020204" pitchFamily="34" charset="-122"/>
                        </a:rPr>
                        <a:t>Ⅰ</a:t>
                      </a:r>
                    </a:p>
                  </a:txBody>
                  <a:tcPr marL="9524" marR="9524" marT="9525" marB="0" anchor="ctr"/>
                </a:tc>
                <a:tc>
                  <a:txBody>
                    <a:bodyPr/>
                    <a:lstStyle/>
                    <a:p>
                      <a:pPr marL="72000" marR="0" indent="0" algn="ctr" defTabSz="914400" rtl="0" eaLnBrk="1" fontAlgn="ctr" latinLnBrk="0" hangingPunct="1">
                        <a:lnSpc>
                          <a:spcPct val="150000"/>
                        </a:lnSpc>
                        <a:spcBef>
                          <a:spcPts val="0"/>
                        </a:spcBef>
                        <a:spcAft>
                          <a:spcPts val="0"/>
                        </a:spcAft>
                        <a:buClrTx/>
                        <a:buSzTx/>
                        <a:buFontTx/>
                        <a:buNone/>
                        <a:tabLst/>
                        <a:defRPr/>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3639664219"/>
                  </a:ext>
                </a:extLst>
              </a:tr>
              <a:tr h="455035">
                <a:tc>
                  <a:txBody>
                    <a:bodyPr/>
                    <a:lstStyle/>
                    <a:p>
                      <a:pPr marL="72000" algn="l" fontAlgn="ctr">
                        <a:lnSpc>
                          <a:spcPct val="1500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第三部分：药品质量体系关键要素变更管理</a:t>
                      </a:r>
                    </a:p>
                  </a:txBody>
                  <a:tcPr marL="9524" marR="9524" marT="9525" marB="0" anchor="ctr"/>
                </a:tc>
                <a:tc>
                  <a:txBody>
                    <a:bodyPr/>
                    <a:lstStyle/>
                    <a:p>
                      <a:pPr marL="72000" algn="ctr" fontAlgn="ctr">
                        <a:lnSpc>
                          <a:spcPct val="1500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5" marB="0" anchor="ctr"/>
                </a:tc>
                <a:tc>
                  <a:txBody>
                    <a:bodyPr/>
                    <a:lstStyle/>
                    <a:p>
                      <a:pPr marL="72000" algn="ctr" fontAlgn="ctr">
                        <a:lnSpc>
                          <a:spcPct val="1500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2846962062"/>
                  </a:ext>
                </a:extLst>
              </a:tr>
              <a:tr h="899775">
                <a:tc>
                  <a:txBody>
                    <a:bodyPr/>
                    <a:lstStyle/>
                    <a:p>
                      <a:pPr marL="72000" algn="l" fontAlgn="ctr">
                        <a:lnSpc>
                          <a:spcPct val="1500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第四部分：工艺性能和药品质量监测体系（</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PP&amp;PQMS</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tc>
                  <a:txBody>
                    <a:bodyPr/>
                    <a:lstStyle/>
                    <a:p>
                      <a:pPr marL="72000" algn="ctr" fontAlgn="ctr">
                        <a:lnSpc>
                          <a:spcPct val="1500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Ⅰ</a:t>
                      </a:r>
                    </a:p>
                  </a:txBody>
                  <a:tcPr marL="9524" marR="9524" marT="9525" marB="0" anchor="ctr"/>
                </a:tc>
                <a:tc>
                  <a:txBody>
                    <a:bodyPr/>
                    <a:lstStyle/>
                    <a:p>
                      <a:pPr marL="72000" algn="ctr" fontAlgn="ctr">
                        <a:lnSpc>
                          <a:spcPct val="1500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English</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4" marR="9524" marT="9525" marB="0" anchor="ctr"/>
                </a:tc>
                <a:extLst>
                  <a:ext uri="{0D108BD9-81ED-4DB2-BD59-A6C34878D82A}">
                    <a16:rowId xmlns:a16="http://schemas.microsoft.com/office/drawing/2014/main" val="3920905311"/>
                  </a:ext>
                </a:extLst>
              </a:tr>
            </a:tbl>
          </a:graphicData>
        </a:graphic>
      </p:graphicFrame>
      <p:pic>
        <p:nvPicPr>
          <p:cNvPr id="5"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464" y="4230212"/>
            <a:ext cx="1892337" cy="2572395"/>
          </a:xfrm>
          <a:prstGeom prst="rect">
            <a:avLst/>
          </a:prstGeom>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134</a:t>
            </a:fld>
            <a:r>
              <a:rPr lang="en-US" altLang="zh-CN" dirty="0" smtClean="0"/>
              <a:t>/160</a:t>
            </a:r>
            <a:endParaRPr lang="zh-CN" altLang="en-US" dirty="0"/>
          </a:p>
        </p:txBody>
      </p:sp>
      <p:graphicFrame>
        <p:nvGraphicFramePr>
          <p:cNvPr id="4"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2462840334"/>
              </p:ext>
            </p:extLst>
          </p:nvPr>
        </p:nvGraphicFramePr>
        <p:xfrm>
          <a:off x="889584" y="941077"/>
          <a:ext cx="10534416" cy="5779770"/>
        </p:xfrm>
        <a:graphic>
          <a:graphicData uri="http://schemas.openxmlformats.org/drawingml/2006/table">
            <a:tbl>
              <a:tblPr firstRow="1" bandRow="1">
                <a:tableStyleId>{5C22544A-7EE6-4342-B048-85BDC9FD1C3A}</a:tableStyleId>
              </a:tblPr>
              <a:tblGrid>
                <a:gridCol w="1711775">
                  <a:extLst>
                    <a:ext uri="{9D8B030D-6E8A-4147-A177-3AD203B41FA5}">
                      <a16:colId xmlns:a16="http://schemas.microsoft.com/office/drawing/2014/main" val="20000"/>
                    </a:ext>
                  </a:extLst>
                </a:gridCol>
                <a:gridCol w="2003920">
                  <a:extLst>
                    <a:ext uri="{9D8B030D-6E8A-4147-A177-3AD203B41FA5}">
                      <a16:colId xmlns:a16="http://schemas.microsoft.com/office/drawing/2014/main" val="3369383604"/>
                    </a:ext>
                  </a:extLst>
                </a:gridCol>
                <a:gridCol w="6818721">
                  <a:extLst>
                    <a:ext uri="{9D8B030D-6E8A-4147-A177-3AD203B41FA5}">
                      <a16:colId xmlns:a16="http://schemas.microsoft.com/office/drawing/2014/main" val="20001"/>
                    </a:ext>
                  </a:extLst>
                </a:gridCol>
              </a:tblGrid>
              <a:tr h="461830">
                <a:tc>
                  <a:txBody>
                    <a:bodyPr/>
                    <a:lstStyle/>
                    <a:p>
                      <a:pPr algn="ctr">
                        <a:lnSpc>
                          <a:spcPct val="150000"/>
                        </a:lnSpc>
                      </a:pPr>
                      <a:r>
                        <a:rPr lang="zh-CN" altLang="en-US" sz="2000" b="0" dirty="0">
                          <a:latin typeface="+mn-lt"/>
                          <a:ea typeface="微软雅黑" panose="020B0503020204020204" pitchFamily="34" charset="-122"/>
                        </a:rPr>
                        <a:t>发布时间</a:t>
                      </a:r>
                    </a:p>
                  </a:txBody>
                  <a:tcPr/>
                </a:tc>
                <a:tc>
                  <a:txBody>
                    <a:bodyPr/>
                    <a:lstStyle/>
                    <a:p>
                      <a:pPr algn="ctr">
                        <a:lnSpc>
                          <a:spcPct val="150000"/>
                        </a:lnSpc>
                      </a:pPr>
                      <a:r>
                        <a:rPr lang="zh-CN" altLang="en-US" sz="2000" b="0" dirty="0">
                          <a:latin typeface="+mn-lt"/>
                          <a:ea typeface="微软雅黑" panose="020B0503020204020204" pitchFamily="34" charset="-122"/>
                        </a:rPr>
                        <a:t>系列</a:t>
                      </a:r>
                    </a:p>
                  </a:txBody>
                  <a:tcPr/>
                </a:tc>
                <a:tc>
                  <a:txBody>
                    <a:bodyPr/>
                    <a:lstStyle/>
                    <a:p>
                      <a:pPr algn="ctr">
                        <a:lnSpc>
                          <a:spcPct val="150000"/>
                        </a:lnSpc>
                      </a:pPr>
                      <a:r>
                        <a:rPr lang="zh-CN" altLang="en-US" sz="2000" b="0" dirty="0" smtClean="0">
                          <a:latin typeface="+mn-lt"/>
                          <a:ea typeface="微软雅黑" panose="020B0503020204020204" pitchFamily="34" charset="-122"/>
                        </a:rPr>
                        <a:t>动态</a:t>
                      </a:r>
                      <a:endParaRPr lang="zh-CN" altLang="en-US" sz="2000" b="0" dirty="0">
                        <a:latin typeface="+mn-lt"/>
                        <a:ea typeface="微软雅黑" panose="020B0503020204020204" pitchFamily="34" charset="-122"/>
                      </a:endParaRPr>
                    </a:p>
                  </a:txBody>
                  <a:tcPr/>
                </a:tc>
                <a:extLst>
                  <a:ext uri="{0D108BD9-81ED-4DB2-BD59-A6C34878D82A}">
                    <a16:rowId xmlns:a16="http://schemas.microsoft.com/office/drawing/2014/main" val="10000"/>
                  </a:ext>
                </a:extLst>
              </a:tr>
              <a:tr h="5039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2018.4</a:t>
                      </a:r>
                      <a:endParaRPr lang="zh-CN" altLang="en-US" sz="1800" b="0" kern="1200" dirty="0">
                        <a:solidFill>
                          <a:schemeClr val="dk1"/>
                        </a:solidFill>
                        <a:latin typeface="+mn-lt"/>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Baseline</a:t>
                      </a:r>
                      <a:endParaRPr lang="zh-CN" altLang="en-US" sz="1800" b="0" kern="1200" dirty="0">
                        <a:solidFill>
                          <a:schemeClr val="dk1"/>
                        </a:solidFill>
                        <a:latin typeface="+mn-lt"/>
                        <a:ea typeface="微软雅黑" panose="020B0503020204020204" pitchFamily="34" charset="-122"/>
                        <a:cs typeface="+mn-cs"/>
                      </a:endParaRPr>
                    </a:p>
                  </a:txBody>
                  <a:tcPr marL="95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Vol 3 Sterile Product Manufacturing Facilities</a:t>
                      </a:r>
                      <a:br>
                        <a:rPr lang="en-US" altLang="zh-CN" sz="1800" b="0" kern="1200" dirty="0" smtClean="0">
                          <a:solidFill>
                            <a:schemeClr val="dk1"/>
                          </a:solidFill>
                          <a:latin typeface="+mn-lt"/>
                          <a:ea typeface="微软雅黑" panose="020B0503020204020204" pitchFamily="34" charset="-122"/>
                          <a:cs typeface="+mn-cs"/>
                        </a:rPr>
                      </a:br>
                      <a:r>
                        <a:rPr lang="zh-CN" altLang="en-US" sz="1800" b="0" kern="1200" dirty="0" smtClean="0">
                          <a:solidFill>
                            <a:schemeClr val="dk1"/>
                          </a:solidFill>
                          <a:latin typeface="+mn-lt"/>
                          <a:ea typeface="微软雅黑" panose="020B0503020204020204" pitchFamily="34" charset="-122"/>
                          <a:cs typeface="+mn-cs"/>
                        </a:rPr>
                        <a:t>无菌产品生产设施（第三版）</a:t>
                      </a:r>
                      <a:endParaRPr lang="zh-CN" altLang="en-US" sz="1800" b="0" kern="1200" dirty="0">
                        <a:solidFill>
                          <a:schemeClr val="dk1"/>
                        </a:solidFill>
                        <a:latin typeface="+mn-lt"/>
                        <a:ea typeface="微软雅黑" panose="020B0503020204020204" pitchFamily="34" charset="-122"/>
                        <a:cs typeface="+mn-cs"/>
                      </a:endParaRPr>
                    </a:p>
                  </a:txBody>
                  <a:tcPr marL="9525" marR="9525" marT="9525" marB="0" anchor="ctr"/>
                </a:tc>
                <a:extLst>
                  <a:ext uri="{0D108BD9-81ED-4DB2-BD59-A6C34878D82A}">
                    <a16:rowId xmlns:a16="http://schemas.microsoft.com/office/drawing/2014/main" val="1086177818"/>
                  </a:ext>
                </a:extLst>
              </a:tr>
              <a:tr h="5468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latin typeface="+mn-lt"/>
                          <a:ea typeface="微软雅黑" panose="020B0503020204020204" pitchFamily="34" charset="-122"/>
                        </a:rPr>
                        <a:t>2018.10</a:t>
                      </a:r>
                      <a:endParaRPr lang="zh-CN" altLang="en-US" sz="1800" b="0" dirty="0">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smtClean="0">
                          <a:solidFill>
                            <a:schemeClr val="dk1"/>
                          </a:solidFill>
                          <a:latin typeface="+mn-lt"/>
                          <a:ea typeface="微软雅黑" panose="020B0503020204020204" pitchFamily="34" charset="-122"/>
                          <a:cs typeface="+mn-cs"/>
                        </a:rPr>
                        <a:t>GAMP GPG</a:t>
                      </a:r>
                      <a:endParaRPr lang="en-US" sz="1800" b="0" kern="1200" dirty="0">
                        <a:solidFill>
                          <a:schemeClr val="dk1"/>
                        </a:solidFill>
                        <a:latin typeface="+mn-lt"/>
                        <a:ea typeface="微软雅黑" panose="020B0503020204020204" pitchFamily="34" charset="-122"/>
                        <a:cs typeface="+mn-cs"/>
                      </a:endParaRPr>
                    </a:p>
                  </a:txBody>
                  <a:tcPr marL="9525" marR="9525" marT="9525"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Data </a:t>
                      </a:r>
                      <a:r>
                        <a:rPr lang="en-US" altLang="zh-CN" sz="1800" b="0" kern="1200" dirty="0">
                          <a:solidFill>
                            <a:schemeClr val="dk1"/>
                          </a:solidFill>
                          <a:latin typeface="+mn-lt"/>
                          <a:ea typeface="微软雅黑" panose="020B0503020204020204" pitchFamily="34" charset="-122"/>
                          <a:cs typeface="+mn-cs"/>
                        </a:rPr>
                        <a:t>Integrity-Key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latin typeface="+mn-lt"/>
                          <a:ea typeface="微软雅黑" panose="020B0503020204020204" pitchFamily="34" charset="-122"/>
                          <a:cs typeface="+mn-cs"/>
                        </a:rPr>
                        <a:t>数据可靠性关键概念</a:t>
                      </a:r>
                    </a:p>
                  </a:txBody>
                  <a:tcPr marL="9525" marR="9525" marT="9525" marB="0" anchor="ctr"/>
                </a:tc>
                <a:extLst>
                  <a:ext uri="{0D108BD9-81ED-4DB2-BD59-A6C34878D82A}">
                    <a16:rowId xmlns:a16="http://schemas.microsoft.com/office/drawing/2014/main" val="1903657477"/>
                  </a:ext>
                </a:extLst>
              </a:tr>
              <a:tr h="5388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a:latin typeface="+mn-lt"/>
                          <a:ea typeface="微软雅黑" panose="020B0503020204020204" pitchFamily="34" charset="-122"/>
                        </a:rPr>
                        <a:t>2018.11</a:t>
                      </a:r>
                      <a:endParaRPr lang="zh-CN" altLang="en-US" sz="1800" b="0" dirty="0">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latin typeface="+mn-lt"/>
                          <a:ea typeface="微软雅黑" panose="020B0503020204020204" pitchFamily="34" charset="-122"/>
                          <a:cs typeface="+mn-cs"/>
                        </a:rPr>
                        <a:t>GPG</a:t>
                      </a:r>
                      <a:endParaRPr lang="zh-CN" altLang="en-US" sz="1800" b="0" kern="1200" dirty="0">
                        <a:solidFill>
                          <a:schemeClr val="dk1"/>
                        </a:solidFill>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latin typeface="+mn-lt"/>
                          <a:ea typeface="微软雅黑" panose="020B0503020204020204" pitchFamily="34" charset="-122"/>
                          <a:cs typeface="+mn-cs"/>
                        </a:rPr>
                        <a:t>Single-Use 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smtClean="0">
                          <a:solidFill>
                            <a:schemeClr val="dk1"/>
                          </a:solidFill>
                          <a:latin typeface="+mn-lt"/>
                          <a:ea typeface="微软雅黑" panose="020B0503020204020204" pitchFamily="34" charset="-122"/>
                          <a:cs typeface="+mn-cs"/>
                        </a:rPr>
                        <a:t>一次性使用技术</a:t>
                      </a:r>
                      <a:endParaRPr lang="zh-CN" altLang="en-US" sz="1800" b="0" kern="1200" dirty="0">
                        <a:solidFill>
                          <a:schemeClr val="dk1"/>
                        </a:solidFill>
                        <a:latin typeface="+mn-lt"/>
                        <a:ea typeface="微软雅黑" panose="020B0503020204020204" pitchFamily="34" charset="-122"/>
                        <a:cs typeface="+mn-cs"/>
                      </a:endParaRPr>
                    </a:p>
                  </a:txBody>
                  <a:tcPr anchor="ctr"/>
                </a:tc>
                <a:extLst>
                  <a:ext uri="{0D108BD9-81ED-4DB2-BD59-A6C34878D82A}">
                    <a16:rowId xmlns:a16="http://schemas.microsoft.com/office/drawing/2014/main" val="561199455"/>
                  </a:ext>
                </a:extLst>
              </a:tr>
              <a:tr h="5388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latin typeface="+mn-lt"/>
                          <a:ea typeface="微软雅黑" panose="020B0503020204020204" pitchFamily="34" charset="-122"/>
                        </a:rPr>
                        <a:t>2018.12</a:t>
                      </a:r>
                      <a:endParaRPr lang="zh-CN" altLang="en-US" sz="1800" b="0" dirty="0">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GPG</a:t>
                      </a:r>
                      <a:endParaRPr lang="zh-CN" altLang="en-US" sz="1800" b="0" kern="1200" dirty="0">
                        <a:solidFill>
                          <a:schemeClr val="dk1"/>
                        </a:solidFill>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Technology Transfer</a:t>
                      </a:r>
                      <a:br>
                        <a:rPr lang="en-US" altLang="zh-CN" sz="1800" b="0" kern="1200" dirty="0" smtClean="0">
                          <a:solidFill>
                            <a:schemeClr val="dk1"/>
                          </a:solidFill>
                          <a:latin typeface="+mn-lt"/>
                          <a:ea typeface="微软雅黑" panose="020B0503020204020204" pitchFamily="34" charset="-122"/>
                          <a:cs typeface="+mn-cs"/>
                        </a:rPr>
                      </a:br>
                      <a:r>
                        <a:rPr lang="zh-CN" altLang="en-US" sz="1800" b="0" kern="1200" dirty="0" smtClean="0">
                          <a:solidFill>
                            <a:schemeClr val="dk1"/>
                          </a:solidFill>
                          <a:latin typeface="+mn-lt"/>
                          <a:ea typeface="微软雅黑" panose="020B0503020204020204" pitchFamily="34" charset="-122"/>
                          <a:cs typeface="+mn-cs"/>
                        </a:rPr>
                        <a:t>技术</a:t>
                      </a:r>
                      <a:r>
                        <a:rPr lang="zh-CN" altLang="en-US" sz="1800" b="0" kern="1200" dirty="0">
                          <a:solidFill>
                            <a:schemeClr val="dk1"/>
                          </a:solidFill>
                          <a:latin typeface="+mn-lt"/>
                          <a:ea typeface="微软雅黑" panose="020B0503020204020204" pitchFamily="34" charset="-122"/>
                          <a:cs typeface="+mn-cs"/>
                        </a:rPr>
                        <a:t>转移（第三版）</a:t>
                      </a:r>
                    </a:p>
                  </a:txBody>
                  <a:tcPr anchor="ctr"/>
                </a:tc>
                <a:extLst>
                  <a:ext uri="{0D108BD9-81ED-4DB2-BD59-A6C34878D82A}">
                    <a16:rowId xmlns:a16="http://schemas.microsoft.com/office/drawing/2014/main" val="332246536"/>
                  </a:ext>
                </a:extLst>
              </a:tr>
              <a:tr h="769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latin typeface="+mn-lt"/>
                          <a:ea typeface="微软雅黑" panose="020B0503020204020204" pitchFamily="34" charset="-122"/>
                        </a:rPr>
                        <a:t>2019.03</a:t>
                      </a:r>
                      <a:endParaRPr lang="zh-CN" altLang="en-US" sz="1800" b="0" dirty="0">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GPG</a:t>
                      </a:r>
                      <a:endParaRPr lang="zh-CN" altLang="en-US" sz="1800" b="0" kern="1200" dirty="0">
                        <a:solidFill>
                          <a:schemeClr val="dk1"/>
                        </a:solidFill>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Practical Implementation of the Lifecycle Approach to Process Validation</a:t>
                      </a:r>
                      <a:br>
                        <a:rPr lang="en-US"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br>
                      <a:r>
                        <a:rPr lang="zh-CN"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工艺验证生命周期方法的实际应用</a:t>
                      </a:r>
                      <a:endParaRPr lang="zh-CN" altLang="en-US"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322927726"/>
                  </a:ext>
                </a:extLst>
              </a:tr>
              <a:tr h="5388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latin typeface="+mn-lt"/>
                          <a:ea typeface="微软雅黑" panose="020B0503020204020204" pitchFamily="34" charset="-122"/>
                        </a:rPr>
                        <a:t>2019.05</a:t>
                      </a:r>
                      <a:endParaRPr lang="zh-CN" altLang="en-US" sz="1800" b="0" dirty="0" smtClean="0">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GAMP GPG</a:t>
                      </a:r>
                      <a:endParaRPr lang="zh-CN" altLang="en-US" sz="1800" b="0" kern="1200" dirty="0">
                        <a:solidFill>
                          <a:schemeClr val="dk1"/>
                        </a:solidFill>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Data Integrity - Manufacturing Records</a:t>
                      </a:r>
                      <a:br>
                        <a:rPr lang="en-US"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br>
                      <a:r>
                        <a:rPr lang="zh-CN"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生产记录数据完整性</a:t>
                      </a:r>
                      <a:endParaRPr lang="zh-CN" altLang="en-US" sz="18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053114372"/>
                  </a:ext>
                </a:extLst>
              </a:tr>
              <a:tr h="5388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latin typeface="+mn-lt"/>
                          <a:ea typeface="微软雅黑" panose="020B0503020204020204" pitchFamily="34" charset="-122"/>
                        </a:rPr>
                        <a:t>2019.06</a:t>
                      </a:r>
                      <a:endParaRPr lang="zh-CN" altLang="en-US" sz="1800" b="0" dirty="0" smtClean="0">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Baseline</a:t>
                      </a:r>
                      <a:endParaRPr lang="zh-CN" altLang="en-US" sz="1800" b="0" kern="1200" dirty="0" smtClean="0">
                        <a:solidFill>
                          <a:schemeClr val="dk1"/>
                        </a:solidFill>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Vol 5 Commissioning and Qualification</a:t>
                      </a:r>
                      <a:br>
                        <a:rPr lang="en-US"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br>
                      <a:r>
                        <a:rPr lang="zh-CN"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调试与确认</a:t>
                      </a:r>
                      <a:r>
                        <a:rPr lang="zh-CN" altLang="en-US"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（第二版）</a:t>
                      </a:r>
                      <a:endParaRPr lang="zh-CN" altLang="en-US" sz="18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4227998638"/>
                  </a:ext>
                </a:extLst>
              </a:tr>
              <a:tr h="53880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dirty="0" smtClean="0">
                          <a:latin typeface="+mn-lt"/>
                          <a:ea typeface="微软雅黑" panose="020B0503020204020204" pitchFamily="34" charset="-122"/>
                        </a:rPr>
                        <a:t>2019.10</a:t>
                      </a:r>
                      <a:endParaRPr lang="zh-CN" altLang="en-US" sz="1800" b="0" dirty="0" smtClean="0">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dk1"/>
                          </a:solidFill>
                          <a:latin typeface="+mn-lt"/>
                          <a:ea typeface="微软雅黑" panose="020B0503020204020204" pitchFamily="34" charset="-122"/>
                          <a:cs typeface="+mn-cs"/>
                        </a:rPr>
                        <a:t>Baseline</a:t>
                      </a:r>
                      <a:endParaRPr lang="zh-CN" altLang="en-US" sz="1800" b="0" kern="1200" dirty="0" smtClean="0">
                        <a:solidFill>
                          <a:schemeClr val="dk1"/>
                        </a:solidFill>
                        <a:latin typeface="+mn-lt"/>
                        <a:ea typeface="微软雅黑" panose="020B0503020204020204" pitchFamily="34" charset="-122"/>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Vol 4 Water &amp; Steam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水和蒸汽系统（第三版）</a:t>
                      </a:r>
                      <a:endParaRPr lang="zh-CN" altLang="en-US" sz="18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976064528"/>
                  </a:ext>
                </a:extLst>
              </a:tr>
            </a:tbl>
          </a:graphicData>
        </a:graphic>
      </p:graphicFrame>
    </p:spTree>
    <p:extLst>
      <p:ext uri="{BB962C8B-B14F-4D97-AF65-F5344CB8AC3E}">
        <p14:creationId xmlns:p14="http://schemas.microsoft.com/office/powerpoint/2010/main" val="382676715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135</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636960" y="937396"/>
            <a:ext cx="10787040" cy="5084582"/>
          </a:xfrm>
          <a:prstGeom prst="rect">
            <a:avLst/>
          </a:prstGeom>
        </p:spPr>
        <p:txBody>
          <a:bodyPr wrap="square">
            <a:spAutoFit/>
          </a:bodyPr>
          <a:lstStyle/>
          <a:p>
            <a:pPr eaLnBrk="1" fontAlgn="auto" hangingPunct="1">
              <a:spcBef>
                <a:spcPts val="600"/>
              </a:spcBef>
              <a:spcAft>
                <a:spcPts val="600"/>
              </a:spcAft>
              <a:defRPr/>
            </a:pP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b="1" dirty="0">
                <a:solidFill>
                  <a:schemeClr val="dk1"/>
                </a:solidFill>
                <a:latin typeface="微软雅黑" panose="020B0503020204020204" pitchFamily="34" charset="-122"/>
                <a:ea typeface="微软雅黑" panose="020B0503020204020204" pitchFamily="34" charset="-122"/>
              </a:rPr>
              <a:t>无菌产品生产设施</a:t>
            </a: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b="1" dirty="0">
                <a:solidFill>
                  <a:schemeClr val="dk1"/>
                </a:solidFill>
                <a:latin typeface="微软雅黑" panose="020B0503020204020204" pitchFamily="34" charset="-122"/>
                <a:ea typeface="微软雅黑" panose="020B0503020204020204" pitchFamily="34" charset="-122"/>
              </a:rPr>
              <a:t>（第三版）</a:t>
            </a:r>
            <a:endParaRPr lang="zh-CN" altLang="en-US" sz="2000" b="1" dirty="0">
              <a:solidFill>
                <a:srgbClr val="000000"/>
              </a:solidFill>
              <a:latin typeface="微软雅黑" panose="020B0503020204020204" pitchFamily="34" charset="-122"/>
              <a:ea typeface="微软雅黑" panose="020B0503020204020204" pitchFamily="34" charset="-122"/>
            </a:endParaRPr>
          </a:p>
          <a:p>
            <a:pPr marL="742950" lvl="1" indent="-285750" eaLnBrk="1" fontAlgn="auto" hangingPunct="1">
              <a:spcBef>
                <a:spcPts val="600"/>
              </a:spcBef>
              <a:spcAft>
                <a:spcPts val="60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指南适用于工程方面设计</a:t>
            </a:r>
            <a:r>
              <a:rPr lang="zh-CN" altLang="en-US" dirty="0">
                <a:latin typeface="微软雅黑" panose="020B0503020204020204" pitchFamily="34" charset="-122"/>
                <a:ea typeface="微软雅黑" panose="020B0503020204020204" pitchFamily="34" charset="-122"/>
              </a:rPr>
              <a:t>新的无菌产品生产设施</a:t>
            </a:r>
            <a:r>
              <a:rPr lang="zh-CN" altLang="en-US" dirty="0" smtClean="0">
                <a:latin typeface="微软雅黑" panose="020B0503020204020204" pitchFamily="34" charset="-122"/>
                <a:ea typeface="微软雅黑" panose="020B0503020204020204" pitchFamily="34" charset="-122"/>
              </a:rPr>
              <a:t>和改造现有设施。</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spcBef>
                <a:spcPts val="600"/>
              </a:spcBef>
              <a:spcAft>
                <a:spcPts val="60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指南</a:t>
            </a:r>
            <a:r>
              <a:rPr lang="zh-CN" altLang="en-US" dirty="0">
                <a:latin typeface="微软雅黑" panose="020B0503020204020204" pitchFamily="34" charset="-122"/>
                <a:ea typeface="微软雅黑" panose="020B0503020204020204" pitchFamily="34" charset="-122"/>
              </a:rPr>
              <a:t>重点介绍如何提供具有成本效益的设施</a:t>
            </a:r>
            <a:r>
              <a:rPr lang="zh-CN" altLang="en-US" dirty="0" smtClean="0">
                <a:latin typeface="微软雅黑" panose="020B0503020204020204" pitchFamily="34" charset="-122"/>
                <a:ea typeface="微软雅黑" panose="020B0503020204020204" pitchFamily="34" charset="-122"/>
              </a:rPr>
              <a:t>，以充分</a:t>
            </a:r>
            <a:r>
              <a:rPr lang="zh-CN" altLang="en-US" dirty="0">
                <a:latin typeface="微软雅黑" panose="020B0503020204020204" pitchFamily="34" charset="-122"/>
                <a:ea typeface="微软雅黑" panose="020B0503020204020204" pitchFamily="34" charset="-122"/>
              </a:rPr>
              <a:t>利用现有的现代技术，确保始终如一地</a:t>
            </a:r>
            <a:r>
              <a:rPr lang="zh-CN" altLang="en-US" dirty="0" smtClean="0">
                <a:latin typeface="微软雅黑" panose="020B0503020204020204" pitchFamily="34" charset="-122"/>
                <a:ea typeface="微软雅黑" panose="020B0503020204020204" pitchFamily="34" charset="-122"/>
              </a:rPr>
              <a:t>生产高质量</a:t>
            </a:r>
            <a:r>
              <a:rPr lang="zh-CN" altLang="en-US" dirty="0">
                <a:latin typeface="微软雅黑" panose="020B0503020204020204" pitchFamily="34" charset="-122"/>
                <a:ea typeface="微软雅黑" panose="020B0503020204020204" pitchFamily="34" charset="-122"/>
              </a:rPr>
              <a:t>的产品。 </a:t>
            </a:r>
          </a:p>
          <a:p>
            <a:pPr marL="742950" lvl="1" indent="-285750" eaLnBrk="1" fontAlgn="auto" hangingPunct="1">
              <a:spcBef>
                <a:spcPts val="600"/>
              </a:spcBef>
              <a:spcAft>
                <a:spcPts val="60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指南旨在</a:t>
            </a:r>
            <a:r>
              <a:rPr lang="zh-CN" altLang="en-US" dirty="0">
                <a:latin typeface="微软雅黑" panose="020B0503020204020204" pitchFamily="34" charset="-122"/>
                <a:ea typeface="微软雅黑" panose="020B0503020204020204" pitchFamily="34" charset="-122"/>
              </a:rPr>
              <a:t>提供最新的</a:t>
            </a:r>
            <a:r>
              <a:rPr lang="en-US" altLang="zh-CN" dirty="0">
                <a:latin typeface="微软雅黑" panose="020B0503020204020204" pitchFamily="34" charset="-122"/>
                <a:ea typeface="微软雅黑" panose="020B0503020204020204" pitchFamily="34" charset="-122"/>
              </a:rPr>
              <a:t>FDA</a:t>
            </a:r>
            <a:r>
              <a:rPr lang="zh-CN" altLang="en-US" dirty="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EMA</a:t>
            </a:r>
            <a:r>
              <a:rPr lang="zh-CN" altLang="en-US" dirty="0">
                <a:latin typeface="微软雅黑" panose="020B0503020204020204" pitchFamily="34" charset="-122"/>
                <a:ea typeface="微软雅黑" panose="020B0503020204020204" pitchFamily="34" charset="-122"/>
              </a:rPr>
              <a:t>指南</a:t>
            </a:r>
            <a:r>
              <a:rPr lang="zh-CN" altLang="en-US" dirty="0" smtClean="0">
                <a:latin typeface="微软雅黑" panose="020B0503020204020204" pitchFamily="34" charset="-122"/>
                <a:ea typeface="微软雅黑" panose="020B0503020204020204" pitchFamily="34" charset="-122"/>
              </a:rPr>
              <a:t>的一致解释</a:t>
            </a:r>
            <a:r>
              <a:rPr lang="zh-CN" altLang="en-US" dirty="0">
                <a:latin typeface="微软雅黑" panose="020B0503020204020204" pitchFamily="34" charset="-122"/>
                <a:ea typeface="微软雅黑" panose="020B0503020204020204" pitchFamily="34" charset="-122"/>
              </a:rPr>
              <a:t>，同时允许灵活和创新的方法，</a:t>
            </a:r>
            <a:r>
              <a:rPr lang="zh-CN" altLang="en-US" dirty="0" smtClean="0">
                <a:latin typeface="微软雅黑" panose="020B0503020204020204" pitchFamily="34" charset="-122"/>
                <a:ea typeface="微软雅黑" panose="020B0503020204020204" pitchFamily="34" charset="-122"/>
              </a:rPr>
              <a:t>以设计</a:t>
            </a:r>
            <a:r>
              <a:rPr lang="zh-CN" altLang="en-US" dirty="0">
                <a:latin typeface="微软雅黑" panose="020B0503020204020204" pitchFamily="34" charset="-122"/>
                <a:ea typeface="微软雅黑" panose="020B0503020204020204" pitchFamily="34" charset="-122"/>
              </a:rPr>
              <a:t>设施。</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spcBef>
                <a:spcPts val="600"/>
              </a:spcBef>
              <a:spcAft>
                <a:spcPts val="60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指南</a:t>
            </a:r>
            <a:r>
              <a:rPr lang="zh-CN" altLang="en-US" dirty="0">
                <a:latin typeface="微软雅黑" panose="020B0503020204020204" pitchFamily="34" charset="-122"/>
                <a:ea typeface="微软雅黑" panose="020B0503020204020204" pitchFamily="34" charset="-122"/>
              </a:rPr>
              <a:t>基于以下关键原则</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spcBef>
                <a:spcPts val="600"/>
              </a:spcBef>
              <a:spcAft>
                <a:spcPts val="600"/>
              </a:spcAft>
              <a:buFont typeface="Wingdings" panose="05000000000000000000" pitchFamily="2" charset="2"/>
              <a:buChar char="ü"/>
              <a:defRPr/>
            </a:pPr>
            <a:r>
              <a:rPr lang="zh-CN" altLang="en-US" dirty="0" smtClean="0">
                <a:latin typeface="微软雅黑" panose="020B0503020204020204" pitchFamily="34" charset="-122"/>
                <a:ea typeface="微软雅黑" panose="020B0503020204020204" pitchFamily="34" charset="-122"/>
              </a:rPr>
              <a:t>产品理解和</a:t>
            </a:r>
            <a:r>
              <a:rPr lang="zh-CN" altLang="en-US" dirty="0">
                <a:latin typeface="微软雅黑" panose="020B0503020204020204" pitchFamily="34" charset="-122"/>
                <a:ea typeface="微软雅黑" panose="020B0503020204020204" pitchFamily="34" charset="-122"/>
              </a:rPr>
              <a:t>工艺</a:t>
            </a:r>
            <a:r>
              <a:rPr lang="zh-CN" altLang="en-US" dirty="0" smtClean="0">
                <a:latin typeface="微软雅黑" panose="020B0503020204020204" pitchFamily="34" charset="-122"/>
                <a:ea typeface="微软雅黑" panose="020B0503020204020204" pitchFamily="34" charset="-122"/>
              </a:rPr>
              <a:t>要求；</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spcBef>
                <a:spcPts val="600"/>
              </a:spcBef>
              <a:spcAft>
                <a:spcPts val="600"/>
              </a:spcAft>
              <a:buFont typeface="Wingdings" panose="05000000000000000000" pitchFamily="2" charset="2"/>
              <a:buChar char="ü"/>
              <a:defRPr/>
            </a:pPr>
            <a:r>
              <a:rPr lang="zh-CN" altLang="en-US" dirty="0" smtClean="0">
                <a:latin typeface="微软雅黑" panose="020B0503020204020204" pitchFamily="34" charset="-122"/>
                <a:ea typeface="微软雅黑" panose="020B0503020204020204" pitchFamily="34" charset="-122"/>
              </a:rPr>
              <a:t>基于风险方法；</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spcBef>
                <a:spcPts val="600"/>
              </a:spcBef>
              <a:spcAft>
                <a:spcPts val="600"/>
              </a:spcAft>
              <a:buFont typeface="Wingdings" panose="05000000000000000000" pitchFamily="2" charset="2"/>
              <a:buChar char="ü"/>
              <a:defRPr/>
            </a:pPr>
            <a:r>
              <a:rPr lang="zh-CN" altLang="en-US" dirty="0" smtClean="0">
                <a:latin typeface="微软雅黑" panose="020B0503020204020204" pitchFamily="34" charset="-122"/>
                <a:ea typeface="微软雅黑" panose="020B0503020204020204" pitchFamily="34" charset="-122"/>
              </a:rPr>
              <a:t>屏障</a:t>
            </a:r>
            <a:r>
              <a:rPr lang="zh-CN" altLang="en-US" dirty="0">
                <a:latin typeface="微软雅黑" panose="020B0503020204020204" pitchFamily="34" charset="-122"/>
                <a:ea typeface="微软雅黑" panose="020B0503020204020204" pitchFamily="34" charset="-122"/>
              </a:rPr>
              <a:t>和隔离</a:t>
            </a:r>
            <a:r>
              <a:rPr lang="zh-CN" altLang="en-US" dirty="0" smtClean="0">
                <a:latin typeface="微软雅黑" panose="020B0503020204020204" pitchFamily="34" charset="-122"/>
                <a:ea typeface="微软雅黑" panose="020B0503020204020204" pitchFamily="34" charset="-122"/>
              </a:rPr>
              <a:t>技术；</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spcBef>
                <a:spcPts val="600"/>
              </a:spcBef>
              <a:spcAft>
                <a:spcPts val="600"/>
              </a:spcAft>
              <a:buFont typeface="Wingdings" panose="05000000000000000000" pitchFamily="2" charset="2"/>
              <a:buChar char="ü"/>
              <a:defRPr/>
            </a:pPr>
            <a:r>
              <a:rPr lang="zh-CN" altLang="en-US" dirty="0" smtClean="0">
                <a:latin typeface="微软雅黑" panose="020B0503020204020204" pitchFamily="34" charset="-122"/>
                <a:ea typeface="微软雅黑" panose="020B0503020204020204" pitchFamily="34" charset="-122"/>
              </a:rPr>
              <a:t>使用一致的环境分类方法；</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spcBef>
                <a:spcPts val="600"/>
              </a:spcBef>
              <a:spcAft>
                <a:spcPts val="600"/>
              </a:spcAft>
              <a:buFont typeface="Wingdings" panose="05000000000000000000" pitchFamily="2" charset="2"/>
              <a:buChar char="ü"/>
              <a:defRPr/>
            </a:pPr>
            <a:r>
              <a:rPr lang="zh-CN" altLang="en-US" dirty="0" smtClean="0">
                <a:latin typeface="微软雅黑" panose="020B0503020204020204" pitchFamily="34" charset="-122"/>
                <a:ea typeface="微软雅黑" panose="020B0503020204020204" pitchFamily="34" charset="-122"/>
              </a:rPr>
              <a:t>工艺分类（</a:t>
            </a:r>
            <a:r>
              <a:rPr lang="zh-CN" altLang="en-US" dirty="0">
                <a:latin typeface="微软雅黑" panose="020B0503020204020204" pitchFamily="34" charset="-122"/>
                <a:ea typeface="微软雅黑" panose="020B0503020204020204" pitchFamily="34" charset="-122"/>
              </a:rPr>
              <a:t>开放与</a:t>
            </a:r>
            <a:r>
              <a:rPr lang="zh-CN" altLang="en-US" dirty="0" smtClean="0">
                <a:latin typeface="微软雅黑" panose="020B0503020204020204" pitchFamily="34" charset="-122"/>
                <a:ea typeface="微软雅黑" panose="020B0503020204020204" pitchFamily="34" charset="-122"/>
              </a:rPr>
              <a:t>封闭）；</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spcBef>
                <a:spcPts val="600"/>
              </a:spcBef>
              <a:spcAft>
                <a:spcPts val="600"/>
              </a:spcAft>
              <a:buFont typeface="Wingdings" panose="05000000000000000000" pitchFamily="2" charset="2"/>
              <a:buChar char="ü"/>
              <a:defRPr/>
            </a:pPr>
            <a:r>
              <a:rPr lang="zh-CN" altLang="en-US" dirty="0" smtClean="0">
                <a:latin typeface="微软雅黑" panose="020B0503020204020204" pitchFamily="34" charset="-122"/>
                <a:ea typeface="微软雅黑" panose="020B0503020204020204" pitchFamily="34" charset="-122"/>
              </a:rPr>
              <a:t>整合的设施设计方法。</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2439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136</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937394"/>
            <a:ext cx="4162255" cy="3016210"/>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b="1" dirty="0">
                <a:solidFill>
                  <a:schemeClr val="dk1"/>
                </a:solidFill>
                <a:latin typeface="微软雅黑" panose="020B0503020204020204" pitchFamily="34" charset="-122"/>
                <a:ea typeface="微软雅黑" panose="020B0503020204020204" pitchFamily="34" charset="-122"/>
              </a:rPr>
              <a:t>数据可靠性关键概念</a:t>
            </a:r>
            <a:r>
              <a:rPr lang="en-US" altLang="zh-CN" sz="2000" b="1" dirty="0">
                <a:solidFill>
                  <a:schemeClr val="dk1"/>
                </a:solidFill>
                <a:latin typeface="微软雅黑" panose="020B0503020204020204" pitchFamily="34" charset="-122"/>
                <a:ea typeface="微软雅黑" panose="020B0503020204020204" pitchFamily="34" charset="-122"/>
              </a:rPr>
              <a:t>》</a:t>
            </a:r>
            <a:endParaRPr lang="zh-CN" altLang="en-US" sz="2000" b="1" dirty="0">
              <a:solidFill>
                <a:srgbClr val="000000"/>
              </a:solidFill>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提供详细的实用指南，以支持受监管组织内的数据可靠性。</a:t>
            </a: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指南定位于</a:t>
            </a:r>
            <a:r>
              <a:rPr lang="en-US" altLang="zh-CN" sz="2000" dirty="0">
                <a:latin typeface="微软雅黑" panose="020B0503020204020204" pitchFamily="34" charset="-122"/>
                <a:ea typeface="微软雅黑" panose="020B0503020204020204" pitchFamily="34" charset="-122"/>
              </a:rPr>
              <a:t>ISPE GAMP</a:t>
            </a:r>
            <a:r>
              <a:rPr lang="zh-CN" altLang="en-US" sz="2000" dirty="0">
                <a:latin typeface="微软雅黑" panose="020B0503020204020204" pitchFamily="34" charset="-122"/>
                <a:ea typeface="微软雅黑" panose="020B0503020204020204" pitchFamily="34" charset="-122"/>
              </a:rPr>
              <a:t>指南之下，与</a:t>
            </a:r>
            <a:r>
              <a:rPr lang="en-US" altLang="zh-CN" sz="2000" dirty="0">
                <a:latin typeface="微软雅黑" panose="020B0503020204020204" pitchFamily="34" charset="-122"/>
                <a:ea typeface="微软雅黑" panose="020B0503020204020204" pitchFamily="34" charset="-122"/>
              </a:rPr>
              <a:t>GAMP5</a:t>
            </a:r>
            <a:r>
              <a:rPr lang="zh-CN" altLang="en-US" sz="2000" dirty="0">
                <a:latin typeface="微软雅黑" panose="020B0503020204020204" pitchFamily="34" charset="-122"/>
                <a:ea typeface="微软雅黑" panose="020B0503020204020204" pitchFamily="34" charset="-122"/>
              </a:rPr>
              <a:t>地位相当。</a:t>
            </a:r>
            <a:endParaRPr lang="en-US" altLang="zh-CN" sz="20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11B5259-8761-418D-9B39-53E0EE5A1DFC}"/>
              </a:ext>
            </a:extLst>
          </p:cNvPr>
          <p:cNvSpPr/>
          <p:nvPr/>
        </p:nvSpPr>
        <p:spPr>
          <a:xfrm>
            <a:off x="6096000" y="936365"/>
            <a:ext cx="4336474" cy="4031873"/>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b="1" dirty="0">
                <a:solidFill>
                  <a:schemeClr val="dk1"/>
                </a:solidFill>
                <a:latin typeface="微软雅黑" panose="020B0503020204020204" pitchFamily="34" charset="-122"/>
                <a:ea typeface="微软雅黑" panose="020B0503020204020204" pitchFamily="34" charset="-122"/>
              </a:rPr>
              <a:t>一次性使用技术</a:t>
            </a:r>
            <a:r>
              <a:rPr lang="en-US" altLang="zh-CN" sz="2000" b="1" dirty="0">
                <a:solidFill>
                  <a:schemeClr val="dk1"/>
                </a:solidFill>
                <a:latin typeface="微软雅黑" panose="020B0503020204020204" pitchFamily="34" charset="-122"/>
                <a:ea typeface="微软雅黑" panose="020B0503020204020204" pitchFamily="34" charset="-122"/>
              </a:rPr>
              <a:t>》</a:t>
            </a:r>
            <a:endParaRPr lang="zh-CN" altLang="en-US" b="1" dirty="0" smtClean="0">
              <a:solidFill>
                <a:srgbClr val="000000"/>
              </a:solidFill>
              <a:latin typeface="微软雅黑" panose="020B0503020204020204" pitchFamily="34" charset="-122"/>
              <a:ea typeface="微软雅黑" panose="020B0503020204020204" pitchFamily="34" charset="-122"/>
            </a:endParaRPr>
          </a:p>
          <a:p>
            <a:pPr marL="542925" lvl="1" indent="-3857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在过去的二十年中，制药行业中，一次性技术在设计的复杂性和应用的关键性方面都有所增长；一次性技术提供了更高的灵活性，同时显著降低制造设备中的污染风险。</a:t>
            </a:r>
          </a:p>
          <a:p>
            <a:pPr marL="542925" lvl="1" indent="-3857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目前</a:t>
            </a:r>
            <a:r>
              <a:rPr lang="zh-CN" altLang="en-US" dirty="0">
                <a:latin typeface="微软雅黑" panose="020B0503020204020204" pitchFamily="34" charset="-122"/>
                <a:ea typeface="微软雅黑" panose="020B0503020204020204" pitchFamily="34" charset="-122"/>
              </a:rPr>
              <a:t>关于一次性使用技术的指南，除</a:t>
            </a:r>
            <a:r>
              <a:rPr lang="en-US" altLang="zh-CN" dirty="0">
                <a:latin typeface="微软雅黑" panose="020B0503020204020204" pitchFamily="34" charset="-122"/>
                <a:ea typeface="微软雅黑" panose="020B0503020204020204" pitchFamily="34" charset="-122"/>
              </a:rPr>
              <a:t>ISPE</a:t>
            </a:r>
            <a:r>
              <a:rPr lang="zh-CN" altLang="en-US" dirty="0">
                <a:latin typeface="微软雅黑" panose="020B0503020204020204" pitchFamily="34" charset="-122"/>
                <a:ea typeface="微软雅黑" panose="020B0503020204020204" pitchFamily="34" charset="-122"/>
              </a:rPr>
              <a:t>外，还有更早的</a:t>
            </a:r>
            <a:r>
              <a:rPr lang="en-US" altLang="zh-CN" dirty="0">
                <a:latin typeface="微软雅黑" panose="020B0503020204020204" pitchFamily="34" charset="-122"/>
                <a:ea typeface="微软雅黑" panose="020B0503020204020204" pitchFamily="34" charset="-122"/>
              </a:rPr>
              <a:t>PDA </a:t>
            </a:r>
            <a:r>
              <a:rPr lang="en-US" altLang="zh-CN" dirty="0" smtClean="0">
                <a:latin typeface="微软雅黑" panose="020B0503020204020204" pitchFamily="34" charset="-122"/>
                <a:ea typeface="微软雅黑" panose="020B0503020204020204" pitchFamily="34" charset="-122"/>
              </a:rPr>
              <a:t>TR 66</a:t>
            </a:r>
            <a:r>
              <a:rPr lang="zh-CN" altLang="en-US"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endParaRPr lang="en-US" altLang="zh-CN"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4223983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137</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919432"/>
            <a:ext cx="10656000" cy="5844998"/>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b="1" dirty="0">
                <a:solidFill>
                  <a:schemeClr val="dk1"/>
                </a:solidFill>
                <a:latin typeface="微软雅黑" panose="020B0503020204020204" pitchFamily="34" charset="-122"/>
                <a:ea typeface="微软雅黑" panose="020B0503020204020204" pitchFamily="34" charset="-122"/>
              </a:rPr>
              <a:t>技术转移</a:t>
            </a: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b="1" dirty="0">
                <a:solidFill>
                  <a:schemeClr val="dk1"/>
                </a:solidFill>
                <a:latin typeface="微软雅黑" panose="020B0503020204020204" pitchFamily="34" charset="-122"/>
                <a:ea typeface="微软雅黑" panose="020B0503020204020204" pitchFamily="34" charset="-122"/>
              </a:rPr>
              <a:t>（第三版），</a:t>
            </a:r>
            <a:r>
              <a:rPr lang="zh-CN" altLang="en-US" sz="2000" dirty="0">
                <a:solidFill>
                  <a:schemeClr val="dk1"/>
                </a:solidFill>
                <a:latin typeface="微软雅黑" panose="020B0503020204020204" pitchFamily="34" charset="-122"/>
                <a:ea typeface="微软雅黑" panose="020B0503020204020204" pitchFamily="34" charset="-122"/>
              </a:rPr>
              <a:t>介绍了以下内容：</a:t>
            </a:r>
            <a:endParaRPr lang="zh-CN" altLang="en-US" sz="2000" dirty="0">
              <a:solidFill>
                <a:srgbClr val="000000"/>
              </a:solidFill>
              <a:latin typeface="微软雅黑" panose="020B0503020204020204" pitchFamily="34" charset="-122"/>
              <a:ea typeface="微软雅黑" panose="020B0503020204020204" pitchFamily="34" charset="-122"/>
            </a:endParaRPr>
          </a:p>
          <a:p>
            <a:pPr marL="628650"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符合</a:t>
            </a:r>
            <a:r>
              <a:rPr lang="en-US" altLang="zh-CN" dirty="0" smtClean="0">
                <a:latin typeface="微软雅黑" panose="020B0503020204020204" pitchFamily="34" charset="-122"/>
                <a:ea typeface="微软雅黑" panose="020B0503020204020204" pitchFamily="34" charset="-122"/>
              </a:rPr>
              <a:t>ICH Q8</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Q9</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Q10</a:t>
            </a:r>
            <a:r>
              <a:rPr lang="zh-CN" altLang="en-US" dirty="0" smtClean="0">
                <a:latin typeface="微软雅黑" panose="020B0503020204020204" pitchFamily="34" charset="-122"/>
                <a:ea typeface="微软雅黑" panose="020B0503020204020204" pitchFamily="34" charset="-122"/>
              </a:rPr>
              <a:t>和</a:t>
            </a:r>
            <a:r>
              <a:rPr lang="en-US" altLang="zh-CN" dirty="0" smtClean="0">
                <a:latin typeface="微软雅黑" panose="020B0503020204020204" pitchFamily="34" charset="-122"/>
                <a:ea typeface="微软雅黑" panose="020B0503020204020204" pitchFamily="34" charset="-122"/>
              </a:rPr>
              <a:t>Q11</a:t>
            </a:r>
            <a:r>
              <a:rPr lang="zh-CN" altLang="en-US" dirty="0" smtClean="0">
                <a:latin typeface="微软雅黑" panose="020B0503020204020204" pitchFamily="34" charset="-122"/>
                <a:ea typeface="微软雅黑" panose="020B0503020204020204" pitchFamily="34" charset="-122"/>
              </a:rPr>
              <a:t>中描述的科学和基于风险（质量源于设计（</a:t>
            </a:r>
            <a:r>
              <a:rPr lang="en-US" altLang="zh-CN" dirty="0" err="1" smtClean="0">
                <a:latin typeface="微软雅黑" panose="020B0503020204020204" pitchFamily="34" charset="-122"/>
                <a:ea typeface="微软雅黑" panose="020B0503020204020204" pitchFamily="34" charset="-122"/>
              </a:rPr>
              <a:t>QbD</a:t>
            </a:r>
            <a:r>
              <a:rPr lang="zh-CN" altLang="en-US" dirty="0" smtClean="0">
                <a:latin typeface="微软雅黑" panose="020B0503020204020204" pitchFamily="34" charset="-122"/>
                <a:ea typeface="微软雅黑" panose="020B0503020204020204" pitchFamily="34" charset="-122"/>
              </a:rPr>
              <a:t>））原则，包括质量目标产品概况（</a:t>
            </a:r>
            <a:r>
              <a:rPr lang="en-US" altLang="zh-CN" dirty="0" smtClean="0">
                <a:latin typeface="微软雅黑" panose="020B0503020204020204" pitchFamily="34" charset="-122"/>
                <a:ea typeface="微软雅黑" panose="020B0503020204020204" pitchFamily="34" charset="-122"/>
              </a:rPr>
              <a:t>QTPP</a:t>
            </a:r>
            <a:r>
              <a:rPr lang="zh-CN" altLang="en-US" dirty="0" smtClean="0">
                <a:latin typeface="微软雅黑" panose="020B0503020204020204" pitchFamily="34" charset="-122"/>
                <a:ea typeface="微软雅黑" panose="020B0503020204020204" pitchFamily="34" charset="-122"/>
              </a:rPr>
              <a:t>），关键质量属性（</a:t>
            </a:r>
            <a:r>
              <a:rPr lang="en-US" altLang="zh-CN" dirty="0" smtClean="0">
                <a:latin typeface="微软雅黑" panose="020B0503020204020204" pitchFamily="34" charset="-122"/>
                <a:ea typeface="微软雅黑" panose="020B0503020204020204" pitchFamily="34" charset="-122"/>
              </a:rPr>
              <a:t>CQA</a:t>
            </a:r>
            <a:r>
              <a:rPr lang="zh-CN" altLang="en-US" dirty="0" smtClean="0">
                <a:latin typeface="微软雅黑" panose="020B0503020204020204" pitchFamily="34" charset="-122"/>
                <a:ea typeface="微软雅黑" panose="020B0503020204020204" pitchFamily="34" charset="-122"/>
              </a:rPr>
              <a:t>），关键工艺参数（</a:t>
            </a:r>
            <a:r>
              <a:rPr lang="en-US" altLang="zh-CN" dirty="0" smtClean="0">
                <a:latin typeface="微软雅黑" panose="020B0503020204020204" pitchFamily="34" charset="-122"/>
                <a:ea typeface="微软雅黑" panose="020B0503020204020204" pitchFamily="34" charset="-122"/>
              </a:rPr>
              <a:t>CPP</a:t>
            </a:r>
            <a:r>
              <a:rPr lang="zh-CN" altLang="en-US" dirty="0" smtClean="0">
                <a:latin typeface="微软雅黑" panose="020B0503020204020204" pitchFamily="34" charset="-122"/>
                <a:ea typeface="微软雅黑" panose="020B0503020204020204" pitchFamily="34" charset="-122"/>
              </a:rPr>
              <a:t>），物料属性，设计空间（适用时），特别是控制策略；</a:t>
            </a:r>
          </a:p>
          <a:p>
            <a:pPr marL="628650"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与</a:t>
            </a:r>
            <a:r>
              <a:rPr lang="en-US" altLang="zh-CN" dirty="0" smtClean="0">
                <a:latin typeface="微软雅黑" panose="020B0503020204020204" pitchFamily="34" charset="-122"/>
                <a:ea typeface="微软雅黑" panose="020B0503020204020204" pitchFamily="34" charset="-122"/>
              </a:rPr>
              <a:t>FDA Process Validation Guidance</a:t>
            </a:r>
            <a:r>
              <a:rPr lang="zh-CN" altLang="en-US" dirty="0" smtClean="0">
                <a:latin typeface="微软雅黑" panose="020B0503020204020204" pitchFamily="34" charset="-122"/>
                <a:ea typeface="微软雅黑" panose="020B0503020204020204" pitchFamily="34" charset="-122"/>
              </a:rPr>
              <a:t>中描述的工艺验证概念和生命周期方法保持一致；</a:t>
            </a:r>
          </a:p>
          <a:p>
            <a:pPr marL="628650"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认识到知识管理是有效技术转移的关键组成部分；</a:t>
            </a:r>
          </a:p>
          <a:p>
            <a:pPr marL="628650"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阐述了行业发展和潜在的监管影响；</a:t>
            </a:r>
          </a:p>
          <a:p>
            <a:pPr marL="628650"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对于转移和接收单位而言，拥有强大的质量文化对于确保成功的技术转移非常重要；</a:t>
            </a:r>
          </a:p>
          <a:p>
            <a:pPr marL="628650"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新版指南修订了案例研究举例；</a:t>
            </a:r>
            <a:endParaRPr lang="en-US" altLang="zh-CN" dirty="0" smtClean="0">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1200"/>
              </a:spcAft>
              <a:defRPr/>
            </a:pPr>
            <a:r>
              <a:rPr lang="zh-CN" altLang="en-US" sz="2000" dirty="0">
                <a:solidFill>
                  <a:schemeClr val="dk1"/>
                </a:solidFill>
                <a:latin typeface="微软雅黑" panose="020B0503020204020204" pitchFamily="34" charset="-122"/>
                <a:ea typeface="微软雅黑" panose="020B0503020204020204" pitchFamily="34" charset="-122"/>
              </a:rPr>
              <a:t>提供了下述三个主题的信息和实践应用工具：</a:t>
            </a:r>
            <a:endParaRPr lang="en-US" altLang="zh-CN" sz="2000" dirty="0">
              <a:solidFill>
                <a:schemeClr val="dk1"/>
              </a:solidFill>
              <a:latin typeface="微软雅黑" panose="020B0503020204020204" pitchFamily="34" charset="-122"/>
              <a:ea typeface="微软雅黑" panose="020B0503020204020204" pitchFamily="34" charset="-122"/>
            </a:endParaRPr>
          </a:p>
          <a:p>
            <a:pPr marL="628650"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分析方法转移</a:t>
            </a:r>
            <a:endParaRPr lang="en-US" altLang="zh-CN" dirty="0" smtClean="0">
              <a:latin typeface="微软雅黑" panose="020B0503020204020204" pitchFamily="34" charset="-122"/>
              <a:ea typeface="微软雅黑" panose="020B0503020204020204" pitchFamily="34" charset="-122"/>
            </a:endParaRPr>
          </a:p>
          <a:p>
            <a:pPr marL="628650"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原料药技术转移</a:t>
            </a:r>
            <a:endParaRPr lang="en-US" altLang="zh-CN" dirty="0" smtClean="0">
              <a:latin typeface="微软雅黑" panose="020B0503020204020204" pitchFamily="34" charset="-122"/>
              <a:ea typeface="微软雅黑" panose="020B0503020204020204" pitchFamily="34" charset="-122"/>
            </a:endParaRPr>
          </a:p>
          <a:p>
            <a:pPr marL="628650"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制剂技术转移</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267018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138</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044000"/>
            <a:ext cx="10656000" cy="4708981"/>
          </a:xfrm>
          <a:prstGeom prst="rect">
            <a:avLst/>
          </a:prstGeom>
        </p:spPr>
        <p:txBody>
          <a:bodyPr wrap="square">
            <a:spAutoFit/>
          </a:bodyPr>
          <a:lstStyle/>
          <a:p>
            <a:pPr eaLnBrk="1" fontAlgn="auto" hangingPunct="1">
              <a:spcBef>
                <a:spcPts val="0"/>
              </a:spcBef>
              <a:spcAft>
                <a:spcPts val="1200"/>
              </a:spcAft>
              <a:defRPr/>
            </a:pPr>
            <a:r>
              <a:rPr lang="zh-CN" altLang="en-US" sz="2000" b="1" dirty="0">
                <a:solidFill>
                  <a:schemeClr val="dk1"/>
                </a:solidFill>
                <a:latin typeface="微软雅黑" panose="020B0503020204020204" pitchFamily="34" charset="-122"/>
                <a:ea typeface="微软雅黑" panose="020B0503020204020204" pitchFamily="34" charset="-122"/>
              </a:rPr>
              <a:t>工艺验证生命周期方法的实际应用</a:t>
            </a:r>
            <a:r>
              <a:rPr lang="zh-CN" altLang="en-US" sz="2000" dirty="0">
                <a:solidFill>
                  <a:schemeClr val="dk1"/>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a:p>
            <a:pPr marL="357188" lvl="1" indent="-271463"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工艺验证</a:t>
            </a:r>
            <a:r>
              <a:rPr lang="zh-CN" altLang="en-US" b="1" dirty="0">
                <a:latin typeface="微软雅黑" panose="020B0503020204020204" pitchFamily="34" charset="-122"/>
                <a:ea typeface="微软雅黑" panose="020B0503020204020204" pitchFamily="34" charset="-122"/>
              </a:rPr>
              <a:t>从</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一次性事件转变</a:t>
            </a:r>
            <a:r>
              <a:rPr lang="zh-CN" altLang="en-US" b="1" dirty="0" smtClean="0">
                <a:solidFill>
                  <a:schemeClr val="accent4">
                    <a:lumMod val="75000"/>
                  </a:schemeClr>
                </a:solidFill>
                <a:latin typeface="微软雅黑" panose="020B0503020204020204" pitchFamily="34" charset="-122"/>
                <a:ea typeface="微软雅黑" panose="020B0503020204020204" pitchFamily="34" charset="-122"/>
              </a:rPr>
              <a:t>为产品</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生命周期方法，导致了验证实践的重大变化</a:t>
            </a:r>
            <a:r>
              <a:rPr lang="zh-CN" altLang="en-US" dirty="0" smtClean="0">
                <a:solidFill>
                  <a:schemeClr val="accent4">
                    <a:lumMod val="75000"/>
                  </a:schemeClr>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基于</a:t>
            </a:r>
            <a:r>
              <a:rPr lang="zh-CN" altLang="en-US" dirty="0">
                <a:latin typeface="微软雅黑" panose="020B0503020204020204" pitchFamily="34" charset="-122"/>
                <a:ea typeface="微软雅黑" panose="020B0503020204020204" pitchFamily="34" charset="-122"/>
              </a:rPr>
              <a:t>科学和风险的方法</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将产品开发知识与结构化的工艺性能和产品质量监控系统相结合</a:t>
            </a:r>
            <a:r>
              <a:rPr lang="zh-CN" altLang="en-US" dirty="0">
                <a:latin typeface="微软雅黑" panose="020B0503020204020204" pitchFamily="34" charset="-122"/>
                <a:ea typeface="微软雅黑" panose="020B0503020204020204" pitchFamily="34" charset="-122"/>
              </a:rPr>
              <a:t>，从而将验证贯穿整个产品生命周期</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57188" lvl="1" indent="-271463" eaLnBrk="1" fontAlgn="auto" hangingPunct="1">
              <a:lnSpc>
                <a:spcPct val="150000"/>
              </a:lnSpc>
              <a:spcBef>
                <a:spcPts val="0"/>
              </a:spcBef>
              <a:spcAft>
                <a:spcPts val="0"/>
              </a:spcAft>
              <a:buFont typeface="Arial" panose="020B0604020202020204" pitchFamily="34" charset="0"/>
              <a:buChar char="•"/>
              <a:defRPr/>
            </a:pPr>
            <a:r>
              <a:rPr lang="zh-CN" altLang="en-US" b="1" dirty="0">
                <a:solidFill>
                  <a:schemeClr val="accent4">
                    <a:lumMod val="75000"/>
                  </a:schemeClr>
                </a:solidFill>
                <a:latin typeface="微软雅黑" panose="020B0503020204020204" pitchFamily="34" charset="-122"/>
                <a:ea typeface="微软雅黑" panose="020B0503020204020204" pitchFamily="34" charset="-122"/>
              </a:rPr>
              <a:t>工艺验证依赖于产品开发活动中的信息和知识，</a:t>
            </a:r>
            <a:r>
              <a:rPr lang="zh-CN" altLang="en-US" dirty="0">
                <a:latin typeface="微软雅黑" panose="020B0503020204020204" pitchFamily="34" charset="-122"/>
                <a:ea typeface="微软雅黑" panose="020B0503020204020204" pitchFamily="34" charset="-122"/>
              </a:rPr>
              <a:t>以确保</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将患者需求转化为产品属性</a:t>
            </a:r>
            <a:r>
              <a:rPr lang="zh-CN" altLang="en-US" b="1" dirty="0" smtClean="0">
                <a:solidFill>
                  <a:schemeClr val="accent4">
                    <a:lumMod val="75000"/>
                  </a:schemeClr>
                </a:solidFill>
                <a:latin typeface="微软雅黑" panose="020B0503020204020204" pitchFamily="34" charset="-122"/>
                <a:ea typeface="微软雅黑" panose="020B0503020204020204" pitchFamily="34" charset="-122"/>
              </a:rPr>
              <a:t>。</a:t>
            </a:r>
            <a:endParaRPr lang="en-US" altLang="zh-CN" b="1" dirty="0" smtClean="0">
              <a:solidFill>
                <a:schemeClr val="accent4">
                  <a:lumMod val="75000"/>
                </a:schemeClr>
              </a:solidFill>
              <a:latin typeface="微软雅黑" panose="020B0503020204020204" pitchFamily="34" charset="-122"/>
              <a:ea typeface="微软雅黑" panose="020B0503020204020204" pitchFamily="34" charset="-122"/>
            </a:endParaRPr>
          </a:p>
          <a:p>
            <a:pPr marL="357188"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成功</a:t>
            </a:r>
            <a:r>
              <a:rPr lang="zh-CN" altLang="en-US" dirty="0">
                <a:latin typeface="微软雅黑" panose="020B0503020204020204" pitchFamily="34" charset="-122"/>
                <a:ea typeface="微软雅黑" panose="020B0503020204020204" pitchFamily="34" charset="-122"/>
              </a:rPr>
              <a:t>的关键是</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建立一个全面的基于科学的工艺设计，重点是理解可变性的来源</a:t>
            </a:r>
            <a:r>
              <a:rPr lang="zh-CN" altLang="en-US" dirty="0">
                <a:latin typeface="微软雅黑" panose="020B0503020204020204" pitchFamily="34" charset="-122"/>
                <a:ea typeface="微软雅黑" panose="020B0503020204020204" pitchFamily="34" charset="-122"/>
              </a:rPr>
              <a:t>。将可变性源</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转换为设计良好的控制策略</a:t>
            </a:r>
            <a:r>
              <a:rPr lang="zh-CN" altLang="en-US" dirty="0">
                <a:latin typeface="微软雅黑" panose="020B0503020204020204" pitchFamily="34" charset="-122"/>
                <a:ea typeface="微软雅黑" panose="020B0503020204020204" pitchFamily="34" charset="-122"/>
              </a:rPr>
              <a:t>，从而可靠地确保获得产品的属性，这可能有助于实现稳定的产品</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57188" lvl="1" indent="-271463"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通过提供</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工艺验证的逐步实施</a:t>
            </a:r>
            <a:r>
              <a:rPr lang="zh-CN" altLang="en-US" b="1" dirty="0" smtClean="0">
                <a:solidFill>
                  <a:schemeClr val="accent4">
                    <a:lumMod val="75000"/>
                  </a:schemeClr>
                </a:solidFill>
                <a:latin typeface="微软雅黑" panose="020B0503020204020204" pitchFamily="34" charset="-122"/>
                <a:ea typeface="微软雅黑" panose="020B0503020204020204" pitchFamily="34" charset="-122"/>
              </a:rPr>
              <a:t>方法</a:t>
            </a:r>
            <a:r>
              <a:rPr lang="zh-CN" altLang="en-US" dirty="0" smtClean="0">
                <a:latin typeface="微软雅黑" panose="020B0503020204020204" pitchFamily="34" charset="-122"/>
                <a:ea typeface="微软雅黑" panose="020B0503020204020204" pitchFamily="34" charset="-122"/>
              </a:rPr>
              <a:t>，并利用</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对工艺的理解来促进最佳的实践活动</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帮助制药企业了解</a:t>
            </a:r>
            <a:r>
              <a:rPr lang="zh-CN" altLang="en-US" dirty="0">
                <a:latin typeface="微软雅黑" panose="020B0503020204020204" pitchFamily="34" charset="-122"/>
                <a:ea typeface="微软雅黑" panose="020B0503020204020204" pitchFamily="34" charset="-122"/>
              </a:rPr>
              <a:t>全球监管机构对验证的要求</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57188"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解释</a:t>
            </a:r>
            <a:r>
              <a:rPr lang="zh-CN" altLang="en-US" dirty="0">
                <a:latin typeface="微软雅黑" panose="020B0503020204020204" pitchFamily="34" charset="-122"/>
                <a:ea typeface="微软雅黑" panose="020B0503020204020204" pitchFamily="34" charset="-122"/>
              </a:rPr>
              <a:t>了</a:t>
            </a:r>
            <a:r>
              <a:rPr lang="zh-CN" altLang="en-US" dirty="0" smtClean="0">
                <a:latin typeface="微软雅黑" panose="020B0503020204020204" pitchFamily="34" charset="-122"/>
                <a:ea typeface="微软雅黑" panose="020B0503020204020204" pitchFamily="34" charset="-122"/>
              </a:rPr>
              <a:t>在工艺验证</a:t>
            </a:r>
            <a:r>
              <a:rPr lang="zh-CN" altLang="en-US" dirty="0">
                <a:latin typeface="微软雅黑" panose="020B0503020204020204" pitchFamily="34" charset="-122"/>
                <a:ea typeface="微软雅黑" panose="020B0503020204020204" pitchFamily="34" charset="-122"/>
              </a:rPr>
              <a:t>生命周期的不同阶段中使用</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合理的统计原理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357188" lvl="1" indent="-271463"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展示了的</a:t>
            </a:r>
            <a:r>
              <a:rPr lang="zh-CN" altLang="en-US" dirty="0">
                <a:latin typeface="微软雅黑" panose="020B0503020204020204" pitchFamily="34" charset="-122"/>
                <a:ea typeface="微软雅黑" panose="020B0503020204020204" pitchFamily="34" charset="-122"/>
              </a:rPr>
              <a:t>良好</a:t>
            </a:r>
            <a:r>
              <a:rPr lang="zh-CN" altLang="en-US" b="1" dirty="0">
                <a:solidFill>
                  <a:schemeClr val="accent4">
                    <a:lumMod val="75000"/>
                  </a:schemeClr>
                </a:solidFill>
                <a:latin typeface="微软雅黑" panose="020B0503020204020204" pitchFamily="34" charset="-122"/>
                <a:ea typeface="微软雅黑" panose="020B0503020204020204" pitchFamily="34" charset="-122"/>
              </a:rPr>
              <a:t>案例</a:t>
            </a:r>
            <a:r>
              <a:rPr lang="zh-CN" altLang="en-US" b="1" dirty="0" smtClean="0">
                <a:solidFill>
                  <a:schemeClr val="accent4">
                    <a:lumMod val="75000"/>
                  </a:schemeClr>
                </a:solidFill>
                <a:latin typeface="微软雅黑" panose="020B0503020204020204" pitchFamily="34" charset="-122"/>
                <a:ea typeface="微软雅黑" panose="020B0503020204020204" pitchFamily="34" charset="-122"/>
              </a:rPr>
              <a:t>分享</a:t>
            </a:r>
            <a:r>
              <a:rPr lang="zh-CN" altLang="en-US" dirty="0" smtClean="0">
                <a:latin typeface="微软雅黑" panose="020B0503020204020204" pitchFamily="34" charset="-122"/>
                <a:ea typeface="微软雅黑" panose="020B0503020204020204" pitchFamily="34" charset="-122"/>
              </a:rPr>
              <a:t>指导。</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585917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139</a:t>
            </a:fld>
            <a:r>
              <a:rPr lang="en-US" altLang="zh-CN" dirty="0" smtClean="0"/>
              <a:t>/160</a:t>
            </a:r>
            <a:endParaRPr lang="zh-CN" altLang="en-US" dirty="0"/>
          </a:p>
        </p:txBody>
      </p:sp>
      <p:pic>
        <p:nvPicPr>
          <p:cNvPr id="6" name="图片 5"/>
          <p:cNvPicPr>
            <a:picLocks noChangeAspect="1"/>
          </p:cNvPicPr>
          <p:nvPr/>
        </p:nvPicPr>
        <p:blipFill>
          <a:blip r:embed="rId3"/>
          <a:stretch>
            <a:fillRect/>
          </a:stretch>
        </p:blipFill>
        <p:spPr>
          <a:xfrm>
            <a:off x="1604926" y="849245"/>
            <a:ext cx="8558371" cy="5701861"/>
          </a:xfrm>
          <a:prstGeom prst="rect">
            <a:avLst/>
          </a:prstGeom>
        </p:spPr>
      </p:pic>
    </p:spTree>
    <p:extLst>
      <p:ext uri="{BB962C8B-B14F-4D97-AF65-F5344CB8AC3E}">
        <p14:creationId xmlns:p14="http://schemas.microsoft.com/office/powerpoint/2010/main" val="2629130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14</a:t>
            </a:fld>
            <a:r>
              <a:rPr lang="en-US" altLang="zh-CN" dirty="0" smtClean="0"/>
              <a:t>/160</a:t>
            </a:r>
            <a:endParaRPr lang="zh-CN" altLang="en-US" dirty="0"/>
          </a:p>
        </p:txBody>
      </p:sp>
      <p:sp>
        <p:nvSpPr>
          <p:cNvPr id="6" name="矩形 5">
            <a:extLst>
              <a:ext uri="{FF2B5EF4-FFF2-40B4-BE49-F238E27FC236}">
                <a16:creationId xmlns:a16="http://schemas.microsoft.com/office/drawing/2014/main" id="{BA5F4CC1-697F-4B52-9486-A1DB8FF39F16}"/>
              </a:ext>
            </a:extLst>
          </p:cNvPr>
          <p:cNvSpPr/>
          <p:nvPr/>
        </p:nvSpPr>
        <p:spPr>
          <a:xfrm>
            <a:off x="862149" y="1125606"/>
            <a:ext cx="10561851" cy="3048912"/>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000" b="1" dirty="0">
                <a:solidFill>
                  <a:srgbClr val="000000"/>
                </a:solidFill>
                <a:ea typeface="微软雅黑" panose="020B0503020204020204" pitchFamily="34" charset="-122"/>
              </a:rPr>
              <a:t>《</a:t>
            </a:r>
            <a:r>
              <a:rPr lang="zh-CN" altLang="en-US" sz="2000" b="1" dirty="0">
                <a:solidFill>
                  <a:srgbClr val="000000"/>
                </a:solidFill>
                <a:ea typeface="微软雅黑" panose="020B0503020204020204" pitchFamily="34" charset="-122"/>
              </a:rPr>
              <a:t>利用真实世界数据和真实世界证据向</a:t>
            </a:r>
            <a:r>
              <a:rPr lang="en-US" altLang="zh-CN" sz="2000" b="1" dirty="0">
                <a:solidFill>
                  <a:srgbClr val="000000"/>
                </a:solidFill>
                <a:ea typeface="微软雅黑" panose="020B0503020204020204" pitchFamily="34" charset="-122"/>
              </a:rPr>
              <a:t>FDA</a:t>
            </a:r>
            <a:r>
              <a:rPr lang="zh-CN" altLang="en-US" sz="2000" b="1" dirty="0">
                <a:solidFill>
                  <a:srgbClr val="000000"/>
                </a:solidFill>
                <a:ea typeface="微软雅黑" panose="020B0503020204020204" pitchFamily="34" charset="-122"/>
              </a:rPr>
              <a:t>提交有关药物和生物制剂的文件</a:t>
            </a:r>
            <a:r>
              <a:rPr lang="en-US" altLang="zh-CN" sz="2000" b="1" dirty="0">
                <a:solidFill>
                  <a:srgbClr val="000000"/>
                </a:solidFill>
                <a:ea typeface="微软雅黑" panose="020B0503020204020204" pitchFamily="34" charset="-122"/>
              </a:rPr>
              <a:t>》</a:t>
            </a:r>
            <a:r>
              <a:rPr lang="zh-CN" altLang="en-US" sz="2000" b="1" dirty="0">
                <a:solidFill>
                  <a:srgbClr val="000000"/>
                </a:solidFill>
                <a:ea typeface="微软雅黑" panose="020B0503020204020204" pitchFamily="34" charset="-122"/>
              </a:rPr>
              <a:t>草案</a:t>
            </a:r>
            <a:endParaRPr lang="en-US" altLang="zh-CN" sz="2000" b="1" dirty="0">
              <a:solidFill>
                <a:srgbClr val="000000"/>
              </a:solidFill>
              <a:ea typeface="微软雅黑" panose="020B0503020204020204" pitchFamily="34" charset="-122"/>
            </a:endParaRPr>
          </a:p>
          <a:p>
            <a:pPr marL="342900" indent="-342900" eaLnBrk="1" fontAlgn="auto" hangingPunct="1">
              <a:lnSpc>
                <a:spcPct val="150000"/>
              </a:lnSpc>
              <a:spcBef>
                <a:spcPts val="0"/>
              </a:spcBef>
              <a:spcAft>
                <a:spcPts val="1200"/>
              </a:spcAft>
              <a:buFont typeface="+mj-lt"/>
              <a:buAutoNum type="arabicPeriod"/>
              <a:defRPr/>
            </a:pPr>
            <a:r>
              <a:rPr lang="zh-CN" altLang="en-US" dirty="0">
                <a:ea typeface="微软雅黑" panose="020B0503020204020204" pitchFamily="34" charset="-122"/>
              </a:rPr>
              <a:t>鼓励申请人使用真实世界数据（</a:t>
            </a:r>
            <a:r>
              <a:rPr lang="en-US" altLang="zh-CN" dirty="0">
                <a:ea typeface="微软雅黑" panose="020B0503020204020204" pitchFamily="34" charset="-122"/>
              </a:rPr>
              <a:t>Real-world Data, RWD</a:t>
            </a:r>
            <a:r>
              <a:rPr lang="zh-CN" altLang="en-US" dirty="0">
                <a:ea typeface="微软雅黑" panose="020B0503020204020204" pitchFamily="34" charset="-122"/>
              </a:rPr>
              <a:t>）生成真实世界证据（</a:t>
            </a:r>
            <a:r>
              <a:rPr lang="en-US" altLang="zh-CN" dirty="0">
                <a:ea typeface="微软雅黑" panose="020B0503020204020204" pitchFamily="34" charset="-122"/>
              </a:rPr>
              <a:t>Real-world Evidence, RWE</a:t>
            </a:r>
            <a:r>
              <a:rPr lang="zh-CN" altLang="en-US" dirty="0">
                <a:ea typeface="微软雅黑" panose="020B0503020204020204" pitchFamily="34" charset="-122"/>
              </a:rPr>
              <a:t>），作为向</a:t>
            </a:r>
            <a:r>
              <a:rPr lang="en-US" altLang="zh-CN" dirty="0">
                <a:ea typeface="微软雅黑" panose="020B0503020204020204" pitchFamily="34" charset="-122"/>
              </a:rPr>
              <a:t>FDA</a:t>
            </a:r>
            <a:r>
              <a:rPr lang="zh-CN" altLang="en-US" dirty="0">
                <a:ea typeface="微软雅黑" panose="020B0503020204020204" pitchFamily="34" charset="-122"/>
              </a:rPr>
              <a:t>提交监管的一部分，以统一的形式提供有关</a:t>
            </a:r>
            <a:r>
              <a:rPr lang="en-US" altLang="zh-CN" dirty="0">
                <a:ea typeface="微软雅黑" panose="020B0503020204020204" pitchFamily="34" charset="-122"/>
              </a:rPr>
              <a:t>RWE</a:t>
            </a:r>
            <a:r>
              <a:rPr lang="zh-CN" altLang="en-US" dirty="0">
                <a:ea typeface="微软雅黑" panose="020B0503020204020204" pitchFamily="34" charset="-122"/>
              </a:rPr>
              <a:t>的信息。</a:t>
            </a:r>
            <a:endParaRPr lang="en-US" altLang="zh-CN" dirty="0">
              <a:ea typeface="微软雅黑" panose="020B0503020204020204" pitchFamily="34" charset="-122"/>
            </a:endParaRPr>
          </a:p>
          <a:p>
            <a:pPr marL="342900" indent="-342900" eaLnBrk="1" fontAlgn="auto" hangingPunct="1">
              <a:lnSpc>
                <a:spcPct val="150000"/>
              </a:lnSpc>
              <a:spcBef>
                <a:spcPts val="0"/>
              </a:spcBef>
              <a:spcAft>
                <a:spcPts val="1200"/>
              </a:spcAft>
              <a:buFont typeface="+mj-lt"/>
              <a:buAutoNum type="arabicPeriod"/>
              <a:defRPr/>
            </a:pPr>
            <a:r>
              <a:rPr lang="en-US" altLang="zh-CN" dirty="0">
                <a:ea typeface="微软雅黑" panose="020B0503020204020204" pitchFamily="34" charset="-122"/>
              </a:rPr>
              <a:t>FDA</a:t>
            </a:r>
            <a:r>
              <a:rPr lang="zh-CN" altLang="en-US" dirty="0">
                <a:ea typeface="微软雅黑" panose="020B0503020204020204" pitchFamily="34" charset="-122"/>
              </a:rPr>
              <a:t>仅将此信息用于内部跟踪。</a:t>
            </a:r>
            <a:endParaRPr lang="en-US" altLang="zh-CN" dirty="0">
              <a:ea typeface="微软雅黑" panose="020B0503020204020204" pitchFamily="34" charset="-122"/>
            </a:endParaRPr>
          </a:p>
          <a:p>
            <a:pPr marL="342900" indent="-342900" eaLnBrk="1" fontAlgn="auto" hangingPunct="1">
              <a:lnSpc>
                <a:spcPct val="150000"/>
              </a:lnSpc>
              <a:spcBef>
                <a:spcPts val="0"/>
              </a:spcBef>
              <a:spcAft>
                <a:spcPts val="1200"/>
              </a:spcAft>
              <a:buFont typeface="+mj-lt"/>
              <a:buAutoNum type="arabicPeriod"/>
              <a:defRPr/>
            </a:pPr>
            <a:r>
              <a:rPr lang="zh-CN" altLang="en-US" dirty="0">
                <a:ea typeface="微软雅黑" panose="020B0503020204020204" pitchFamily="34" charset="-122"/>
              </a:rPr>
              <a:t>指南适用于新药临床研究（</a:t>
            </a:r>
            <a:r>
              <a:rPr lang="en-US" altLang="zh-CN" dirty="0">
                <a:ea typeface="微软雅黑" panose="020B0503020204020204" pitchFamily="34" charset="-122"/>
              </a:rPr>
              <a:t>INDs</a:t>
            </a:r>
            <a:r>
              <a:rPr lang="zh-CN" altLang="en-US" dirty="0">
                <a:ea typeface="微软雅黑" panose="020B0503020204020204" pitchFamily="34" charset="-122"/>
              </a:rPr>
              <a:t>）</a:t>
            </a:r>
            <a:r>
              <a:rPr lang="en-US" altLang="zh-CN" dirty="0">
                <a:ea typeface="微软雅黑" panose="020B0503020204020204" pitchFamily="34" charset="-122"/>
              </a:rPr>
              <a:t>/</a:t>
            </a:r>
            <a:r>
              <a:rPr lang="zh-CN" altLang="en-US" dirty="0">
                <a:ea typeface="微软雅黑" panose="020B0503020204020204" pitchFamily="34" charset="-122"/>
              </a:rPr>
              <a:t>新药申请（</a:t>
            </a:r>
            <a:r>
              <a:rPr lang="en-US" altLang="zh-CN" dirty="0">
                <a:ea typeface="微软雅黑" panose="020B0503020204020204" pitchFamily="34" charset="-122"/>
              </a:rPr>
              <a:t>NDAs</a:t>
            </a:r>
            <a:r>
              <a:rPr lang="zh-CN" altLang="en-US" dirty="0">
                <a:ea typeface="微软雅黑" panose="020B0503020204020204" pitchFamily="34" charset="-122"/>
              </a:rPr>
              <a:t>）和生物制剂许可申请（</a:t>
            </a:r>
            <a:r>
              <a:rPr lang="en-US" altLang="zh-CN" dirty="0">
                <a:ea typeface="微软雅黑" panose="020B0503020204020204" pitchFamily="34" charset="-122"/>
              </a:rPr>
              <a:t>BLA</a:t>
            </a:r>
            <a:r>
              <a:rPr lang="zh-CN" altLang="en-US" dirty="0">
                <a:ea typeface="微软雅黑" panose="020B0503020204020204" pitchFamily="34" charset="-122"/>
              </a:rPr>
              <a:t>）的提交，其中包含用于支持</a:t>
            </a:r>
            <a:r>
              <a:rPr lang="zh-CN" altLang="en-US" dirty="0">
                <a:solidFill>
                  <a:schemeClr val="accent1"/>
                </a:solidFill>
                <a:ea typeface="微软雅黑" panose="020B0503020204020204" pitchFamily="34" charset="-122"/>
              </a:rPr>
              <a:t>有关安全性和</a:t>
            </a:r>
            <a:r>
              <a:rPr lang="en-US" altLang="zh-CN" dirty="0">
                <a:solidFill>
                  <a:schemeClr val="accent1"/>
                </a:solidFill>
                <a:ea typeface="微软雅黑" panose="020B0503020204020204" pitchFamily="34" charset="-122"/>
              </a:rPr>
              <a:t>/</a:t>
            </a:r>
            <a:r>
              <a:rPr lang="zh-CN" altLang="en-US" dirty="0">
                <a:solidFill>
                  <a:schemeClr val="accent1"/>
                </a:solidFill>
                <a:ea typeface="微软雅黑" panose="020B0503020204020204" pitchFamily="34" charset="-122"/>
              </a:rPr>
              <a:t>或有效性</a:t>
            </a:r>
            <a:r>
              <a:rPr lang="zh-CN" altLang="en-US" dirty="0">
                <a:ea typeface="微软雅黑" panose="020B0503020204020204" pitchFamily="34" charset="-122"/>
              </a:rPr>
              <a:t>的监管决策的</a:t>
            </a:r>
            <a:r>
              <a:rPr lang="en-US" altLang="zh-CN" dirty="0">
                <a:ea typeface="微软雅黑" panose="020B0503020204020204" pitchFamily="34" charset="-122"/>
              </a:rPr>
              <a:t>RWE</a:t>
            </a:r>
            <a:r>
              <a:rPr lang="zh-CN" altLang="en-US" dirty="0">
                <a:ea typeface="微软雅黑" panose="020B0503020204020204" pitchFamily="34" charset="-122"/>
              </a:rPr>
              <a:t>。</a:t>
            </a:r>
          </a:p>
        </p:txBody>
      </p:sp>
    </p:spTree>
    <p:extLst>
      <p:ext uri="{BB962C8B-B14F-4D97-AF65-F5344CB8AC3E}">
        <p14:creationId xmlns:p14="http://schemas.microsoft.com/office/powerpoint/2010/main" val="145756247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140</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042970"/>
            <a:ext cx="5763429" cy="5614166"/>
          </a:xfrm>
          <a:prstGeom prst="rect">
            <a:avLst/>
          </a:prstGeom>
        </p:spPr>
        <p:txBody>
          <a:bodyPr wrap="square">
            <a:spAutoFit/>
          </a:bodyPr>
          <a:lstStyle/>
          <a:p>
            <a:pPr eaLnBrk="1" fontAlgn="auto" hangingPunct="1">
              <a:lnSpc>
                <a:spcPct val="150000"/>
              </a:lnSpc>
              <a:spcBef>
                <a:spcPts val="600"/>
              </a:spcBef>
              <a:spcAft>
                <a:spcPts val="1200"/>
              </a:spcAft>
              <a:defRPr/>
            </a:pPr>
            <a:r>
              <a:rPr lang="zh-CN" altLang="en-US" sz="2000" b="1" dirty="0">
                <a:solidFill>
                  <a:schemeClr val="dk1"/>
                </a:solidFill>
                <a:latin typeface="微软雅黑" panose="020B0503020204020204" pitchFamily="34" charset="-122"/>
                <a:ea typeface="微软雅黑" panose="020B0503020204020204" pitchFamily="34" charset="-122"/>
              </a:rPr>
              <a:t>生产记录数据完整性</a:t>
            </a:r>
            <a:r>
              <a:rPr lang="zh-CN" altLang="en-US" sz="2000" dirty="0">
                <a:solidFill>
                  <a:schemeClr val="dk1"/>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a:p>
            <a:pPr marL="442913" lvl="1" indent="-257175" eaLnBrk="1" fontAlgn="auto" hangingPunct="1">
              <a:lnSpc>
                <a:spcPct val="150000"/>
              </a:lnSpc>
              <a:spcBef>
                <a:spcPts val="600"/>
              </a:spcBef>
              <a:spcAft>
                <a:spcPts val="60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生产系统以及工艺对</a:t>
            </a:r>
            <a:r>
              <a:rPr lang="zh-CN" altLang="en-US" dirty="0">
                <a:latin typeface="微软雅黑" panose="020B0503020204020204" pitchFamily="34" charset="-122"/>
                <a:ea typeface="微软雅黑" panose="020B0503020204020204" pitchFamily="34" charset="-122"/>
              </a:rPr>
              <a:t>患者安全和产品质量</a:t>
            </a:r>
            <a:r>
              <a:rPr lang="zh-CN" altLang="en-US" dirty="0" smtClean="0">
                <a:latin typeface="微软雅黑" panose="020B0503020204020204" pitchFamily="34" charset="-122"/>
                <a:ea typeface="微软雅黑" panose="020B0503020204020204" pitchFamily="34" charset="-122"/>
              </a:rPr>
              <a:t>有显著影响</a:t>
            </a:r>
            <a:r>
              <a:rPr lang="zh-CN" altLang="en-US" dirty="0">
                <a:latin typeface="微软雅黑" panose="020B0503020204020204" pitchFamily="34" charset="-122"/>
                <a:ea typeface="微软雅黑" panose="020B0503020204020204" pitchFamily="34" charset="-122"/>
              </a:rPr>
              <a:t>。仔细考虑数据完整性风险以及所有其他风险类型，可以更全面地评估与系统相关的</a:t>
            </a:r>
            <a:r>
              <a:rPr lang="en-US" altLang="zh-CN" dirty="0">
                <a:latin typeface="微软雅黑" panose="020B0503020204020204" pitchFamily="34" charset="-122"/>
                <a:ea typeface="微软雅黑" panose="020B0503020204020204" pitchFamily="34" charset="-122"/>
              </a:rPr>
              <a:t>GMP</a:t>
            </a:r>
            <a:r>
              <a:rPr lang="zh-CN" altLang="en-US" dirty="0">
                <a:latin typeface="微软雅黑" panose="020B0503020204020204" pitchFamily="34" charset="-122"/>
                <a:ea typeface="微软雅黑" panose="020B0503020204020204" pitchFamily="34" charset="-122"/>
              </a:rPr>
              <a:t>风险</a:t>
            </a:r>
            <a:r>
              <a:rPr lang="zh-CN" altLang="en-US" dirty="0" smtClean="0">
                <a:latin typeface="微软雅黑" panose="020B0503020204020204" pitchFamily="34" charset="-122"/>
                <a:ea typeface="微软雅黑" panose="020B0503020204020204" pitchFamily="34" charset="-122"/>
              </a:rPr>
              <a:t>。本指南阐述了监管的期望。</a:t>
            </a:r>
            <a:endParaRPr lang="en-US" altLang="zh-CN" dirty="0" smtClean="0">
              <a:latin typeface="微软雅黑" panose="020B0503020204020204" pitchFamily="34" charset="-122"/>
              <a:ea typeface="微软雅黑" panose="020B0503020204020204" pitchFamily="34" charset="-122"/>
            </a:endParaRPr>
          </a:p>
          <a:p>
            <a:pPr marL="442913" lvl="1" indent="-257175" eaLnBrk="1" fontAlgn="auto" hangingPunct="1">
              <a:lnSpc>
                <a:spcPct val="150000"/>
              </a:lnSpc>
              <a:spcBef>
                <a:spcPts val="600"/>
              </a:spcBef>
              <a:spcAft>
                <a:spcPts val="60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关注</a:t>
            </a:r>
            <a:r>
              <a:rPr lang="zh-CN" altLang="en-US" dirty="0">
                <a:latin typeface="微软雅黑" panose="020B0503020204020204" pitchFamily="34" charset="-122"/>
                <a:ea typeface="微软雅黑" panose="020B0503020204020204" pitchFamily="34" charset="-122"/>
              </a:rPr>
              <a:t>工艺控制系统、生产执行系统以及它们之间的接口和关系，在受监管的记录、数据流和风险管理方法等领域提供了切合实际的建议</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442913" lvl="1" indent="-257175" eaLnBrk="1" fontAlgn="auto" hangingPunct="1">
              <a:lnSpc>
                <a:spcPct val="150000"/>
              </a:lnSpc>
              <a:spcBef>
                <a:spcPts val="600"/>
              </a:spcBef>
              <a:spcAft>
                <a:spcPts val="60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针对特定</a:t>
            </a:r>
            <a:r>
              <a:rPr lang="zh-CN" altLang="en-US" dirty="0">
                <a:latin typeface="微软雅黑" panose="020B0503020204020204" pitchFamily="34" charset="-122"/>
                <a:ea typeface="微软雅黑" panose="020B0503020204020204" pitchFamily="34" charset="-122"/>
              </a:rPr>
              <a:t>系统进行了主题示例讨论，例如</a:t>
            </a:r>
            <a:r>
              <a:rPr lang="zh-CN" altLang="en-US" dirty="0" smtClean="0">
                <a:latin typeface="微软雅黑" panose="020B0503020204020204" pitchFamily="34" charset="-122"/>
                <a:ea typeface="微软雅黑" panose="020B0503020204020204" pitchFamily="34" charset="-122"/>
              </a:rPr>
              <a:t>职责和</a:t>
            </a:r>
            <a:r>
              <a:rPr lang="zh-CN" altLang="en-US" dirty="0">
                <a:latin typeface="微软雅黑" panose="020B0503020204020204" pitchFamily="34" charset="-122"/>
                <a:ea typeface="微软雅黑" panose="020B0503020204020204" pitchFamily="34" charset="-122"/>
              </a:rPr>
              <a:t>支持数据完整性的关键验证活动</a:t>
            </a:r>
            <a:r>
              <a:rPr lang="zh-CN" altLang="en-US" dirty="0" smtClean="0">
                <a:latin typeface="微软雅黑" panose="020B0503020204020204" pitchFamily="34" charset="-122"/>
                <a:ea typeface="微软雅黑" panose="020B0503020204020204" pitchFamily="34" charset="-122"/>
              </a:rPr>
              <a:t>。这些</a:t>
            </a:r>
            <a:r>
              <a:rPr lang="zh-CN" altLang="en-US" dirty="0">
                <a:latin typeface="微软雅黑" panose="020B0503020204020204" pitchFamily="34" charset="-122"/>
                <a:ea typeface="微软雅黑" panose="020B0503020204020204" pitchFamily="34" charset="-122"/>
              </a:rPr>
              <a:t>建议可以在仅使用少量资源的情况下显著提高生产系统数据的完整性</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7154654" y="1042970"/>
            <a:ext cx="3664592" cy="4785061"/>
          </a:xfrm>
          <a:prstGeom prst="rect">
            <a:avLst/>
          </a:prstGeom>
        </p:spPr>
      </p:pic>
    </p:spTree>
    <p:extLst>
      <p:ext uri="{BB962C8B-B14F-4D97-AF65-F5344CB8AC3E}">
        <p14:creationId xmlns:p14="http://schemas.microsoft.com/office/powerpoint/2010/main" val="29440455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141</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195529"/>
            <a:ext cx="5106327" cy="4401205"/>
          </a:xfrm>
          <a:prstGeom prst="rect">
            <a:avLst/>
          </a:prstGeom>
        </p:spPr>
        <p:txBody>
          <a:bodyPr wrap="square">
            <a:spAutoFit/>
          </a:bodyPr>
          <a:lstStyle/>
          <a:p>
            <a:pPr eaLnBrk="1" fontAlgn="auto" hangingPunct="1">
              <a:spcBef>
                <a:spcPts val="600"/>
              </a:spcBef>
              <a:spcAft>
                <a:spcPts val="1200"/>
              </a:spcAft>
              <a:defRPr/>
            </a:pPr>
            <a:r>
              <a:rPr lang="zh-CN" altLang="en-US" sz="2000" b="1" dirty="0">
                <a:solidFill>
                  <a:schemeClr val="dk1"/>
                </a:solidFill>
                <a:latin typeface="微软雅黑" panose="020B0503020204020204" pitchFamily="34" charset="-122"/>
                <a:ea typeface="微软雅黑" panose="020B0503020204020204" pitchFamily="34" charset="-122"/>
              </a:rPr>
              <a:t>调试与确认（第二版）</a:t>
            </a:r>
            <a:r>
              <a:rPr lang="zh-CN" altLang="en-US" sz="2000" dirty="0">
                <a:solidFill>
                  <a:schemeClr val="dk1"/>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a:p>
            <a:pPr marL="442913" lvl="1" indent="-357188" eaLnBrk="1" fontAlgn="auto" hangingPunct="1">
              <a:lnSpc>
                <a:spcPct val="150000"/>
              </a:lnSpc>
              <a:spcBef>
                <a:spcPts val="60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为制药生产设施、系统、公用工程和设备的调试和确认</a:t>
            </a:r>
            <a:r>
              <a:rPr lang="en-US" altLang="zh-CN" sz="2000" dirty="0">
                <a:latin typeface="微软雅黑" panose="020B0503020204020204" pitchFamily="34" charset="-122"/>
                <a:ea typeface="微软雅黑" panose="020B0503020204020204" pitchFamily="34" charset="-122"/>
              </a:rPr>
              <a:t>(C&amp;Q)</a:t>
            </a:r>
            <a:r>
              <a:rPr lang="zh-CN" altLang="en-US" sz="2000" dirty="0">
                <a:latin typeface="微软雅黑" panose="020B0503020204020204" pitchFamily="34" charset="-122"/>
                <a:ea typeface="微软雅黑" panose="020B0503020204020204" pitchFamily="34" charset="-122"/>
              </a:rPr>
              <a:t>提供了</a:t>
            </a:r>
            <a:r>
              <a:rPr lang="zh-CN" altLang="en-US" sz="2000" b="1" dirty="0">
                <a:solidFill>
                  <a:srgbClr val="0070C0"/>
                </a:solidFill>
                <a:latin typeface="微软雅黑" panose="020B0503020204020204" pitchFamily="34" charset="-122"/>
                <a:ea typeface="微软雅黑" panose="020B0503020204020204" pitchFamily="34" charset="-122"/>
              </a:rPr>
              <a:t>科学的和基于风险的方法</a:t>
            </a:r>
            <a:r>
              <a:rPr lang="zh-CN" altLang="en-US" sz="2000" dirty="0">
                <a:latin typeface="微软雅黑" panose="020B0503020204020204" pitchFamily="34" charset="-122"/>
                <a:ea typeface="微软雅黑" panose="020B0503020204020204" pitchFamily="34" charset="-122"/>
              </a:rPr>
              <a:t>，以证明它们适合预期目的。</a:t>
            </a:r>
            <a:endParaRPr lang="en-US" altLang="zh-CN" sz="2000" dirty="0">
              <a:latin typeface="微软雅黑" panose="020B0503020204020204" pitchFamily="34" charset="-122"/>
              <a:ea typeface="微软雅黑" panose="020B0503020204020204" pitchFamily="34" charset="-122"/>
            </a:endParaRPr>
          </a:p>
          <a:p>
            <a:pPr marL="442913" lvl="1" indent="-357188" eaLnBrk="1" fontAlgn="auto" hangingPunct="1">
              <a:lnSpc>
                <a:spcPct val="150000"/>
              </a:lnSpc>
              <a:spcBef>
                <a:spcPts val="60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指南旨在</a:t>
            </a:r>
            <a:r>
              <a:rPr lang="zh-CN" altLang="en-US" sz="2000" b="1" dirty="0">
                <a:solidFill>
                  <a:srgbClr val="0070C0"/>
                </a:solidFill>
                <a:latin typeface="微软雅黑" panose="020B0503020204020204" pitchFamily="34" charset="-122"/>
                <a:ea typeface="微软雅黑" panose="020B0503020204020204" pitchFamily="34" charset="-122"/>
              </a:rPr>
              <a:t>提供一种兼容的、集成的</a:t>
            </a:r>
            <a:r>
              <a:rPr lang="en-US" altLang="zh-CN" sz="2000" b="1" dirty="0">
                <a:solidFill>
                  <a:srgbClr val="0070C0"/>
                </a:solidFill>
                <a:latin typeface="微软雅黑" panose="020B0503020204020204" pitchFamily="34" charset="-122"/>
                <a:ea typeface="微软雅黑" panose="020B0503020204020204" pitchFamily="34" charset="-122"/>
              </a:rPr>
              <a:t>C&amp;Q</a:t>
            </a:r>
            <a:r>
              <a:rPr lang="zh-CN" altLang="en-US" sz="2000" b="1" dirty="0">
                <a:solidFill>
                  <a:srgbClr val="0070C0"/>
                </a:solidFill>
                <a:latin typeface="微软雅黑" panose="020B0503020204020204" pitchFamily="34" charset="-122"/>
                <a:ea typeface="微软雅黑" panose="020B0503020204020204" pitchFamily="34" charset="-122"/>
              </a:rPr>
              <a:t>方法，以使确认过程经济高效</a:t>
            </a:r>
            <a:r>
              <a:rPr lang="zh-CN" altLang="en-US" sz="2000" dirty="0">
                <a:latin typeface="微软雅黑" panose="020B0503020204020204" pitchFamily="34" charset="-122"/>
                <a:ea typeface="微软雅黑" panose="020B0503020204020204" pitchFamily="34" charset="-122"/>
              </a:rPr>
              <a:t>。这种方法包括一个识别关键方面和关键设计元素的系统风险评估。</a:t>
            </a:r>
          </a:p>
        </p:txBody>
      </p:sp>
      <p:pic>
        <p:nvPicPr>
          <p:cNvPr id="5" name="图片 4"/>
          <p:cNvPicPr>
            <a:picLocks noChangeAspect="1"/>
          </p:cNvPicPr>
          <p:nvPr/>
        </p:nvPicPr>
        <p:blipFill>
          <a:blip r:embed="rId3"/>
          <a:stretch>
            <a:fillRect/>
          </a:stretch>
        </p:blipFill>
        <p:spPr>
          <a:xfrm>
            <a:off x="6746408" y="1195529"/>
            <a:ext cx="3650600" cy="4711341"/>
          </a:xfrm>
          <a:prstGeom prst="rect">
            <a:avLst/>
          </a:prstGeom>
        </p:spPr>
      </p:pic>
    </p:spTree>
    <p:extLst>
      <p:ext uri="{BB962C8B-B14F-4D97-AF65-F5344CB8AC3E}">
        <p14:creationId xmlns:p14="http://schemas.microsoft.com/office/powerpoint/2010/main" val="31327769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142</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027610"/>
            <a:ext cx="10656000" cy="5232202"/>
          </a:xfrm>
          <a:prstGeom prst="rect">
            <a:avLst/>
          </a:prstGeom>
        </p:spPr>
        <p:txBody>
          <a:bodyPr wrap="square">
            <a:spAutoFit/>
          </a:bodyPr>
          <a:lstStyle/>
          <a:p>
            <a:pPr eaLnBrk="1" fontAlgn="auto" hangingPunct="1">
              <a:spcBef>
                <a:spcPts val="600"/>
              </a:spcBef>
              <a:spcAft>
                <a:spcPts val="1200"/>
              </a:spcAft>
              <a:defRPr/>
            </a:pPr>
            <a:r>
              <a:rPr lang="zh-CN" altLang="en-US" sz="2000" b="1" dirty="0">
                <a:solidFill>
                  <a:schemeClr val="dk1"/>
                </a:solidFill>
                <a:latin typeface="微软雅黑" panose="020B0503020204020204" pitchFamily="34" charset="-122"/>
                <a:ea typeface="微软雅黑" panose="020B0503020204020204" pitchFamily="34" charset="-122"/>
              </a:rPr>
              <a:t>调试与确认（第二版）</a:t>
            </a:r>
            <a:r>
              <a:rPr lang="zh-CN" altLang="en-US" sz="2000" dirty="0">
                <a:solidFill>
                  <a:schemeClr val="dk1"/>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指南讨论了对整合</a:t>
            </a:r>
            <a:r>
              <a:rPr lang="en-US" altLang="zh-CN" sz="2000" dirty="0">
                <a:latin typeface="微软雅黑" panose="020B0503020204020204" pitchFamily="34" charset="-122"/>
                <a:ea typeface="微软雅黑" panose="020B0503020204020204" pitchFamily="34" charset="-122"/>
              </a:rPr>
              <a:t>C&amp;Q</a:t>
            </a:r>
            <a:r>
              <a:rPr lang="zh-CN" altLang="en-US" sz="2000" dirty="0">
                <a:latin typeface="微软雅黑" panose="020B0503020204020204" pitchFamily="34" charset="-122"/>
                <a:ea typeface="微软雅黑" panose="020B0503020204020204" pitchFamily="34" charset="-122"/>
              </a:rPr>
              <a:t>工作至关重要的关键主题，例如</a:t>
            </a:r>
            <a:r>
              <a:rPr lang="en-US" altLang="zh-CN" sz="2000" dirty="0">
                <a:latin typeface="微软雅黑" panose="020B0503020204020204" pitchFamily="34" charset="-122"/>
                <a:ea typeface="微软雅黑" panose="020B0503020204020204" pitchFamily="34" charset="-122"/>
              </a:rPr>
              <a:t>:</a:t>
            </a:r>
          </a:p>
          <a:p>
            <a:pPr marL="1071563" lvl="2" indent="-357188" eaLnBrk="1" fontAlgn="auto" hangingPunct="1">
              <a:lnSpc>
                <a:spcPct val="150000"/>
              </a:lnSpc>
              <a:spcBef>
                <a:spcPts val="600"/>
              </a:spcBef>
              <a:spcAft>
                <a:spcPts val="0"/>
              </a:spcAft>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rPr>
              <a:t>如何将</a:t>
            </a:r>
            <a:r>
              <a:rPr lang="zh-CN" altLang="en-US" sz="2000" dirty="0">
                <a:solidFill>
                  <a:schemeClr val="accent1"/>
                </a:solidFill>
                <a:latin typeface="微软雅黑" panose="020B0503020204020204" pitchFamily="34" charset="-122"/>
                <a:ea typeface="微软雅黑" panose="020B0503020204020204" pitchFamily="34" charset="-122"/>
              </a:rPr>
              <a:t>质量风险管理</a:t>
            </a:r>
            <a:r>
              <a:rPr lang="zh-CN" altLang="en-US" sz="2000" dirty="0">
                <a:latin typeface="微软雅黑" panose="020B0503020204020204" pitchFamily="34" charset="-122"/>
                <a:ea typeface="微软雅黑" panose="020B0503020204020204" pitchFamily="34" charset="-122"/>
              </a:rPr>
              <a:t>应用于</a:t>
            </a:r>
            <a:r>
              <a:rPr lang="en-US" altLang="zh-CN" sz="2000" dirty="0">
                <a:latin typeface="微软雅黑" panose="020B0503020204020204" pitchFamily="34" charset="-122"/>
                <a:ea typeface="微软雅黑" panose="020B0503020204020204" pitchFamily="34" charset="-122"/>
              </a:rPr>
              <a:t>C&amp;Q</a:t>
            </a:r>
            <a:r>
              <a:rPr lang="zh-CN" altLang="en-US" sz="2000" dirty="0">
                <a:latin typeface="微软雅黑" panose="020B0503020204020204" pitchFamily="34" charset="-122"/>
                <a:ea typeface="微软雅黑" panose="020B0503020204020204" pitchFamily="34" charset="-122"/>
              </a:rPr>
              <a:t>；</a:t>
            </a:r>
          </a:p>
          <a:p>
            <a:pPr marL="1071563" lvl="2" indent="-357188" eaLnBrk="1" fontAlgn="auto" hangingPunct="1">
              <a:lnSpc>
                <a:spcPct val="150000"/>
              </a:lnSpc>
              <a:spcBef>
                <a:spcPts val="600"/>
              </a:spcBef>
              <a:spcAft>
                <a:spcPts val="0"/>
              </a:spcAft>
              <a:buFont typeface="Wingdings" panose="05000000000000000000" pitchFamily="2" charset="2"/>
              <a:buChar char="ü"/>
              <a:defRPr/>
            </a:pPr>
            <a:r>
              <a:rPr lang="zh-CN" altLang="en-US" sz="2000" dirty="0">
                <a:solidFill>
                  <a:schemeClr val="accent1"/>
                </a:solidFill>
                <a:latin typeface="微软雅黑" panose="020B0503020204020204" pitchFamily="34" charset="-122"/>
                <a:ea typeface="微软雅黑" panose="020B0503020204020204" pitchFamily="34" charset="-122"/>
              </a:rPr>
              <a:t>用户需求规范、设计审核、设计确认、验收和放行</a:t>
            </a:r>
            <a:r>
              <a:rPr lang="zh-CN" altLang="en-US" sz="2000" dirty="0">
                <a:latin typeface="微软雅黑" panose="020B0503020204020204" pitchFamily="34" charset="-122"/>
                <a:ea typeface="微软雅黑" panose="020B0503020204020204" pitchFamily="34" charset="-122"/>
              </a:rPr>
              <a:t>的最佳实践；</a:t>
            </a:r>
          </a:p>
          <a:p>
            <a:pPr marL="1071563" lvl="2" indent="-357188" eaLnBrk="1" fontAlgn="auto" hangingPunct="1">
              <a:lnSpc>
                <a:spcPct val="150000"/>
              </a:lnSpc>
              <a:spcBef>
                <a:spcPts val="600"/>
              </a:spcBef>
              <a:spcAft>
                <a:spcPts val="0"/>
              </a:spcAft>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rPr>
              <a:t>有效地使用</a:t>
            </a:r>
            <a:r>
              <a:rPr lang="zh-CN" altLang="en-US" sz="2000" dirty="0">
                <a:solidFill>
                  <a:schemeClr val="accent1"/>
                </a:solidFill>
                <a:latin typeface="微软雅黑" panose="020B0503020204020204" pitchFamily="34" charset="-122"/>
                <a:ea typeface="微软雅黑" panose="020B0503020204020204" pitchFamily="34" charset="-122"/>
              </a:rPr>
              <a:t>变更管理流程</a:t>
            </a:r>
            <a:r>
              <a:rPr lang="zh-CN" altLang="en-US" sz="2000" dirty="0">
                <a:latin typeface="微软雅黑" panose="020B0503020204020204" pitchFamily="34" charset="-122"/>
                <a:ea typeface="微软雅黑" panose="020B0503020204020204" pitchFamily="34" charset="-122"/>
              </a:rPr>
              <a:t>来支持</a:t>
            </a:r>
            <a:r>
              <a:rPr lang="en-US" altLang="zh-CN" sz="2000" dirty="0">
                <a:latin typeface="微软雅黑" panose="020B0503020204020204" pitchFamily="34" charset="-122"/>
                <a:ea typeface="微软雅黑" panose="020B0503020204020204" pitchFamily="34" charset="-122"/>
              </a:rPr>
              <a:t>C&amp;Q</a:t>
            </a:r>
            <a:r>
              <a:rPr lang="zh-CN" altLang="en-US" sz="2000" dirty="0">
                <a:latin typeface="微软雅黑" panose="020B0503020204020204" pitchFamily="34" charset="-122"/>
                <a:ea typeface="微软雅黑" panose="020B0503020204020204" pitchFamily="34" charset="-122"/>
              </a:rPr>
              <a:t>；</a:t>
            </a:r>
          </a:p>
          <a:p>
            <a:pPr marL="1071563" lvl="2" indent="-357188" eaLnBrk="1" fontAlgn="auto" hangingPunct="1">
              <a:lnSpc>
                <a:spcPct val="150000"/>
              </a:lnSpc>
              <a:spcBef>
                <a:spcPts val="600"/>
              </a:spcBef>
              <a:spcAft>
                <a:spcPts val="0"/>
              </a:spcAft>
              <a:buFont typeface="Wingdings" panose="05000000000000000000" pitchFamily="2" charset="2"/>
              <a:buChar char="ü"/>
              <a:defRPr/>
            </a:pPr>
            <a:r>
              <a:rPr lang="zh-CN" altLang="en-US" sz="2000" dirty="0">
                <a:latin typeface="微软雅黑" panose="020B0503020204020204" pitchFamily="34" charset="-122"/>
                <a:ea typeface="微软雅黑" panose="020B0503020204020204" pitchFamily="34" charset="-122"/>
              </a:rPr>
              <a:t>良好的</a:t>
            </a:r>
            <a:r>
              <a:rPr lang="zh-CN" altLang="en-US" sz="2000" dirty="0">
                <a:solidFill>
                  <a:schemeClr val="accent1"/>
                </a:solidFill>
                <a:latin typeface="微软雅黑" panose="020B0503020204020204" pitchFamily="34" charset="-122"/>
                <a:ea typeface="微软雅黑" panose="020B0503020204020204" pitchFamily="34" charset="-122"/>
              </a:rPr>
              <a:t>工程实践文档标准</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tabLst>
                <a:tab pos="542925" algn="l"/>
              </a:tabLst>
              <a:defRPr/>
            </a:pPr>
            <a:r>
              <a:rPr lang="zh-CN" altLang="en-US" sz="2000" dirty="0">
                <a:latin typeface="微软雅黑" panose="020B0503020204020204" pitchFamily="34" charset="-122"/>
                <a:ea typeface="微软雅黑" panose="020B0503020204020204" pitchFamily="34" charset="-122"/>
              </a:rPr>
              <a:t>指南修订的目的是通过将“</a:t>
            </a:r>
            <a:r>
              <a:rPr lang="en-US" altLang="zh-CN" sz="2000" dirty="0">
                <a:solidFill>
                  <a:schemeClr val="accent1"/>
                </a:solidFill>
                <a:latin typeface="微软雅黑" panose="020B0503020204020204" pitchFamily="34" charset="-122"/>
                <a:ea typeface="微软雅黑" panose="020B0503020204020204" pitchFamily="34" charset="-122"/>
              </a:rPr>
              <a:t>best of the best</a:t>
            </a:r>
            <a:r>
              <a:rPr lang="zh-CN" altLang="en-US" sz="2000" dirty="0">
                <a:latin typeface="微软雅黑" panose="020B0503020204020204" pitchFamily="34" charset="-122"/>
                <a:ea typeface="微软雅黑" panose="020B0503020204020204" pitchFamily="34" charset="-122"/>
              </a:rPr>
              <a:t>”整合到一个文档中，帮助制药行业简化和改进</a:t>
            </a:r>
            <a:r>
              <a:rPr lang="en-US" altLang="zh-CN" sz="2000" dirty="0">
                <a:latin typeface="微软雅黑" panose="020B0503020204020204" pitchFamily="34" charset="-122"/>
                <a:ea typeface="微软雅黑" panose="020B0503020204020204" pitchFamily="34" charset="-122"/>
              </a:rPr>
              <a:t>C&amp;Q</a:t>
            </a:r>
            <a:r>
              <a:rPr lang="zh-CN" altLang="en-US" sz="2000" dirty="0">
                <a:latin typeface="微软雅黑" panose="020B0503020204020204" pitchFamily="34" charset="-122"/>
                <a:ea typeface="微软雅黑" panose="020B0503020204020204" pitchFamily="34" charset="-122"/>
              </a:rPr>
              <a:t>流程。指南还结合了来自监管指南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EMA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FDA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ISO)</a:t>
            </a:r>
            <a:r>
              <a:rPr lang="zh-CN" altLang="en-US" sz="2000" dirty="0">
                <a:latin typeface="微软雅黑" panose="020B0503020204020204" pitchFamily="34" charset="-122"/>
                <a:ea typeface="微软雅黑" panose="020B0503020204020204" pitchFamily="34" charset="-122"/>
              </a:rPr>
              <a:t>的概念。</a:t>
            </a:r>
            <a:endParaRPr lang="en-US" altLang="zh-CN" sz="2000" dirty="0">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600"/>
              </a:spcBef>
              <a:spcAft>
                <a:spcPts val="0"/>
              </a:spcAft>
              <a:buFont typeface="Arial" panose="020B0604020202020204" pitchFamily="34" charset="0"/>
              <a:buChar char="•"/>
              <a:defRPr/>
            </a:pPr>
            <a:endParaRPr lang="zh-CN" altLang="en-US"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600"/>
              </a:spcBef>
              <a:spcAft>
                <a:spcPts val="0"/>
              </a:spcAft>
              <a:buFont typeface="Arial" panose="020B0604020202020204" pitchFamily="34" charset="0"/>
              <a:buChar char="•"/>
              <a:defRPr/>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496166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143</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937394"/>
            <a:ext cx="10656000" cy="4201150"/>
          </a:xfrm>
          <a:prstGeom prst="rect">
            <a:avLst/>
          </a:prstGeom>
        </p:spPr>
        <p:txBody>
          <a:bodyPr wrap="square">
            <a:spAutoFit/>
          </a:bodyPr>
          <a:lstStyle/>
          <a:p>
            <a:pPr eaLnBrk="1" fontAlgn="auto" hangingPunct="1">
              <a:spcBef>
                <a:spcPts val="600"/>
              </a:spcBef>
              <a:spcAft>
                <a:spcPts val="1200"/>
              </a:spcAft>
              <a:defRPr/>
            </a:pPr>
            <a:r>
              <a:rPr lang="zh-CN" altLang="en-US" sz="2000" b="1" dirty="0">
                <a:solidFill>
                  <a:schemeClr val="dk1"/>
                </a:solidFill>
                <a:latin typeface="微软雅黑" panose="020B0503020204020204" pitchFamily="34" charset="-122"/>
                <a:ea typeface="微软雅黑" panose="020B0503020204020204" pitchFamily="34" charset="-122"/>
              </a:rPr>
              <a:t>调试与确认（第二版）</a:t>
            </a:r>
            <a:r>
              <a:rPr lang="zh-CN" altLang="en-US" sz="2000" dirty="0">
                <a:solidFill>
                  <a:schemeClr val="dk1"/>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60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本指南前一版中描述的</a:t>
            </a:r>
            <a:r>
              <a:rPr lang="en-US" altLang="zh-CN" sz="2000" dirty="0">
                <a:latin typeface="微软雅黑" panose="020B0503020204020204" pitchFamily="34" charset="-122"/>
                <a:ea typeface="微软雅黑" panose="020B0503020204020204" pitchFamily="34" charset="-122"/>
              </a:rPr>
              <a:t>C&amp;Q</a:t>
            </a:r>
            <a:r>
              <a:rPr lang="zh-CN" altLang="en-US" sz="2000" dirty="0">
                <a:latin typeface="微软雅黑" panose="020B0503020204020204" pitchFamily="34" charset="-122"/>
                <a:ea typeface="微软雅黑" panose="020B0503020204020204" pitchFamily="34" charset="-122"/>
              </a:rPr>
              <a:t>方法的某些方面已经过时，取而代之的是</a:t>
            </a:r>
            <a:r>
              <a:rPr lang="zh-CN" altLang="en-US" sz="2000" dirty="0">
                <a:solidFill>
                  <a:schemeClr val="accent1"/>
                </a:solidFill>
                <a:latin typeface="微软雅黑" panose="020B0503020204020204" pitchFamily="34" charset="-122"/>
                <a:ea typeface="微软雅黑" panose="020B0503020204020204" pitchFamily="34" charset="-122"/>
              </a:rPr>
              <a:t>质量风险管理和良好的工程实践</a:t>
            </a:r>
            <a:r>
              <a:rPr lang="zh-CN" altLang="en-US" sz="2000" dirty="0">
                <a:latin typeface="微软雅黑" panose="020B0503020204020204" pitchFamily="34" charset="-122"/>
                <a:ea typeface="微软雅黑" panose="020B0503020204020204" pitchFamily="34" charset="-122"/>
              </a:rPr>
              <a:t>概念。</a:t>
            </a:r>
          </a:p>
          <a:p>
            <a:pPr marL="742950" lvl="1" indent="-285750" eaLnBrk="1" fontAlgn="auto" hangingPunct="1">
              <a:lnSpc>
                <a:spcPct val="150000"/>
              </a:lnSpc>
              <a:spcBef>
                <a:spcPts val="600"/>
              </a:spcBef>
              <a:spcAft>
                <a:spcPts val="0"/>
              </a:spcAft>
              <a:buFont typeface="Arial" panose="020B0604020202020204" pitchFamily="34" charset="0"/>
              <a:buChar char="•"/>
              <a:defRPr/>
            </a:pPr>
            <a:r>
              <a:rPr lang="en-US" altLang="zh-CN" sz="2000" dirty="0">
                <a:latin typeface="微软雅黑" panose="020B0503020204020204" pitchFamily="34" charset="-122"/>
                <a:ea typeface="微软雅黑" panose="020B0503020204020204" pitchFamily="34" charset="-122"/>
              </a:rPr>
              <a:t>ISPE</a:t>
            </a:r>
            <a:r>
              <a:rPr lang="zh-CN" altLang="en-US" sz="2000" dirty="0">
                <a:latin typeface="微软雅黑" panose="020B0503020204020204" pitchFamily="34" charset="-122"/>
                <a:ea typeface="微软雅黑" panose="020B0503020204020204" pitchFamily="34" charset="-122"/>
              </a:rPr>
              <a:t>基准指南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调试和确认</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第二版</a:t>
            </a:r>
            <a:r>
              <a:rPr lang="en-US" altLang="zh-CN" sz="2000" dirty="0">
                <a:latin typeface="微软雅黑" panose="020B0503020204020204" pitchFamily="34" charset="-122"/>
                <a:ea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rPr>
              <a:t>取代以下指南</a:t>
            </a:r>
            <a:r>
              <a:rPr lang="en-US" altLang="zh-CN" sz="2000" dirty="0">
                <a:latin typeface="微软雅黑" panose="020B0503020204020204" pitchFamily="34" charset="-122"/>
                <a:ea typeface="微软雅黑" panose="020B0503020204020204" pitchFamily="34" charset="-122"/>
              </a:rPr>
              <a:t>:</a:t>
            </a:r>
          </a:p>
          <a:p>
            <a:pPr marL="1200150" lvl="2" indent="-285750" eaLnBrk="1" fontAlgn="auto" hangingPunct="1">
              <a:lnSpc>
                <a:spcPct val="150000"/>
              </a:lnSpc>
              <a:spcBef>
                <a:spcPts val="600"/>
              </a:spcBef>
              <a:spcAft>
                <a:spcPts val="0"/>
              </a:spcAft>
              <a:buFont typeface="Arial" panose="020B0604020202020204" pitchFamily="34" charset="0"/>
              <a:buChar char="•"/>
              <a:defRPr/>
            </a:pPr>
            <a:r>
              <a:rPr lang="en-US" altLang="zh-CN" sz="2000" dirty="0">
                <a:latin typeface="微软雅黑" panose="020B0503020204020204" pitchFamily="34" charset="-122"/>
                <a:ea typeface="微软雅黑" panose="020B0503020204020204" pitchFamily="34" charset="-122"/>
              </a:rPr>
              <a:t>ISPE</a:t>
            </a:r>
            <a:r>
              <a:rPr lang="zh-CN" altLang="en-US" sz="2000" dirty="0">
                <a:latin typeface="微软雅黑" panose="020B0503020204020204" pitchFamily="34" charset="-122"/>
                <a:ea typeface="微软雅黑" panose="020B0503020204020204" pitchFamily="34" charset="-122"/>
              </a:rPr>
              <a:t>基准指南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卷</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调试和确认</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第一版</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p>
          <a:p>
            <a:pPr marL="1200150" lvl="2" indent="-285750" eaLnBrk="1" fontAlgn="auto" hangingPunct="1">
              <a:lnSpc>
                <a:spcPct val="150000"/>
              </a:lnSpc>
              <a:spcBef>
                <a:spcPts val="600"/>
              </a:spcBef>
              <a:spcAft>
                <a:spcPts val="0"/>
              </a:spcAft>
              <a:buFont typeface="Arial" panose="020B0604020202020204" pitchFamily="34" charset="0"/>
              <a:buChar char="•"/>
              <a:defRPr/>
            </a:pPr>
            <a:r>
              <a:rPr lang="en-US" altLang="zh-CN" sz="2000" dirty="0">
                <a:latin typeface="微软雅黑" panose="020B0503020204020204" pitchFamily="34" charset="-122"/>
                <a:ea typeface="微软雅黑" panose="020B0503020204020204" pitchFamily="34" charset="-122"/>
              </a:rPr>
              <a:t>ISPE</a:t>
            </a:r>
            <a:r>
              <a:rPr lang="zh-CN" altLang="en-US" sz="2000" dirty="0">
                <a:latin typeface="微软雅黑" panose="020B0503020204020204" pitchFamily="34" charset="-122"/>
                <a:ea typeface="微软雅黑" panose="020B0503020204020204" pitchFamily="34" charset="-122"/>
              </a:rPr>
              <a:t>指南</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科学和基于风险的方法的设施、系统和设备交付；</a:t>
            </a:r>
          </a:p>
          <a:p>
            <a:pPr marL="1200150" lvl="2" indent="-285750" eaLnBrk="1" fontAlgn="auto" hangingPunct="1">
              <a:lnSpc>
                <a:spcPct val="150000"/>
              </a:lnSpc>
              <a:spcBef>
                <a:spcPts val="600"/>
              </a:spcBef>
              <a:spcAft>
                <a:spcPts val="0"/>
              </a:spcAft>
              <a:buFont typeface="Arial" panose="020B0604020202020204" pitchFamily="34" charset="0"/>
              <a:buChar char="•"/>
              <a:defRPr/>
            </a:pPr>
            <a:r>
              <a:rPr lang="en-US" altLang="zh-CN" sz="2000" dirty="0">
                <a:latin typeface="微软雅黑" panose="020B0503020204020204" pitchFamily="34" charset="-122"/>
                <a:ea typeface="微软雅黑" panose="020B0503020204020204" pitchFamily="34" charset="-122"/>
              </a:rPr>
              <a:t>ISPE</a:t>
            </a:r>
            <a:r>
              <a:rPr lang="zh-CN" altLang="en-US" sz="2000" dirty="0">
                <a:latin typeface="微软雅黑" panose="020B0503020204020204" pitchFamily="34" charset="-122"/>
                <a:ea typeface="微软雅黑" panose="020B0503020204020204" pitchFamily="34" charset="-122"/>
              </a:rPr>
              <a:t>良好实践指南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基于风险管理的调试和确认。</a:t>
            </a:r>
          </a:p>
          <a:p>
            <a:pPr marL="742950" lvl="1" indent="-285750" eaLnBrk="1" fontAlgn="auto" hangingPunct="1">
              <a:lnSpc>
                <a:spcPct val="150000"/>
              </a:lnSpc>
              <a:spcBef>
                <a:spcPts val="600"/>
              </a:spcBef>
              <a:spcAft>
                <a:spcPts val="0"/>
              </a:spcAft>
              <a:buFont typeface="Arial" panose="020B0604020202020204" pitchFamily="34" charset="0"/>
              <a:buChar char="•"/>
              <a:defRPr/>
            </a:pPr>
            <a:endParaRPr lang="zh-CN" altLang="en-US" dirty="0">
              <a:latin typeface="微软雅黑" panose="020B0503020204020204" pitchFamily="34" charset="-122"/>
              <a:ea typeface="微软雅黑" panose="020B0503020204020204" pitchFamily="34" charset="-122"/>
            </a:endParaRPr>
          </a:p>
        </p:txBody>
      </p:sp>
      <p:sp>
        <p:nvSpPr>
          <p:cNvPr id="6" name="灯片编号占位符 2"/>
          <p:cNvSpPr txBox="1">
            <a:spLocks/>
          </p:cNvSpPr>
          <p:nvPr/>
        </p:nvSpPr>
        <p:spPr>
          <a:xfrm>
            <a:off x="6465456" y="6560153"/>
            <a:ext cx="866391" cy="232618"/>
          </a:xfrm>
          <a:prstGeom prst="rect">
            <a:avLst/>
          </a:prstGeom>
        </p:spPr>
        <p:txBody>
          <a:bodyPr vert="horz" wrap="square" lIns="91440" tIns="45720" rIns="91440" bIns="45720" numCol="1" anchor="ctr" anchorCtr="0" compatLnSpc="1">
            <a:prstTxWarp prst="textNoShape">
              <a:avLst/>
            </a:prstTxWarp>
          </a:bodyPr>
          <a:lstStyle>
            <a:defPPr>
              <a:defRPr lang="zh-CN"/>
            </a:defPPr>
            <a:lvl1pPr algn="ctr" rtl="0" eaLnBrk="1" fontAlgn="auto" hangingPunct="1">
              <a:spcBef>
                <a:spcPct val="0"/>
              </a:spcBef>
              <a:spcAft>
                <a:spcPts val="0"/>
              </a:spcAft>
              <a:buFont typeface="Arial" pitchFamily="34" charset="0"/>
              <a:buNone/>
              <a:defRPr sz="1200" kern="1200">
                <a:solidFill>
                  <a:prstClr val="black"/>
                </a:solidFill>
                <a:latin typeface="Arial"/>
                <a:ea typeface="微软雅黑" pitchFamily="34"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fld id="{E9C26CF1-AECC-44F5-8FED-F08477BFFB23}" type="slidenum">
              <a:rPr lang="zh-CN" altLang="en-US"/>
              <a:pPr>
                <a:defRPr/>
              </a:pPr>
              <a:t>143</a:t>
            </a:fld>
            <a:r>
              <a:rPr lang="en-US" altLang="zh-CN"/>
              <a:t>/71</a:t>
            </a:r>
            <a:endParaRPr lang="zh-CN" altLang="en-US" dirty="0"/>
          </a:p>
        </p:txBody>
      </p:sp>
      <p:pic>
        <p:nvPicPr>
          <p:cNvPr id="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4216" y="4726423"/>
            <a:ext cx="1552201" cy="199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0" descr="ISPEGPG10-ARMCQ-smcvr.jpg"/>
          <p:cNvPicPr>
            <a:picLocks noChangeAspect="1" noChangeArrowheads="1"/>
          </p:cNvPicPr>
          <p:nvPr/>
        </p:nvPicPr>
        <p:blipFill>
          <a:blip r:embed="rId4" cstate="print"/>
          <a:srcRect/>
          <a:stretch>
            <a:fillRect/>
          </a:stretch>
        </p:blipFill>
        <p:spPr bwMode="auto">
          <a:xfrm>
            <a:off x="8135390" y="4726421"/>
            <a:ext cx="1539882" cy="1995054"/>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5437872" y="4726422"/>
            <a:ext cx="1669935" cy="1995054"/>
          </a:xfrm>
          <a:prstGeom prst="rect">
            <a:avLst/>
          </a:prstGeom>
          <a:noFill/>
          <a:ln w="9525">
            <a:solidFill>
              <a:schemeClr val="bg2"/>
            </a:solidFill>
            <a:miter lim="800000"/>
            <a:headEnd/>
            <a:tailEnd/>
          </a:ln>
        </p:spPr>
      </p:pic>
    </p:spTree>
    <p:extLst>
      <p:ext uri="{BB962C8B-B14F-4D97-AF65-F5344CB8AC3E}">
        <p14:creationId xmlns:p14="http://schemas.microsoft.com/office/powerpoint/2010/main" val="322420815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144</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924332"/>
            <a:ext cx="10656000" cy="5832366"/>
          </a:xfrm>
          <a:prstGeom prst="rect">
            <a:avLst/>
          </a:prstGeom>
        </p:spPr>
        <p:txBody>
          <a:bodyPr wrap="square">
            <a:spAutoFit/>
          </a:bodyPr>
          <a:lstStyle/>
          <a:p>
            <a:pPr eaLnBrk="1" fontAlgn="auto" hangingPunct="1">
              <a:spcBef>
                <a:spcPts val="1200"/>
              </a:spcBef>
              <a:spcAft>
                <a:spcPts val="600"/>
              </a:spcAft>
              <a:defRPr/>
            </a:pPr>
            <a:r>
              <a:rPr lang="zh-CN" altLang="en-US" sz="2000" b="1" dirty="0">
                <a:solidFill>
                  <a:schemeClr val="dk1"/>
                </a:solidFill>
                <a:latin typeface="微软雅黑" panose="020B0503020204020204" pitchFamily="34" charset="-122"/>
                <a:ea typeface="微软雅黑" panose="020B0503020204020204" pitchFamily="34" charset="-122"/>
              </a:rPr>
              <a:t>调试与确认（第二版）</a:t>
            </a:r>
            <a:r>
              <a:rPr lang="zh-CN" altLang="en-US" sz="2000" dirty="0">
                <a:solidFill>
                  <a:schemeClr val="dk1"/>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a:p>
            <a:pPr marL="285750" indent="-285750" eaLnBrk="1" fontAlgn="auto" hangingPunct="1">
              <a:spcBef>
                <a:spcPts val="1200"/>
              </a:spcBef>
              <a:spcAft>
                <a:spcPts val="60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指南适用于人用和兽用，以及生物药品的制药生产系统。</a:t>
            </a:r>
            <a:endParaRPr lang="en-US" altLang="zh-CN" sz="2000" dirty="0">
              <a:latin typeface="微软雅黑" panose="020B0503020204020204" pitchFamily="34" charset="-122"/>
              <a:ea typeface="微软雅黑" panose="020B0503020204020204" pitchFamily="34" charset="-122"/>
            </a:endParaRPr>
          </a:p>
          <a:p>
            <a:pPr marL="285750" indent="-285750" eaLnBrk="1" fontAlgn="auto" hangingPunct="1">
              <a:spcBef>
                <a:spcPts val="1200"/>
              </a:spcBef>
              <a:spcAft>
                <a:spcPts val="60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前一版中描述的</a:t>
            </a:r>
            <a:r>
              <a:rPr lang="en-US" altLang="zh-CN" sz="2000" dirty="0">
                <a:latin typeface="微软雅黑" panose="020B0503020204020204" pitchFamily="34" charset="-122"/>
                <a:ea typeface="微软雅黑" panose="020B0503020204020204" pitchFamily="34" charset="-122"/>
              </a:rPr>
              <a:t>C&amp;Q</a:t>
            </a:r>
            <a:r>
              <a:rPr lang="zh-CN" altLang="en-US" sz="2000" dirty="0">
                <a:latin typeface="微软雅黑" panose="020B0503020204020204" pitchFamily="34" charset="-122"/>
                <a:ea typeface="微软雅黑" panose="020B0503020204020204" pitchFamily="34" charset="-122"/>
              </a:rPr>
              <a:t>方法的某些方面</a:t>
            </a:r>
            <a:r>
              <a:rPr lang="zh-CN" altLang="en-US" sz="2000" b="1" dirty="0">
                <a:solidFill>
                  <a:schemeClr val="accent4">
                    <a:lumMod val="75000"/>
                  </a:schemeClr>
                </a:solidFill>
                <a:latin typeface="微软雅黑" panose="020B0503020204020204" pitchFamily="34" charset="-122"/>
                <a:ea typeface="微软雅黑" panose="020B0503020204020204" pitchFamily="34" charset="-122"/>
              </a:rPr>
              <a:t>已经废弃</a:t>
            </a:r>
            <a:r>
              <a:rPr lang="zh-CN" altLang="en-US" sz="2000" dirty="0">
                <a:latin typeface="微软雅黑" panose="020B0503020204020204" pitchFamily="34" charset="-122"/>
                <a:ea typeface="微软雅黑" panose="020B0503020204020204" pitchFamily="34" charset="-122"/>
              </a:rPr>
              <a:t>，并被</a:t>
            </a:r>
            <a:r>
              <a:rPr lang="en-US" altLang="zh-CN" sz="2000" dirty="0">
                <a:latin typeface="微软雅黑" panose="020B0503020204020204" pitchFamily="34" charset="-122"/>
                <a:ea typeface="微软雅黑" panose="020B0503020204020204" pitchFamily="34" charset="-122"/>
              </a:rPr>
              <a:t>QRM</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GEP</a:t>
            </a:r>
            <a:r>
              <a:rPr lang="zh-CN" altLang="en-US" sz="2000" dirty="0">
                <a:latin typeface="微软雅黑" panose="020B0503020204020204" pitchFamily="34" charset="-122"/>
                <a:ea typeface="微软雅黑" panose="020B0503020204020204" pitchFamily="34" charset="-122"/>
              </a:rPr>
              <a:t>取代，包括：</a:t>
            </a: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spcBef>
                <a:spcPts val="1200"/>
              </a:spcBef>
              <a:spcAft>
                <a:spcPts val="600"/>
              </a:spcAft>
              <a:buFont typeface="Arial" panose="020B0604020202020204" pitchFamily="34" charset="0"/>
              <a:buChar char="•"/>
              <a:defRPr/>
            </a:pPr>
            <a:r>
              <a:rPr lang="en-US" altLang="zh-CN" sz="2000" b="1" dirty="0">
                <a:solidFill>
                  <a:schemeClr val="accent4">
                    <a:lumMod val="75000"/>
                  </a:schemeClr>
                </a:solidFill>
                <a:latin typeface="微软雅黑" panose="020B0503020204020204" pitchFamily="34" charset="-122"/>
                <a:ea typeface="微软雅黑 Light" panose="020B0502040204020203" pitchFamily="34" charset="-122"/>
              </a:rPr>
              <a:t>CCA</a:t>
            </a:r>
            <a:r>
              <a:rPr lang="zh-CN" altLang="en-US" sz="2000" b="1" dirty="0">
                <a:solidFill>
                  <a:schemeClr val="accent4">
                    <a:lumMod val="75000"/>
                  </a:schemeClr>
                </a:solidFill>
                <a:latin typeface="微软雅黑" panose="020B0503020204020204" pitchFamily="34" charset="-122"/>
                <a:ea typeface="微软雅黑 Light" panose="020B0502040204020203" pitchFamily="34" charset="-122"/>
              </a:rPr>
              <a:t>：</a:t>
            </a:r>
            <a:r>
              <a:rPr lang="en-US" altLang="zh-CN" sz="2000" b="1" dirty="0">
                <a:solidFill>
                  <a:schemeClr val="accent4">
                    <a:lumMod val="75000"/>
                  </a:schemeClr>
                </a:solidFill>
                <a:latin typeface="微软雅黑" panose="020B0503020204020204" pitchFamily="34" charset="-122"/>
                <a:ea typeface="微软雅黑 Light" panose="020B0502040204020203" pitchFamily="34" charset="-122"/>
              </a:rPr>
              <a:t>CDE</a:t>
            </a:r>
            <a:r>
              <a:rPr lang="zh-CN" altLang="en-US" sz="2000" b="1" dirty="0">
                <a:solidFill>
                  <a:schemeClr val="accent4">
                    <a:lumMod val="75000"/>
                  </a:schemeClr>
                </a:solidFill>
                <a:latin typeface="微软雅黑" panose="020B0503020204020204" pitchFamily="34" charset="-122"/>
                <a:ea typeface="微软雅黑 Light" panose="020B0502040204020203" pitchFamily="34" charset="-122"/>
              </a:rPr>
              <a:t>被确定为系统风险评估的输出</a:t>
            </a:r>
            <a:r>
              <a:rPr lang="zh-CN" altLang="en-US" sz="2000" dirty="0">
                <a:solidFill>
                  <a:schemeClr val="accent1"/>
                </a:solidFill>
                <a:latin typeface="微软雅黑" panose="020B0503020204020204" pitchFamily="34" charset="-122"/>
                <a:ea typeface="微软雅黑 Light" panose="020B0502040204020203" pitchFamily="34" charset="-122"/>
              </a:rPr>
              <a:t>，</a:t>
            </a:r>
            <a:r>
              <a:rPr lang="zh-CN" altLang="en-US" sz="2000" dirty="0">
                <a:latin typeface="微软雅黑" panose="020B0503020204020204" pitchFamily="34" charset="-122"/>
                <a:ea typeface="微软雅黑 Light" panose="020B0502040204020203" pitchFamily="34" charset="-122"/>
              </a:rPr>
              <a:t>因此无需评估每个系统部件的关键性；</a:t>
            </a:r>
            <a:endParaRPr lang="en-US" altLang="zh-CN" sz="2000" dirty="0">
              <a:latin typeface="微软雅黑" panose="020B0503020204020204" pitchFamily="34" charset="-122"/>
              <a:ea typeface="微软雅黑 Light" panose="020B0502040204020203" pitchFamily="34" charset="-122"/>
            </a:endParaRPr>
          </a:p>
          <a:p>
            <a:pPr marL="742950" lvl="1" indent="-285750" eaLnBrk="1" fontAlgn="auto" hangingPunct="1">
              <a:spcBef>
                <a:spcPts val="1200"/>
              </a:spcBef>
              <a:spcAft>
                <a:spcPts val="600"/>
              </a:spcAft>
              <a:buFont typeface="Arial" panose="020B0604020202020204" pitchFamily="34" charset="0"/>
              <a:buChar char="•"/>
              <a:defRPr/>
            </a:pPr>
            <a:r>
              <a:rPr lang="zh-CN" altLang="en-US" sz="2000" dirty="0">
                <a:latin typeface="微软雅黑" panose="020B0503020204020204" pitchFamily="34" charset="-122"/>
                <a:ea typeface="微软雅黑 Light" panose="020B0502040204020203" pitchFamily="34" charset="-122"/>
              </a:rPr>
              <a:t>增强型调试</a:t>
            </a:r>
            <a:r>
              <a:rPr lang="en-US" altLang="zh-CN" sz="2000" dirty="0">
                <a:latin typeface="微软雅黑" panose="020B0503020204020204" pitchFamily="34" charset="-122"/>
                <a:ea typeface="微软雅黑 Light" panose="020B0502040204020203" pitchFamily="34" charset="-122"/>
              </a:rPr>
              <a:t>&amp;</a:t>
            </a:r>
            <a:r>
              <a:rPr lang="zh-CN" altLang="en-US" sz="2000" dirty="0">
                <a:latin typeface="微软雅黑" panose="020B0503020204020204" pitchFamily="34" charset="-122"/>
                <a:ea typeface="微软雅黑 Light" panose="020B0502040204020203" pitchFamily="34" charset="-122"/>
              </a:rPr>
              <a:t>增强型设计审核</a:t>
            </a:r>
            <a:r>
              <a:rPr lang="en-US" altLang="zh-CN" sz="2000" dirty="0">
                <a:latin typeface="微软雅黑" panose="020B0503020204020204" pitchFamily="34" charset="-122"/>
                <a:ea typeface="微软雅黑 Light" panose="020B0502040204020203" pitchFamily="34" charset="-122"/>
              </a:rPr>
              <a:t>&amp;</a:t>
            </a:r>
            <a:r>
              <a:rPr lang="zh-CN" altLang="en-US" sz="2000" dirty="0">
                <a:latin typeface="微软雅黑" panose="020B0503020204020204" pitchFamily="34" charset="-122"/>
                <a:ea typeface="微软雅黑 Light" panose="020B0502040204020203" pitchFamily="34" charset="-122"/>
              </a:rPr>
              <a:t>增强型文档；</a:t>
            </a:r>
            <a:endParaRPr lang="en-US" altLang="zh-CN" sz="2000" dirty="0">
              <a:latin typeface="微软雅黑" panose="020B0503020204020204" pitchFamily="34" charset="-122"/>
              <a:ea typeface="微软雅黑 Light" panose="020B0502040204020203" pitchFamily="34" charset="-122"/>
            </a:endParaRPr>
          </a:p>
          <a:p>
            <a:pPr marL="742950" lvl="1" indent="-285750" eaLnBrk="1" fontAlgn="auto" hangingPunct="1">
              <a:spcBef>
                <a:spcPts val="1200"/>
              </a:spcBef>
              <a:spcAft>
                <a:spcPts val="600"/>
              </a:spcAft>
              <a:buFont typeface="Arial" panose="020B0604020202020204" pitchFamily="34" charset="0"/>
              <a:buChar char="•"/>
              <a:defRPr/>
            </a:pPr>
            <a:r>
              <a:rPr lang="zh-CN" altLang="en-US" sz="2000" dirty="0">
                <a:latin typeface="微软雅黑" panose="020B0503020204020204" pitchFamily="34" charset="-122"/>
                <a:ea typeface="微软雅黑 Light" panose="020B0502040204020203" pitchFamily="34" charset="-122"/>
              </a:rPr>
              <a:t>间接影响系统：重新分类为直接影响系统和非直接隐形系统；</a:t>
            </a:r>
            <a:endParaRPr lang="en-US" altLang="zh-CN" sz="2000" dirty="0">
              <a:latin typeface="微软雅黑" panose="020B0503020204020204" pitchFamily="34" charset="-122"/>
              <a:ea typeface="微软雅黑 Light" panose="020B0502040204020203" pitchFamily="34" charset="-122"/>
            </a:endParaRPr>
          </a:p>
          <a:p>
            <a:pPr marL="742950" lvl="1" indent="-285750" eaLnBrk="1" fontAlgn="auto" hangingPunct="1">
              <a:spcBef>
                <a:spcPts val="1200"/>
              </a:spcBef>
              <a:spcAft>
                <a:spcPts val="600"/>
              </a:spcAft>
              <a:buFont typeface="Arial" panose="020B0604020202020204" pitchFamily="34" charset="0"/>
              <a:buChar char="•"/>
              <a:defRPr/>
            </a:pPr>
            <a:r>
              <a:rPr lang="en-US" altLang="zh-CN" sz="2000" b="1" dirty="0">
                <a:solidFill>
                  <a:schemeClr val="accent4">
                    <a:lumMod val="75000"/>
                  </a:schemeClr>
                </a:solidFill>
                <a:latin typeface="微软雅黑" panose="020B0503020204020204" pitchFamily="34" charset="-122"/>
                <a:ea typeface="微软雅黑 Light" panose="020B0502040204020203" pitchFamily="34" charset="-122"/>
              </a:rPr>
              <a:t>V-</a:t>
            </a:r>
            <a:r>
              <a:rPr lang="zh-CN" altLang="en-US" sz="2000" b="1" dirty="0">
                <a:solidFill>
                  <a:schemeClr val="accent4">
                    <a:lumMod val="75000"/>
                  </a:schemeClr>
                </a:solidFill>
                <a:latin typeface="微软雅黑" panose="020B0503020204020204" pitchFamily="34" charset="-122"/>
                <a:ea typeface="微软雅黑 Light" panose="020B0502040204020203" pitchFamily="34" charset="-122"/>
              </a:rPr>
              <a:t>模型：集成的</a:t>
            </a:r>
            <a:r>
              <a:rPr lang="en-US" altLang="zh-CN" sz="2000" b="1" dirty="0">
                <a:solidFill>
                  <a:schemeClr val="accent4">
                    <a:lumMod val="75000"/>
                  </a:schemeClr>
                </a:solidFill>
                <a:latin typeface="微软雅黑" panose="020B0503020204020204" pitchFamily="34" charset="-122"/>
                <a:ea typeface="微软雅黑 Light" panose="020B0502040204020203" pitchFamily="34" charset="-122"/>
              </a:rPr>
              <a:t>C&amp;Q</a:t>
            </a:r>
            <a:r>
              <a:rPr lang="zh-CN" altLang="en-US" sz="2000" b="1" dirty="0">
                <a:solidFill>
                  <a:schemeClr val="accent4">
                    <a:lumMod val="75000"/>
                  </a:schemeClr>
                </a:solidFill>
                <a:latin typeface="微软雅黑" panose="020B0503020204020204" pitchFamily="34" charset="-122"/>
                <a:ea typeface="微软雅黑 Light" panose="020B0502040204020203" pitchFamily="34" charset="-122"/>
              </a:rPr>
              <a:t>方法提供了生命周期的</a:t>
            </a:r>
            <a:r>
              <a:rPr lang="en-US" altLang="zh-CN" sz="2000" b="1" dirty="0">
                <a:solidFill>
                  <a:schemeClr val="accent4">
                    <a:lumMod val="75000"/>
                  </a:schemeClr>
                </a:solidFill>
                <a:latin typeface="微软雅黑" panose="020B0503020204020204" pitchFamily="34" charset="-122"/>
                <a:ea typeface="微软雅黑 Light" panose="020B0502040204020203" pitchFamily="34" charset="-122"/>
              </a:rPr>
              <a:t>C&amp;Q</a:t>
            </a:r>
            <a:r>
              <a:rPr lang="zh-CN" altLang="en-US" sz="2000" b="1" dirty="0">
                <a:solidFill>
                  <a:schemeClr val="accent4">
                    <a:lumMod val="75000"/>
                  </a:schemeClr>
                </a:solidFill>
                <a:latin typeface="微软雅黑" panose="020B0503020204020204" pitchFamily="34" charset="-122"/>
                <a:ea typeface="微软雅黑 Light" panose="020B0502040204020203" pitchFamily="34" charset="-122"/>
              </a:rPr>
              <a:t>方法，并由不同的流程图表示（如下图）</a:t>
            </a:r>
            <a:r>
              <a:rPr lang="zh-CN" altLang="en-US" sz="2000" dirty="0">
                <a:solidFill>
                  <a:schemeClr val="accent1"/>
                </a:solidFill>
                <a:latin typeface="微软雅黑" panose="020B0503020204020204" pitchFamily="34" charset="-122"/>
                <a:ea typeface="微软雅黑 Light" panose="020B0502040204020203" pitchFamily="34" charset="-122"/>
              </a:rPr>
              <a:t>。</a:t>
            </a:r>
            <a:r>
              <a:rPr lang="en-US" altLang="zh-CN" sz="2000" dirty="0">
                <a:latin typeface="微软雅黑" panose="020B0503020204020204" pitchFamily="34" charset="-122"/>
                <a:ea typeface="微软雅黑 Light" panose="020B0502040204020203" pitchFamily="34" charset="-122"/>
              </a:rPr>
              <a:t>V</a:t>
            </a:r>
            <a:r>
              <a:rPr lang="zh-CN" altLang="en-US" sz="2000" dirty="0">
                <a:latin typeface="微软雅黑" panose="020B0503020204020204" pitchFamily="34" charset="-122"/>
                <a:ea typeface="微软雅黑 Light" panose="020B0502040204020203" pitchFamily="34" charset="-122"/>
              </a:rPr>
              <a:t>模型代表了设计过程和测试之间的联系，但没有包含基于产品质量的风险评估过程。</a:t>
            </a:r>
            <a:endParaRPr lang="en-US" altLang="zh-CN" sz="2000" dirty="0">
              <a:latin typeface="微软雅黑" panose="020B0503020204020204" pitchFamily="34" charset="-122"/>
              <a:ea typeface="微软雅黑 Light" panose="020B0502040204020203" pitchFamily="34" charset="-122"/>
            </a:endParaRPr>
          </a:p>
          <a:p>
            <a:pPr marL="285750" indent="-285750" eaLnBrk="1" fontAlgn="auto" hangingPunct="1">
              <a:spcBef>
                <a:spcPts val="1200"/>
              </a:spcBef>
              <a:spcAft>
                <a:spcPts val="600"/>
              </a:spcAft>
              <a:buFont typeface="Arial" panose="020B0604020202020204" pitchFamily="34" charset="0"/>
              <a:buChar char="•"/>
              <a:defRPr/>
            </a:pPr>
            <a:endParaRPr lang="en-US" altLang="zh-CN" sz="2000" dirty="0">
              <a:latin typeface="微软雅黑" panose="020B0503020204020204" pitchFamily="34" charset="-122"/>
              <a:ea typeface="微软雅黑" panose="020B0503020204020204" pitchFamily="34" charset="-122"/>
            </a:endParaRPr>
          </a:p>
          <a:p>
            <a:pPr marL="285750" indent="-285750" eaLnBrk="1" fontAlgn="auto" hangingPunct="1">
              <a:spcBef>
                <a:spcPts val="1200"/>
              </a:spcBef>
              <a:spcAft>
                <a:spcPts val="600"/>
              </a:spcAft>
              <a:buFont typeface="Arial" panose="020B0604020202020204" pitchFamily="34" charset="0"/>
              <a:buChar char="•"/>
              <a:defRPr/>
            </a:pP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spcBef>
                <a:spcPts val="1200"/>
              </a:spcBef>
              <a:spcAft>
                <a:spcPts val="600"/>
              </a:spcAft>
              <a:buFont typeface="Arial" panose="020B0604020202020204" pitchFamily="34" charset="0"/>
              <a:buChar char="•"/>
              <a:defRPr/>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356631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ISPE</a:t>
            </a:r>
            <a:r>
              <a:rPr lang="zh-CN" altLang="en-US" dirty="0" smtClean="0"/>
              <a:t>指南</a:t>
            </a:r>
            <a:r>
              <a:rPr lang="zh-CN" altLang="en-US" dirty="0"/>
              <a:t>动态</a:t>
            </a:r>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145</a:t>
            </a:fld>
            <a:r>
              <a:rPr lang="en-US" altLang="zh-CN" dirty="0" smtClean="0"/>
              <a:t>/160</a:t>
            </a:r>
            <a:endParaRPr lang="zh-CN" altLang="en-US" dirty="0"/>
          </a:p>
        </p:txBody>
      </p:sp>
      <p:pic>
        <p:nvPicPr>
          <p:cNvPr id="6" name="image13.jpeg"/>
          <p:cNvPicPr/>
          <p:nvPr/>
        </p:nvPicPr>
        <p:blipFill>
          <a:blip r:embed="rId3" cstate="print"/>
          <a:stretch>
            <a:fillRect/>
          </a:stretch>
        </p:blipFill>
        <p:spPr>
          <a:xfrm>
            <a:off x="2100000" y="1044000"/>
            <a:ext cx="7992000" cy="4601426"/>
          </a:xfrm>
          <a:prstGeom prst="rect">
            <a:avLst/>
          </a:prstGeom>
        </p:spPr>
      </p:pic>
      <p:sp>
        <p:nvSpPr>
          <p:cNvPr id="8" name="矩形 7">
            <a:extLst>
              <a:ext uri="{FF2B5EF4-FFF2-40B4-BE49-F238E27FC236}">
                <a16:creationId xmlns:a16="http://schemas.microsoft.com/office/drawing/2014/main" id="{E11B5259-8761-418D-9B39-53E0EE5A1DFC}"/>
              </a:ext>
            </a:extLst>
          </p:cNvPr>
          <p:cNvSpPr/>
          <p:nvPr/>
        </p:nvSpPr>
        <p:spPr>
          <a:xfrm>
            <a:off x="2100000" y="5744284"/>
            <a:ext cx="7653600" cy="369332"/>
          </a:xfrm>
          <a:prstGeom prst="rect">
            <a:avLst/>
          </a:prstGeom>
        </p:spPr>
        <p:txBody>
          <a:bodyPr wrap="square">
            <a:spAutoFit/>
          </a:bodyPr>
          <a:lstStyle/>
          <a:p>
            <a:r>
              <a:rPr lang="zh-CN" altLang="zh-CN" b="1" dirty="0">
                <a:ea typeface="微软雅黑 Light" panose="020B0502040204020203" pitchFamily="34" charset="-122"/>
              </a:rPr>
              <a:t>科学的和基于风险的</a:t>
            </a:r>
            <a:r>
              <a:rPr lang="en-US" altLang="zh-CN" b="1" dirty="0">
                <a:ea typeface="微软雅黑 Light" panose="020B0502040204020203" pitchFamily="34" charset="-122"/>
              </a:rPr>
              <a:t>C&amp;Q</a:t>
            </a:r>
            <a:r>
              <a:rPr lang="zh-CN" altLang="zh-CN" b="1" dirty="0" smtClean="0">
                <a:ea typeface="微软雅黑 Light" panose="020B0502040204020203" pitchFamily="34" charset="-122"/>
              </a:rPr>
              <a:t>流程图</a:t>
            </a:r>
            <a:endParaRPr lang="zh-CN" altLang="zh-CN" dirty="0">
              <a:ea typeface="微软雅黑 Light" panose="020B0502040204020203" pitchFamily="34" charset="-122"/>
            </a:endParaRPr>
          </a:p>
        </p:txBody>
      </p:sp>
    </p:spTree>
    <p:extLst>
      <p:ext uri="{BB962C8B-B14F-4D97-AF65-F5344CB8AC3E}">
        <p14:creationId xmlns:p14="http://schemas.microsoft.com/office/powerpoint/2010/main" val="266127451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a:t>美国注射剂协会</a:t>
            </a:r>
            <a:r>
              <a:rPr lang="en-US" altLang="zh-CN"/>
              <a:t>PDA</a:t>
            </a:r>
            <a:endParaRPr lang="zh-CN" altLang="en-US"/>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146</a:t>
            </a:fld>
            <a:r>
              <a:rPr lang="en-US" altLang="zh-CN" dirty="0" smtClean="0"/>
              <a:t>/160</a:t>
            </a:r>
            <a:endParaRPr lang="zh-CN" altLang="en-US" dirty="0"/>
          </a:p>
        </p:txBody>
      </p:sp>
      <p:sp>
        <p:nvSpPr>
          <p:cNvPr id="3" name="内容占位符 2"/>
          <p:cNvSpPr>
            <a:spLocks noGrp="1"/>
          </p:cNvSpPr>
          <p:nvPr>
            <p:ph idx="4294967295"/>
          </p:nvPr>
        </p:nvSpPr>
        <p:spPr>
          <a:xfrm>
            <a:off x="894556" y="1044000"/>
            <a:ext cx="8370888" cy="4392613"/>
          </a:xfrm>
        </p:spPr>
        <p:txBody>
          <a:bodyPr/>
          <a:lstStyle/>
          <a:p>
            <a:pPr marL="0" indent="0">
              <a:lnSpc>
                <a:spcPct val="150000"/>
              </a:lnSpc>
              <a:buNone/>
              <a:defRPr/>
            </a:pPr>
            <a:r>
              <a:rPr lang="zh-CN" altLang="en-US" sz="2000" dirty="0">
                <a:latin typeface="微软雅黑" panose="020B0503020204020204" pitchFamily="34" charset="-122"/>
              </a:rPr>
              <a:t>美国注射剂协会</a:t>
            </a:r>
            <a:r>
              <a:rPr lang="en-US" altLang="zh-CN" sz="2000" dirty="0">
                <a:latin typeface="微软雅黑" panose="020B0503020204020204" pitchFamily="34" charset="-122"/>
              </a:rPr>
              <a:t>PDA</a:t>
            </a:r>
            <a:r>
              <a:rPr lang="zh-CN" altLang="en-US" sz="2000" dirty="0">
                <a:latin typeface="微软雅黑" panose="020B0503020204020204" pitchFamily="34" charset="-122"/>
              </a:rPr>
              <a:t>（</a:t>
            </a:r>
            <a:r>
              <a:rPr lang="en-US" altLang="zh-CN" sz="2000" dirty="0">
                <a:latin typeface="微软雅黑" panose="020B0503020204020204" pitchFamily="34" charset="-122"/>
              </a:rPr>
              <a:t>Parenteral Drug Association</a:t>
            </a:r>
            <a:r>
              <a:rPr lang="zh-CN" altLang="en-US" sz="2000" dirty="0">
                <a:latin typeface="微软雅黑" panose="020B0503020204020204" pitchFamily="34" charset="-122"/>
              </a:rPr>
              <a:t>）宗旨：</a:t>
            </a:r>
            <a:endParaRPr lang="en-US" altLang="zh-CN" sz="2000" dirty="0">
              <a:latin typeface="微软雅黑" panose="020B0503020204020204" pitchFamily="34" charset="-122"/>
            </a:endParaRPr>
          </a:p>
          <a:p>
            <a:pPr>
              <a:lnSpc>
                <a:spcPct val="150000"/>
              </a:lnSpc>
              <a:defRPr/>
            </a:pPr>
            <a:r>
              <a:rPr lang="zh-CN" altLang="en-US" sz="2000" dirty="0">
                <a:latin typeface="微软雅黑" panose="020B0503020204020204" pitchFamily="34" charset="-122"/>
              </a:rPr>
              <a:t>推动制药和生物制药科学的发展；</a:t>
            </a:r>
            <a:endParaRPr lang="en-US" altLang="zh-CN" sz="2000" dirty="0">
              <a:latin typeface="微软雅黑" panose="020B0503020204020204" pitchFamily="34" charset="-122"/>
            </a:endParaRPr>
          </a:p>
          <a:p>
            <a:pPr>
              <a:lnSpc>
                <a:spcPct val="150000"/>
              </a:lnSpc>
              <a:defRPr/>
            </a:pPr>
            <a:r>
              <a:rPr lang="zh-CN" altLang="en-US" sz="2000" dirty="0">
                <a:latin typeface="微软雅黑" panose="020B0503020204020204" pitchFamily="34" charset="-122"/>
              </a:rPr>
              <a:t>为科学团体、监管机构和行业专家提供全球论坛；</a:t>
            </a:r>
            <a:endParaRPr lang="en-US" altLang="zh-CN" sz="2000" dirty="0">
              <a:latin typeface="微软雅黑" panose="020B0503020204020204" pitchFamily="34" charset="-122"/>
            </a:endParaRPr>
          </a:p>
          <a:p>
            <a:pPr>
              <a:lnSpc>
                <a:spcPct val="150000"/>
              </a:lnSpc>
              <a:defRPr/>
            </a:pPr>
            <a:r>
              <a:rPr lang="zh-CN" altLang="en-US" sz="2000" dirty="0">
                <a:latin typeface="微软雅黑" panose="020B0503020204020204" pitchFamily="34" charset="-122"/>
              </a:rPr>
              <a:t>推动新技术的开发、测试和确认；推动全球范围制药技术培训和教育；</a:t>
            </a:r>
            <a:endParaRPr lang="en-US" altLang="zh-CN" sz="2000" dirty="0">
              <a:latin typeface="微软雅黑" panose="020B0503020204020204" pitchFamily="34" charset="-122"/>
            </a:endParaRPr>
          </a:p>
          <a:p>
            <a:pPr>
              <a:lnSpc>
                <a:spcPct val="150000"/>
              </a:lnSpc>
              <a:defRPr/>
            </a:pPr>
            <a:r>
              <a:rPr lang="zh-CN" altLang="en-US" sz="2000" dirty="0">
                <a:latin typeface="微软雅黑" panose="020B0503020204020204" pitchFamily="34" charset="-122"/>
              </a:rPr>
              <a:t>通过</a:t>
            </a:r>
            <a:r>
              <a:rPr lang="en-US" altLang="zh-CN" sz="2000" dirty="0">
                <a:latin typeface="微软雅黑" panose="020B0503020204020204" pitchFamily="34" charset="-122"/>
              </a:rPr>
              <a:t>PDA</a:t>
            </a:r>
            <a:r>
              <a:rPr lang="zh-CN" altLang="en-US" sz="2000" dirty="0">
                <a:latin typeface="微软雅黑" panose="020B0503020204020204" pitchFamily="34" charset="-122"/>
              </a:rPr>
              <a:t>的培训和研究所提供独特而实用的培训课程；</a:t>
            </a:r>
            <a:endParaRPr lang="en-US" altLang="zh-CN" sz="2000" dirty="0">
              <a:latin typeface="微软雅黑" panose="020B0503020204020204" pitchFamily="34" charset="-122"/>
            </a:endParaRPr>
          </a:p>
          <a:p>
            <a:pPr>
              <a:lnSpc>
                <a:spcPct val="150000"/>
              </a:lnSpc>
              <a:defRPr/>
            </a:pPr>
            <a:r>
              <a:rPr lang="zh-CN" altLang="en-US" sz="2000" dirty="0">
                <a:latin typeface="微软雅黑" panose="020B0503020204020204" pitchFamily="34" charset="-122"/>
              </a:rPr>
              <a:t>培养全职的高级管理人员，促进其在专业方面的进步；</a:t>
            </a:r>
            <a:endParaRPr lang="en-US" altLang="zh-CN" sz="2000" dirty="0">
              <a:latin typeface="微软雅黑" panose="020B0503020204020204" pitchFamily="34" charset="-122"/>
            </a:endParaRPr>
          </a:p>
          <a:p>
            <a:pPr>
              <a:lnSpc>
                <a:spcPct val="150000"/>
              </a:lnSpc>
              <a:defRPr/>
            </a:pPr>
            <a:r>
              <a:rPr lang="zh-CN" altLang="en-US" sz="2000" dirty="0">
                <a:latin typeface="微软雅黑" panose="020B0503020204020204" pitchFamily="34" charset="-122"/>
              </a:rPr>
              <a:t>与业界同行分享信息，继续成为影响该进程的主导力量。</a:t>
            </a:r>
            <a:endParaRPr lang="en-US" altLang="zh-CN" sz="2000" dirty="0">
              <a:latin typeface="微软雅黑" panose="020B0503020204020204" pitchFamily="34" charset="-122"/>
            </a:endParaRPr>
          </a:p>
          <a:p>
            <a:pPr>
              <a:defRPr/>
            </a:pPr>
            <a:endParaRPr lang="en-US" altLang="zh-CN" sz="2000" dirty="0">
              <a:latin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930" y="854870"/>
            <a:ext cx="1439708" cy="1146175"/>
          </a:xfrm>
          <a:prstGeom prst="rect">
            <a:avLst/>
          </a:prstGeom>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en-US" altLang="zh-CN" dirty="0"/>
              <a:t>PDA</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147</a:t>
            </a:fld>
            <a:r>
              <a:rPr lang="en-US" altLang="zh-CN" dirty="0" smtClean="0"/>
              <a:t>/160</a:t>
            </a:r>
            <a:endParaRPr lang="zh-CN" altLang="en-US" dirty="0"/>
          </a:p>
        </p:txBody>
      </p:sp>
      <p:sp>
        <p:nvSpPr>
          <p:cNvPr id="120835" name="内容占位符 2"/>
          <p:cNvSpPr>
            <a:spLocks noGrp="1"/>
          </p:cNvSpPr>
          <p:nvPr>
            <p:ph idx="4294967295"/>
          </p:nvPr>
        </p:nvSpPr>
        <p:spPr>
          <a:xfrm>
            <a:off x="2197102" y="1044000"/>
            <a:ext cx="8037512" cy="5365750"/>
          </a:xfrm>
        </p:spPr>
        <p:txBody>
          <a:bodyPr>
            <a:normAutofit lnSpcReduction="10000"/>
          </a:bodyPr>
          <a:lstStyle/>
          <a:p>
            <a:r>
              <a:rPr lang="en-US" altLang="zh-CN" sz="1700" dirty="0">
                <a:latin typeface="微软雅黑" panose="020B0503020204020204" pitchFamily="34" charset="-122"/>
              </a:rPr>
              <a:t>TR No.1 </a:t>
            </a:r>
            <a:r>
              <a:rPr lang="zh-CN" altLang="en-US" sz="1700" dirty="0">
                <a:latin typeface="微软雅黑" panose="020B0503020204020204" pitchFamily="34" charset="-122"/>
              </a:rPr>
              <a:t>，湿热灭菌的验证：循环设计、研发、确认和持续控制，</a:t>
            </a:r>
            <a:r>
              <a:rPr lang="en-US" altLang="zh-CN" sz="1700" dirty="0">
                <a:latin typeface="微软雅黑" panose="020B0503020204020204" pitchFamily="34" charset="-122"/>
              </a:rPr>
              <a:t>2007</a:t>
            </a:r>
          </a:p>
          <a:p>
            <a:r>
              <a:rPr lang="en-US" altLang="zh-CN" sz="1700" dirty="0">
                <a:latin typeface="微软雅黑" panose="020B0503020204020204" pitchFamily="34" charset="-122"/>
              </a:rPr>
              <a:t>TR No.3</a:t>
            </a:r>
            <a:r>
              <a:rPr lang="zh-CN" altLang="en-US" sz="1700" dirty="0">
                <a:latin typeface="微软雅黑" panose="020B0503020204020204" pitchFamily="34" charset="-122"/>
              </a:rPr>
              <a:t>，干热灭菌和去热源工艺的验证，</a:t>
            </a:r>
            <a:r>
              <a:rPr lang="en-US" altLang="zh-CN" sz="1700" dirty="0">
                <a:latin typeface="微软雅黑" panose="020B0503020204020204" pitchFamily="34" charset="-122"/>
              </a:rPr>
              <a:t>2013</a:t>
            </a:r>
          </a:p>
          <a:p>
            <a:r>
              <a:rPr lang="en-US" altLang="zh-CN" sz="1700" dirty="0">
                <a:latin typeface="微软雅黑" panose="020B0503020204020204" pitchFamily="34" charset="-122"/>
              </a:rPr>
              <a:t>TR No.14 </a:t>
            </a:r>
            <a:r>
              <a:rPr lang="zh-CN" altLang="en-US" sz="1700" dirty="0">
                <a:latin typeface="微软雅黑" panose="020B0503020204020204" pitchFamily="34" charset="-122"/>
              </a:rPr>
              <a:t>，蛋白纯化用柱色谱工艺验证，</a:t>
            </a:r>
            <a:r>
              <a:rPr lang="en-US" altLang="zh-CN" sz="1700" dirty="0">
                <a:latin typeface="微软雅黑" panose="020B0503020204020204" pitchFamily="34" charset="-122"/>
              </a:rPr>
              <a:t>2008</a:t>
            </a:r>
          </a:p>
          <a:p>
            <a:r>
              <a:rPr lang="en-US" altLang="zh-CN" sz="1700" dirty="0">
                <a:latin typeface="微软雅黑" panose="020B0503020204020204" pitchFamily="34" charset="-122"/>
              </a:rPr>
              <a:t>TR No.15 </a:t>
            </a:r>
            <a:r>
              <a:rPr lang="zh-CN" altLang="en-US" sz="1700" dirty="0">
                <a:latin typeface="微软雅黑" panose="020B0503020204020204" pitchFamily="34" charset="-122"/>
              </a:rPr>
              <a:t>，生物制药用切向流过滤工艺验证，</a:t>
            </a:r>
            <a:r>
              <a:rPr lang="en-US" altLang="zh-CN" sz="1700" dirty="0">
                <a:latin typeface="微软雅黑" panose="020B0503020204020204" pitchFamily="34" charset="-122"/>
              </a:rPr>
              <a:t>2009</a:t>
            </a:r>
          </a:p>
          <a:p>
            <a:r>
              <a:rPr lang="en-US" altLang="zh-CN" sz="1700" dirty="0">
                <a:latin typeface="微软雅黑" panose="020B0503020204020204" pitchFamily="34" charset="-122"/>
              </a:rPr>
              <a:t>TR No.22</a:t>
            </a:r>
            <a:r>
              <a:rPr lang="zh-CN" altLang="en-US" sz="1700" dirty="0">
                <a:latin typeface="微软雅黑" panose="020B0503020204020204" pitchFamily="34" charset="-122"/>
              </a:rPr>
              <a:t>，无菌灌装产品的工艺模拟，</a:t>
            </a:r>
            <a:r>
              <a:rPr lang="en-US" altLang="zh-CN" sz="1700" dirty="0">
                <a:latin typeface="微软雅黑" panose="020B0503020204020204" pitchFamily="34" charset="-122"/>
              </a:rPr>
              <a:t>2011</a:t>
            </a:r>
          </a:p>
          <a:p>
            <a:r>
              <a:rPr lang="en-US" altLang="zh-CN" sz="1700" dirty="0">
                <a:latin typeface="微软雅黑" panose="020B0503020204020204" pitchFamily="34" charset="-122"/>
              </a:rPr>
              <a:t>TR No.28 </a:t>
            </a:r>
            <a:r>
              <a:rPr lang="zh-CN" altLang="en-US" sz="1700" dirty="0">
                <a:latin typeface="微软雅黑" panose="020B0503020204020204" pitchFamily="34" charset="-122"/>
              </a:rPr>
              <a:t>，无菌原料药工艺模拟验证，</a:t>
            </a:r>
            <a:r>
              <a:rPr lang="en-US" altLang="zh-CN" sz="1700" dirty="0">
                <a:latin typeface="微软雅黑" panose="020B0503020204020204" pitchFamily="34" charset="-122"/>
              </a:rPr>
              <a:t>2006</a:t>
            </a:r>
          </a:p>
          <a:p>
            <a:r>
              <a:rPr lang="en-US" altLang="zh-CN" sz="1700" dirty="0">
                <a:latin typeface="微软雅黑" panose="020B0503020204020204" pitchFamily="34" charset="-122"/>
              </a:rPr>
              <a:t>TR No.29 </a:t>
            </a:r>
            <a:r>
              <a:rPr lang="zh-CN" altLang="en-US" sz="1700" dirty="0">
                <a:latin typeface="微软雅黑" panose="020B0503020204020204" pitchFamily="34" charset="-122"/>
              </a:rPr>
              <a:t>，清洁验证考虑要点，</a:t>
            </a:r>
            <a:r>
              <a:rPr lang="en-US" altLang="zh-CN" sz="1700" dirty="0">
                <a:latin typeface="微软雅黑" panose="020B0503020204020204" pitchFamily="34" charset="-122"/>
              </a:rPr>
              <a:t>2012</a:t>
            </a:r>
          </a:p>
          <a:p>
            <a:r>
              <a:rPr lang="en-US" altLang="zh-CN" sz="1700" dirty="0">
                <a:latin typeface="微软雅黑" panose="020B0503020204020204" pitchFamily="34" charset="-122"/>
              </a:rPr>
              <a:t>TR No.40 </a:t>
            </a:r>
            <a:r>
              <a:rPr lang="zh-CN" altLang="en-US" sz="1700" dirty="0">
                <a:latin typeface="微软雅黑" panose="020B0503020204020204" pitchFamily="34" charset="-122"/>
              </a:rPr>
              <a:t>，气体的除菌过滤，</a:t>
            </a:r>
            <a:r>
              <a:rPr lang="en-US" altLang="zh-CN" sz="1700" dirty="0">
                <a:latin typeface="微软雅黑" panose="020B0503020204020204" pitchFamily="34" charset="-122"/>
              </a:rPr>
              <a:t>2005</a:t>
            </a:r>
          </a:p>
          <a:p>
            <a:r>
              <a:rPr lang="en-US" altLang="zh-CN" sz="1700" dirty="0">
                <a:latin typeface="微软雅黑" panose="020B0503020204020204" pitchFamily="34" charset="-122"/>
              </a:rPr>
              <a:t>TR No.42 </a:t>
            </a:r>
            <a:r>
              <a:rPr lang="zh-CN" altLang="en-US" sz="1700" dirty="0">
                <a:latin typeface="微软雅黑" panose="020B0503020204020204" pitchFamily="34" charset="-122"/>
              </a:rPr>
              <a:t>，蛋白质生产的工艺验证，</a:t>
            </a:r>
            <a:r>
              <a:rPr lang="en-US" altLang="zh-CN" sz="1700" dirty="0">
                <a:latin typeface="微软雅黑" panose="020B0503020204020204" pitchFamily="34" charset="-122"/>
              </a:rPr>
              <a:t>2005</a:t>
            </a:r>
          </a:p>
          <a:p>
            <a:r>
              <a:rPr lang="en-US" altLang="zh-CN" sz="1700" dirty="0">
                <a:latin typeface="微软雅黑" panose="020B0503020204020204" pitchFamily="34" charset="-122"/>
              </a:rPr>
              <a:t>TR No.44 </a:t>
            </a:r>
            <a:r>
              <a:rPr lang="zh-CN" altLang="en-US" sz="1700" dirty="0">
                <a:latin typeface="微软雅黑" panose="020B0503020204020204" pitchFamily="34" charset="-122"/>
              </a:rPr>
              <a:t>，无菌过程风险分析，</a:t>
            </a:r>
            <a:r>
              <a:rPr lang="en-US" altLang="zh-CN" sz="1700" dirty="0">
                <a:latin typeface="微软雅黑" panose="020B0503020204020204" pitchFamily="34" charset="-122"/>
              </a:rPr>
              <a:t>2008</a:t>
            </a:r>
          </a:p>
          <a:p>
            <a:r>
              <a:rPr lang="en-US" altLang="zh-CN" sz="1700" dirty="0">
                <a:latin typeface="微软雅黑" panose="020B0503020204020204" pitchFamily="34" charset="-122"/>
              </a:rPr>
              <a:t>TR No.48 </a:t>
            </a:r>
            <a:r>
              <a:rPr lang="zh-CN" altLang="en-US" sz="1700" dirty="0">
                <a:latin typeface="微软雅黑" panose="020B0503020204020204" pitchFamily="34" charset="-122"/>
              </a:rPr>
              <a:t>，湿热灭菌系统：设计、调试、运行、确认和维护，</a:t>
            </a:r>
            <a:r>
              <a:rPr lang="en-US" altLang="zh-CN" sz="1700" dirty="0">
                <a:latin typeface="微软雅黑" panose="020B0503020204020204" pitchFamily="34" charset="-122"/>
              </a:rPr>
              <a:t>2010</a:t>
            </a:r>
          </a:p>
          <a:p>
            <a:r>
              <a:rPr lang="en-US" altLang="zh-CN" sz="1700" dirty="0">
                <a:latin typeface="微软雅黑" panose="020B0503020204020204" pitchFamily="34" charset="-122"/>
              </a:rPr>
              <a:t>TR No.49</a:t>
            </a:r>
            <a:r>
              <a:rPr lang="zh-CN" altLang="en-US" sz="1700" dirty="0">
                <a:latin typeface="微软雅黑" panose="020B0503020204020204" pitchFamily="34" charset="-122"/>
              </a:rPr>
              <a:t>，生物产品清洁验证考虑要点，</a:t>
            </a:r>
            <a:r>
              <a:rPr lang="en-US" altLang="zh-CN" sz="1700" dirty="0">
                <a:latin typeface="微软雅黑" panose="020B0503020204020204" pitchFamily="34" charset="-122"/>
              </a:rPr>
              <a:t>2010</a:t>
            </a:r>
          </a:p>
          <a:p>
            <a:r>
              <a:rPr lang="en-US" altLang="zh-CN" sz="1700" dirty="0">
                <a:latin typeface="微软雅黑" panose="020B0503020204020204" pitchFamily="34" charset="-122"/>
              </a:rPr>
              <a:t>TR No.54</a:t>
            </a:r>
            <a:r>
              <a:rPr lang="zh-CN" altLang="en-US" sz="1700" dirty="0">
                <a:latin typeface="微软雅黑" panose="020B0503020204020204" pitchFamily="34" charset="-122"/>
              </a:rPr>
              <a:t>，药品和生物制品生产操作的质量风险管理实施，</a:t>
            </a:r>
            <a:r>
              <a:rPr lang="en-US" altLang="zh-CN" sz="1700" dirty="0">
                <a:latin typeface="微软雅黑" panose="020B0503020204020204" pitchFamily="34" charset="-122"/>
              </a:rPr>
              <a:t>2012</a:t>
            </a:r>
          </a:p>
          <a:p>
            <a:r>
              <a:rPr lang="en-US" altLang="zh-CN" sz="1700" dirty="0">
                <a:latin typeface="微软雅黑" panose="020B0503020204020204" pitchFamily="34" charset="-122"/>
              </a:rPr>
              <a:t>TR No.54-2</a:t>
            </a:r>
            <a:r>
              <a:rPr lang="zh-CN" altLang="en-US" sz="1700" dirty="0">
                <a:latin typeface="微软雅黑" panose="020B0503020204020204" pitchFamily="34" charset="-122"/>
              </a:rPr>
              <a:t>，附录</a:t>
            </a:r>
            <a:r>
              <a:rPr lang="en-US" altLang="zh-CN" sz="1700" dirty="0">
                <a:latin typeface="微软雅黑" panose="020B0503020204020204" pitchFamily="34" charset="-122"/>
              </a:rPr>
              <a:t>1</a:t>
            </a:r>
            <a:r>
              <a:rPr lang="zh-CN" altLang="en-US" sz="1700" dirty="0">
                <a:latin typeface="微软雅黑" panose="020B0503020204020204" pitchFamily="34" charset="-122"/>
              </a:rPr>
              <a:t>：包装和标识中的质量风险管理案例研究，</a:t>
            </a:r>
            <a:r>
              <a:rPr lang="en-US" altLang="zh-CN" sz="1700" dirty="0">
                <a:latin typeface="微软雅黑" panose="020B0503020204020204" pitchFamily="34" charset="-122"/>
              </a:rPr>
              <a:t>2013</a:t>
            </a:r>
          </a:p>
          <a:p>
            <a:r>
              <a:rPr lang="en-US" altLang="zh-CN" sz="1700" dirty="0">
                <a:latin typeface="微软雅黑" panose="020B0503020204020204" pitchFamily="34" charset="-122"/>
              </a:rPr>
              <a:t>TR No.54-3</a:t>
            </a:r>
            <a:r>
              <a:rPr lang="zh-CN" altLang="en-US" sz="1700" dirty="0">
                <a:latin typeface="微软雅黑" panose="020B0503020204020204" pitchFamily="34" charset="-122"/>
              </a:rPr>
              <a:t>，药品生产中的质量风险管理案例研究，</a:t>
            </a:r>
            <a:r>
              <a:rPr lang="en-US" altLang="zh-CN" sz="1700" dirty="0">
                <a:latin typeface="微软雅黑" panose="020B0503020204020204" pitchFamily="34" charset="-122"/>
              </a:rPr>
              <a:t>2013</a:t>
            </a:r>
          </a:p>
          <a:p>
            <a:pPr marL="0" indent="0">
              <a:buNone/>
            </a:pPr>
            <a:endParaRPr lang="en-US" altLang="zh-CN" sz="1700" dirty="0">
              <a:latin typeface="微软雅黑" panose="020B0503020204020204" pitchFamily="34" charset="-122"/>
            </a:endParaRPr>
          </a:p>
        </p:txBody>
      </p:sp>
      <p:sp>
        <p:nvSpPr>
          <p:cNvPr id="5" name="AutoShape 6"/>
          <p:cNvSpPr>
            <a:spLocks noChangeArrowheads="1"/>
          </p:cNvSpPr>
          <p:nvPr/>
        </p:nvSpPr>
        <p:spPr bwMode="auto">
          <a:xfrm>
            <a:off x="2000251" y="952500"/>
            <a:ext cx="8234363" cy="5403851"/>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a:t>PDA</a:t>
            </a:r>
            <a:endParaRPr lang="zh-CN" altLang="en-US"/>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148</a:t>
            </a:fld>
            <a:r>
              <a:rPr lang="en-US" altLang="zh-CN" dirty="0" smtClean="0"/>
              <a:t>/160</a:t>
            </a:r>
            <a:endParaRPr lang="zh-CN" altLang="en-US" dirty="0"/>
          </a:p>
        </p:txBody>
      </p:sp>
      <p:sp>
        <p:nvSpPr>
          <p:cNvPr id="122883" name="内容占位符 2"/>
          <p:cNvSpPr>
            <a:spLocks noGrp="1"/>
          </p:cNvSpPr>
          <p:nvPr>
            <p:ph idx="4294967295"/>
          </p:nvPr>
        </p:nvSpPr>
        <p:spPr>
          <a:xfrm>
            <a:off x="2197102" y="1008629"/>
            <a:ext cx="8037512" cy="5548313"/>
          </a:xfrm>
        </p:spPr>
        <p:txBody>
          <a:bodyPr/>
          <a:lstStyle/>
          <a:p>
            <a:r>
              <a:rPr lang="en-US" altLang="zh-CN" sz="1700" dirty="0">
                <a:latin typeface="微软雅黑" panose="020B0503020204020204" pitchFamily="34" charset="-122"/>
              </a:rPr>
              <a:t>TR No.54-4</a:t>
            </a:r>
            <a:r>
              <a:rPr lang="zh-CN" altLang="en-US" sz="1700" dirty="0">
                <a:latin typeface="微软雅黑" panose="020B0503020204020204" pitchFamily="34" charset="-122"/>
              </a:rPr>
              <a:t>，附录</a:t>
            </a:r>
            <a:r>
              <a:rPr lang="en-US" altLang="zh-CN" sz="1700" dirty="0">
                <a:latin typeface="微软雅黑" panose="020B0503020204020204" pitchFamily="34" charset="-122"/>
              </a:rPr>
              <a:t>3</a:t>
            </a:r>
            <a:r>
              <a:rPr lang="zh-CN" altLang="en-US" sz="1700" dirty="0">
                <a:latin typeface="微软雅黑" panose="020B0503020204020204" pitchFamily="34" charset="-122"/>
              </a:rPr>
              <a:t>：生物散装药用物质生产中的质量风险管理案例研究，</a:t>
            </a:r>
            <a:r>
              <a:rPr lang="en-US" altLang="zh-CN" sz="1700" dirty="0">
                <a:latin typeface="微软雅黑" panose="020B0503020204020204" pitchFamily="34" charset="-122"/>
              </a:rPr>
              <a:t>2014</a:t>
            </a:r>
          </a:p>
          <a:p>
            <a:r>
              <a:rPr lang="en-US" altLang="zh-CN" sz="1700" dirty="0">
                <a:latin typeface="微软雅黑" panose="020B0503020204020204" pitchFamily="34" charset="-122"/>
              </a:rPr>
              <a:t>TR No.54-5</a:t>
            </a:r>
            <a:r>
              <a:rPr lang="zh-CN" altLang="en-US" sz="1700" dirty="0">
                <a:latin typeface="微软雅黑" panose="020B0503020204020204" pitchFamily="34" charset="-122"/>
              </a:rPr>
              <a:t>，生产系统设计、确认和操作质量、风险管理，</a:t>
            </a:r>
            <a:r>
              <a:rPr lang="en-US" altLang="zh-CN" sz="1700" dirty="0">
                <a:latin typeface="微软雅黑" panose="020B0503020204020204" pitchFamily="34" charset="-122"/>
              </a:rPr>
              <a:t>2017</a:t>
            </a:r>
          </a:p>
          <a:p>
            <a:r>
              <a:rPr lang="en-US" altLang="zh-CN" sz="1700" dirty="0">
                <a:latin typeface="微软雅黑" panose="020B0503020204020204" pitchFamily="34" charset="-122"/>
              </a:rPr>
              <a:t>TR No.57</a:t>
            </a:r>
            <a:r>
              <a:rPr lang="zh-CN" altLang="en-US" sz="1700" dirty="0">
                <a:latin typeface="微软雅黑" panose="020B0503020204020204" pitchFamily="34" charset="-122"/>
              </a:rPr>
              <a:t>，生物制品的分析方法验证和转移，</a:t>
            </a:r>
            <a:r>
              <a:rPr lang="en-US" altLang="zh-CN" sz="1700" dirty="0">
                <a:latin typeface="微软雅黑" panose="020B0503020204020204" pitchFamily="34" charset="-122"/>
              </a:rPr>
              <a:t>2012</a:t>
            </a:r>
          </a:p>
          <a:p>
            <a:r>
              <a:rPr lang="en-US" altLang="zh-CN" sz="1700" dirty="0">
                <a:latin typeface="微软雅黑" panose="020B0503020204020204" pitchFamily="34" charset="-122"/>
              </a:rPr>
              <a:t>TR No.57-2</a:t>
            </a:r>
            <a:r>
              <a:rPr lang="zh-CN" altLang="en-US" sz="1700" dirty="0">
                <a:latin typeface="微软雅黑" panose="020B0503020204020204" pitchFamily="34" charset="-122"/>
              </a:rPr>
              <a:t>，生物制品分析方法开发与确认，</a:t>
            </a:r>
            <a:r>
              <a:rPr lang="en-US" altLang="zh-CN" sz="1700" dirty="0">
                <a:latin typeface="微软雅黑" panose="020B0503020204020204" pitchFamily="34" charset="-122"/>
              </a:rPr>
              <a:t>2015</a:t>
            </a:r>
          </a:p>
          <a:p>
            <a:r>
              <a:rPr lang="en-US" altLang="zh-CN" sz="1700" dirty="0">
                <a:latin typeface="微软雅黑" panose="020B0503020204020204" pitchFamily="34" charset="-122"/>
              </a:rPr>
              <a:t>TR No.58</a:t>
            </a:r>
            <a:r>
              <a:rPr lang="zh-CN" altLang="en-US" sz="1700" dirty="0">
                <a:latin typeface="微软雅黑" panose="020B0503020204020204" pitchFamily="34" charset="-122"/>
              </a:rPr>
              <a:t>，温度受控分销风险管理，</a:t>
            </a:r>
            <a:r>
              <a:rPr lang="en-US" altLang="zh-CN" sz="1700" dirty="0">
                <a:latin typeface="微软雅黑" panose="020B0503020204020204" pitchFamily="34" charset="-122"/>
              </a:rPr>
              <a:t>2012</a:t>
            </a:r>
          </a:p>
          <a:p>
            <a:r>
              <a:rPr lang="en-US" altLang="zh-CN" sz="1700" dirty="0">
                <a:latin typeface="微软雅黑" panose="020B0503020204020204" pitchFamily="34" charset="-122"/>
              </a:rPr>
              <a:t>TR No.59</a:t>
            </a:r>
            <a:r>
              <a:rPr lang="zh-CN" altLang="en-US" sz="1700" dirty="0">
                <a:latin typeface="微软雅黑" panose="020B0503020204020204" pitchFamily="34" charset="-122"/>
              </a:rPr>
              <a:t>，统计方法应用于生产监测，</a:t>
            </a:r>
            <a:r>
              <a:rPr lang="en-US" altLang="zh-CN" sz="1700" dirty="0">
                <a:latin typeface="微软雅黑" panose="020B0503020204020204" pitchFamily="34" charset="-122"/>
              </a:rPr>
              <a:t>2012</a:t>
            </a:r>
          </a:p>
          <a:p>
            <a:r>
              <a:rPr lang="en-US" altLang="zh-CN" sz="1700" dirty="0">
                <a:latin typeface="微软雅黑" panose="020B0503020204020204" pitchFamily="34" charset="-122"/>
              </a:rPr>
              <a:t>TR No.60 </a:t>
            </a:r>
            <a:r>
              <a:rPr lang="zh-CN" altLang="en-US" sz="1700" dirty="0">
                <a:latin typeface="微软雅黑" panose="020B0503020204020204" pitchFamily="34" charset="-122"/>
              </a:rPr>
              <a:t>，工艺验证：生命周期方法，</a:t>
            </a:r>
            <a:r>
              <a:rPr lang="en-US" altLang="zh-CN" sz="1700" dirty="0">
                <a:latin typeface="微软雅黑" panose="020B0503020204020204" pitchFamily="34" charset="-122"/>
              </a:rPr>
              <a:t>2013</a:t>
            </a:r>
          </a:p>
          <a:p>
            <a:r>
              <a:rPr lang="en-US" altLang="zh-CN" sz="1700" dirty="0">
                <a:latin typeface="微软雅黑" panose="020B0503020204020204" pitchFamily="34" charset="-122"/>
              </a:rPr>
              <a:t>TR No.60-2</a:t>
            </a:r>
            <a:r>
              <a:rPr lang="zh-CN" altLang="en-US" sz="1700" dirty="0">
                <a:latin typeface="微软雅黑" panose="020B0503020204020204" pitchFamily="34" charset="-122"/>
              </a:rPr>
              <a:t>，附录</a:t>
            </a:r>
            <a:r>
              <a:rPr lang="en-US" altLang="zh-CN" sz="1700" dirty="0">
                <a:latin typeface="微软雅黑" panose="020B0503020204020204" pitchFamily="34" charset="-122"/>
              </a:rPr>
              <a:t>1</a:t>
            </a:r>
            <a:r>
              <a:rPr lang="zh-CN" altLang="en-US" sz="1700" dirty="0">
                <a:latin typeface="微软雅黑" panose="020B0503020204020204" pitchFamily="34" charset="-122"/>
              </a:rPr>
              <a:t>：固体制剂</a:t>
            </a:r>
            <a:r>
              <a:rPr lang="en-US" altLang="zh-CN" sz="1700" dirty="0">
                <a:latin typeface="微软雅黑" panose="020B0503020204020204" pitchFamily="34" charset="-122"/>
              </a:rPr>
              <a:t>/</a:t>
            </a:r>
            <a:r>
              <a:rPr lang="zh-CN" altLang="en-US" sz="1700" dirty="0">
                <a:latin typeface="微软雅黑" panose="020B0503020204020204" pitchFamily="34" charset="-122"/>
              </a:rPr>
              <a:t>膏剂，</a:t>
            </a:r>
            <a:r>
              <a:rPr lang="en-US" altLang="zh-CN" sz="1700" dirty="0">
                <a:latin typeface="微软雅黑" panose="020B0503020204020204" pitchFamily="34" charset="-122"/>
              </a:rPr>
              <a:t>2017</a:t>
            </a:r>
          </a:p>
          <a:p>
            <a:r>
              <a:rPr lang="en-US" altLang="zh-CN" sz="1700" dirty="0">
                <a:latin typeface="微软雅黑" panose="020B0503020204020204" pitchFamily="34" charset="-122"/>
              </a:rPr>
              <a:t>TR No.61 </a:t>
            </a:r>
            <a:r>
              <a:rPr lang="zh-CN" altLang="en-US" sz="1700" dirty="0">
                <a:latin typeface="微软雅黑" panose="020B0503020204020204" pitchFamily="34" charset="-122"/>
              </a:rPr>
              <a:t>，在线蒸汽灭菌，</a:t>
            </a:r>
            <a:r>
              <a:rPr lang="en-US" altLang="zh-CN" sz="1700" dirty="0">
                <a:latin typeface="微软雅黑" panose="020B0503020204020204" pitchFamily="34" charset="-122"/>
              </a:rPr>
              <a:t>2013</a:t>
            </a:r>
          </a:p>
          <a:p>
            <a:r>
              <a:rPr lang="en-US" altLang="zh-CN" sz="1700" dirty="0">
                <a:latin typeface="微软雅黑" panose="020B0503020204020204" pitchFamily="34" charset="-122"/>
              </a:rPr>
              <a:t>TR No.64 </a:t>
            </a:r>
            <a:r>
              <a:rPr lang="zh-CN" altLang="en-US" sz="1700" dirty="0">
                <a:latin typeface="微软雅黑" panose="020B0503020204020204" pitchFamily="34" charset="-122"/>
              </a:rPr>
              <a:t>，有源温度受控系统：确认指南，</a:t>
            </a:r>
            <a:r>
              <a:rPr lang="en-US" altLang="zh-CN" sz="1700" dirty="0">
                <a:latin typeface="微软雅黑" panose="020B0503020204020204" pitchFamily="34" charset="-122"/>
              </a:rPr>
              <a:t>2013</a:t>
            </a:r>
          </a:p>
          <a:p>
            <a:r>
              <a:rPr lang="en-US" altLang="zh-CN" sz="1700" dirty="0">
                <a:latin typeface="微软雅黑" panose="020B0503020204020204" pitchFamily="34" charset="-122"/>
              </a:rPr>
              <a:t>TR No.65</a:t>
            </a:r>
            <a:r>
              <a:rPr lang="zh-CN" altLang="en-US" sz="1700" dirty="0">
                <a:latin typeface="微软雅黑" panose="020B0503020204020204" pitchFamily="34" charset="-122"/>
              </a:rPr>
              <a:t>，技术转移，</a:t>
            </a:r>
            <a:r>
              <a:rPr lang="en-US" altLang="zh-CN" sz="1700" dirty="0">
                <a:latin typeface="微软雅黑" panose="020B0503020204020204" pitchFamily="34" charset="-122"/>
              </a:rPr>
              <a:t>2014</a:t>
            </a:r>
          </a:p>
          <a:p>
            <a:r>
              <a:rPr lang="en-US" altLang="zh-CN" sz="1700" dirty="0">
                <a:latin typeface="微软雅黑" panose="020B0503020204020204" pitchFamily="34" charset="-122"/>
              </a:rPr>
              <a:t>TR No.72</a:t>
            </a:r>
            <a:r>
              <a:rPr lang="zh-CN" altLang="en-US" sz="1700" dirty="0">
                <a:latin typeface="微软雅黑" panose="020B0503020204020204" pitchFamily="34" charset="-122"/>
              </a:rPr>
              <a:t>，全球分销的被动热保护系统：确认和操作指南，</a:t>
            </a:r>
            <a:r>
              <a:rPr lang="en-US" altLang="zh-CN" sz="1700" dirty="0">
                <a:latin typeface="微软雅黑" panose="020B0503020204020204" pitchFamily="34" charset="-122"/>
              </a:rPr>
              <a:t>2015</a:t>
            </a:r>
          </a:p>
          <a:p>
            <a:r>
              <a:rPr lang="en-US" altLang="zh-CN" sz="1700" dirty="0">
                <a:latin typeface="微软雅黑" panose="020B0503020204020204" pitchFamily="34" charset="-122"/>
              </a:rPr>
              <a:t>TR No.77</a:t>
            </a:r>
            <a:r>
              <a:rPr lang="zh-CN" altLang="en-US" sz="1700" dirty="0">
                <a:latin typeface="微软雅黑" panose="020B0503020204020204" pitchFamily="34" charset="-122"/>
              </a:rPr>
              <a:t>，使用吹灌封技术的无菌产品生产（单剂量）</a:t>
            </a:r>
            <a:r>
              <a:rPr lang="en-US" altLang="zh-CN" sz="1700" dirty="0">
                <a:latin typeface="微软雅黑" panose="020B0503020204020204" pitchFamily="34" charset="-122"/>
              </a:rPr>
              <a:t>, 2017</a:t>
            </a:r>
          </a:p>
          <a:p>
            <a:r>
              <a:rPr lang="en-US" altLang="zh-CN" sz="1700" dirty="0">
                <a:latin typeface="微软雅黑" panose="020B0503020204020204" pitchFamily="34" charset="-122"/>
              </a:rPr>
              <a:t>TR No.80</a:t>
            </a:r>
            <a:r>
              <a:rPr lang="zh-CN" altLang="en-US" sz="1700" dirty="0">
                <a:latin typeface="微软雅黑" panose="020B0503020204020204" pitchFamily="34" charset="-122"/>
              </a:rPr>
              <a:t>，制药实验室数据完整性管理系统，</a:t>
            </a:r>
            <a:r>
              <a:rPr lang="en-US" altLang="zh-CN" sz="1700" dirty="0">
                <a:latin typeface="微软雅黑" panose="020B0503020204020204" pitchFamily="34" charset="-122"/>
              </a:rPr>
              <a:t>2018</a:t>
            </a:r>
          </a:p>
        </p:txBody>
      </p:sp>
      <p:sp>
        <p:nvSpPr>
          <p:cNvPr id="5" name="AutoShape 6"/>
          <p:cNvSpPr>
            <a:spLocks noChangeArrowheads="1"/>
          </p:cNvSpPr>
          <p:nvPr/>
        </p:nvSpPr>
        <p:spPr bwMode="auto">
          <a:xfrm>
            <a:off x="2000251" y="952500"/>
            <a:ext cx="8234363" cy="5569071"/>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PDA</a:t>
            </a:r>
            <a:r>
              <a:rPr lang="zh-CN" altLang="en-US" dirty="0" smtClean="0"/>
              <a:t>技术</a:t>
            </a:r>
            <a:r>
              <a:rPr lang="zh-CN" altLang="en-US" dirty="0"/>
              <a:t>报告动态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149</a:t>
            </a:fld>
            <a:r>
              <a:rPr lang="en-US" altLang="zh-CN" dirty="0" smtClean="0"/>
              <a:t>/160</a:t>
            </a:r>
            <a:endParaRPr lang="zh-CN" altLang="en-US" dirty="0"/>
          </a:p>
        </p:txBody>
      </p:sp>
      <p:graphicFrame>
        <p:nvGraphicFramePr>
          <p:cNvPr id="4"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1484904797"/>
              </p:ext>
            </p:extLst>
          </p:nvPr>
        </p:nvGraphicFramePr>
        <p:xfrm>
          <a:off x="868140" y="1136673"/>
          <a:ext cx="10555860" cy="3804285"/>
        </p:xfrm>
        <a:graphic>
          <a:graphicData uri="http://schemas.openxmlformats.org/drawingml/2006/table">
            <a:tbl>
              <a:tblPr firstRow="1" bandRow="1">
                <a:tableStyleId>{5C22544A-7EE6-4342-B048-85BDC9FD1C3A}</a:tableStyleId>
              </a:tblPr>
              <a:tblGrid>
                <a:gridCol w="1716509">
                  <a:extLst>
                    <a:ext uri="{9D8B030D-6E8A-4147-A177-3AD203B41FA5}">
                      <a16:colId xmlns:a16="http://schemas.microsoft.com/office/drawing/2014/main" val="20000"/>
                    </a:ext>
                  </a:extLst>
                </a:gridCol>
                <a:gridCol w="1756929">
                  <a:extLst>
                    <a:ext uri="{9D8B030D-6E8A-4147-A177-3AD203B41FA5}">
                      <a16:colId xmlns:a16="http://schemas.microsoft.com/office/drawing/2014/main" val="3369383604"/>
                    </a:ext>
                  </a:extLst>
                </a:gridCol>
                <a:gridCol w="7082422">
                  <a:extLst>
                    <a:ext uri="{9D8B030D-6E8A-4147-A177-3AD203B41FA5}">
                      <a16:colId xmlns:a16="http://schemas.microsoft.com/office/drawing/2014/main" val="20001"/>
                    </a:ext>
                  </a:extLst>
                </a:gridCol>
              </a:tblGrid>
              <a:tr h="490674">
                <a:tc>
                  <a:txBody>
                    <a:bodyPr/>
                    <a:lstStyle/>
                    <a:p>
                      <a:pPr algn="ctr">
                        <a:lnSpc>
                          <a:spcPct val="150000"/>
                        </a:lnSpc>
                      </a:pPr>
                      <a:r>
                        <a:rPr lang="zh-CN" altLang="en-US" b="0" dirty="0">
                          <a:latin typeface="微软雅黑" panose="020B0503020204020204" pitchFamily="34" charset="-122"/>
                          <a:ea typeface="微软雅黑" panose="020B0503020204020204" pitchFamily="34" charset="-122"/>
                        </a:rPr>
                        <a:t>发布时间</a:t>
                      </a:r>
                    </a:p>
                  </a:txBody>
                  <a:tcPr/>
                </a:tc>
                <a:tc>
                  <a:txBody>
                    <a:bodyPr/>
                    <a:lstStyle/>
                    <a:p>
                      <a:pPr algn="ctr">
                        <a:lnSpc>
                          <a:spcPct val="150000"/>
                        </a:lnSpc>
                      </a:pPr>
                      <a:r>
                        <a:rPr lang="zh-CN" altLang="en-US" b="0" dirty="0">
                          <a:latin typeface="微软雅黑" panose="020B0503020204020204" pitchFamily="34" charset="-122"/>
                          <a:ea typeface="微软雅黑" panose="020B0503020204020204" pitchFamily="34" charset="-122"/>
                        </a:rPr>
                        <a:t>编号</a:t>
                      </a:r>
                    </a:p>
                  </a:txBody>
                  <a:tcPr/>
                </a:tc>
                <a:tc>
                  <a:txBody>
                    <a:bodyPr/>
                    <a:lstStyle/>
                    <a:p>
                      <a:pPr algn="ctr">
                        <a:lnSpc>
                          <a:spcPct val="150000"/>
                        </a:lnSpc>
                      </a:pPr>
                      <a:r>
                        <a:rPr lang="zh-CN" altLang="en-US" b="0" dirty="0" smtClean="0">
                          <a:latin typeface="微软雅黑" panose="020B0503020204020204" pitchFamily="34" charset="-122"/>
                          <a:ea typeface="微软雅黑" panose="020B0503020204020204" pitchFamily="34" charset="-122"/>
                        </a:rPr>
                        <a:t>动态</a:t>
                      </a:r>
                      <a:endParaRPr lang="zh-CN" altLang="en-US"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0">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2018</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800" b="0" kern="1200" dirty="0">
                          <a:solidFill>
                            <a:schemeClr val="dk1"/>
                          </a:solidFill>
                          <a:latin typeface="+mj-ea"/>
                          <a:ea typeface="+mj-ea"/>
                          <a:cs typeface="+mn-cs"/>
                        </a:rPr>
                        <a:t>TR No.80</a:t>
                      </a:r>
                    </a:p>
                  </a:txBody>
                  <a:tcPr marL="9525" marR="9525" marT="9525" marB="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800" b="0" kern="1200" dirty="0">
                          <a:solidFill>
                            <a:schemeClr val="dk1"/>
                          </a:solidFill>
                          <a:latin typeface="+mj-ea"/>
                          <a:ea typeface="+mj-ea"/>
                          <a:cs typeface="+mn-cs"/>
                        </a:rPr>
                        <a:t>Data Integrity Management System for Pharmaceutical Laboratories</a:t>
                      </a:r>
                      <a:br>
                        <a:rPr lang="en-US" sz="1800" b="0" kern="1200" dirty="0">
                          <a:solidFill>
                            <a:schemeClr val="dk1"/>
                          </a:solidFill>
                          <a:latin typeface="+mj-ea"/>
                          <a:ea typeface="+mj-ea"/>
                          <a:cs typeface="+mn-cs"/>
                        </a:rPr>
                      </a:br>
                      <a:r>
                        <a:rPr lang="zh-CN" altLang="en-US" sz="1800" b="0" kern="1200" dirty="0">
                          <a:solidFill>
                            <a:schemeClr val="dk1"/>
                          </a:solidFill>
                          <a:latin typeface="微软雅黑" panose="020B0503020204020204" pitchFamily="34" charset="-122"/>
                          <a:ea typeface="微软雅黑" panose="020B0503020204020204" pitchFamily="34" charset="-122"/>
                          <a:cs typeface="+mn-cs"/>
                        </a:rPr>
                        <a:t>制药实验室</a:t>
                      </a:r>
                      <a:r>
                        <a:rPr lang="zh-CN" altLang="en-US" sz="1800" b="0" kern="1200" dirty="0" smtClean="0">
                          <a:solidFill>
                            <a:schemeClr val="dk1"/>
                          </a:solidFill>
                          <a:latin typeface="微软雅黑" panose="020B0503020204020204" pitchFamily="34" charset="-122"/>
                          <a:ea typeface="微软雅黑" panose="020B0503020204020204" pitchFamily="34" charset="-122"/>
                          <a:cs typeface="+mn-cs"/>
                        </a:rPr>
                        <a:t>数据可靠性管理体系</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marL="9525" marR="9525" marT="9525" marB="0" anchor="ctr"/>
                </a:tc>
                <a:extLst>
                  <a:ext uri="{0D108BD9-81ED-4DB2-BD59-A6C34878D82A}">
                    <a16:rowId xmlns:a16="http://schemas.microsoft.com/office/drawing/2014/main" val="1086177818"/>
                  </a:ext>
                </a:extLst>
              </a:tr>
              <a:tr h="449384">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800" b="0" dirty="0">
                          <a:latin typeface="微软雅黑" panose="020B0503020204020204" pitchFamily="34" charset="-122"/>
                          <a:ea typeface="微软雅黑" panose="020B0503020204020204" pitchFamily="34" charset="-122"/>
                        </a:rPr>
                        <a:t>2018</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kern="1200" dirty="0">
                          <a:solidFill>
                            <a:schemeClr val="dk1"/>
                          </a:solidFill>
                          <a:latin typeface="微软雅黑" panose="020B0503020204020204" pitchFamily="34" charset="-122"/>
                          <a:ea typeface="微软雅黑" panose="020B0503020204020204" pitchFamily="34" charset="-122"/>
                          <a:cs typeface="+mn-cs"/>
                        </a:rPr>
                        <a:t>TR No.81</a:t>
                      </a:r>
                      <a:endParaRPr lang="zh-CN" altLang="en-US" sz="18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i="0" u="none" strike="noStrike" kern="1200" baseline="0" dirty="0">
                          <a:solidFill>
                            <a:schemeClr val="dk1"/>
                          </a:solidFill>
                          <a:latin typeface="+mn-lt"/>
                          <a:ea typeface="微软雅黑" panose="020B0503020204020204" pitchFamily="34" charset="-122"/>
                          <a:cs typeface="+mn-cs"/>
                        </a:rPr>
                        <a:t>Cell-Based Therapy Control Strategy</a:t>
                      </a:r>
                    </a:p>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800" b="0" i="0" u="none" strike="noStrike" kern="1200" baseline="0" dirty="0">
                          <a:solidFill>
                            <a:schemeClr val="dk1"/>
                          </a:solidFill>
                          <a:latin typeface="+mn-lt"/>
                          <a:ea typeface="微软雅黑" panose="020B0503020204020204" pitchFamily="34" charset="-122"/>
                          <a:cs typeface="+mn-cs"/>
                        </a:rPr>
                        <a:t>基于细胞治疗控制策略</a:t>
                      </a:r>
                    </a:p>
                  </a:txBody>
                  <a:tcPr anchor="ctr"/>
                </a:tc>
                <a:extLst>
                  <a:ext uri="{0D108BD9-81ED-4DB2-BD59-A6C34878D82A}">
                    <a16:rowId xmlns:a16="http://schemas.microsoft.com/office/drawing/2014/main" val="10001"/>
                  </a:ext>
                </a:extLst>
              </a:tr>
              <a:tr h="594765">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800" b="0" dirty="0" smtClean="0">
                          <a:latin typeface="微软雅黑" panose="020B0503020204020204" pitchFamily="34" charset="-122"/>
                          <a:ea typeface="微软雅黑" panose="020B0503020204020204" pitchFamily="34" charset="-122"/>
                        </a:rPr>
                        <a:t>2019</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kern="1200" dirty="0" smtClean="0">
                          <a:solidFill>
                            <a:schemeClr val="dk1"/>
                          </a:solidFill>
                          <a:latin typeface="微软雅黑" panose="020B0503020204020204" pitchFamily="34" charset="-122"/>
                          <a:ea typeface="微软雅黑" panose="020B0503020204020204" pitchFamily="34" charset="-122"/>
                          <a:cs typeface="+mn-cs"/>
                        </a:rPr>
                        <a:t>TR No.82</a:t>
                      </a:r>
                      <a:endParaRPr lang="zh-CN" altLang="en-US" sz="1800" b="0" kern="1200" dirty="0" smtClean="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en-US" altLang="zh-CN" sz="1800" b="0" i="0" u="none" strike="noStrike" kern="1200" baseline="0" dirty="0" smtClean="0">
                          <a:solidFill>
                            <a:schemeClr val="dk1"/>
                          </a:solidFill>
                          <a:latin typeface="+mn-lt"/>
                          <a:ea typeface="微软雅黑" panose="020B0503020204020204" pitchFamily="34" charset="-122"/>
                          <a:cs typeface="+mn-cs"/>
                        </a:rPr>
                        <a:t> Low Endotoxin Recovery </a:t>
                      </a:r>
                    </a:p>
                    <a:p>
                      <a:pPr marL="0" algn="ctr" defTabSz="914400" rtl="0" eaLnBrk="1" latinLnBrk="0" hangingPunct="1"/>
                      <a:r>
                        <a:rPr lang="zh-CN" altLang="en-US" sz="1800" b="0" i="0" u="none" strike="noStrike" kern="1200" baseline="0" dirty="0" smtClean="0">
                          <a:solidFill>
                            <a:schemeClr val="dk1"/>
                          </a:solidFill>
                          <a:latin typeface="+mn-lt"/>
                          <a:ea typeface="微软雅黑" panose="020B0503020204020204" pitchFamily="34" charset="-122"/>
                          <a:cs typeface="+mn-cs"/>
                        </a:rPr>
                        <a:t>低内毒素回收率</a:t>
                      </a:r>
                      <a:endParaRPr lang="zh-CN" altLang="en-US" sz="1800" b="0" i="0" u="none" strike="noStrike" kern="1200" baseline="0" dirty="0">
                        <a:solidFill>
                          <a:schemeClr val="dk1"/>
                        </a:solidFill>
                        <a:latin typeface="+mn-lt"/>
                        <a:ea typeface="微软雅黑" panose="020B0503020204020204" pitchFamily="34" charset="-122"/>
                        <a:cs typeface="+mn-cs"/>
                      </a:endParaRPr>
                    </a:p>
                  </a:txBody>
                  <a:tcPr anchor="ctr"/>
                </a:tc>
                <a:extLst>
                  <a:ext uri="{0D108BD9-81ED-4DB2-BD59-A6C34878D82A}">
                    <a16:rowId xmlns:a16="http://schemas.microsoft.com/office/drawing/2014/main" val="930806998"/>
                  </a:ext>
                </a:extLst>
              </a:tr>
              <a:tr h="695623">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800" b="0" dirty="0" smtClean="0">
                          <a:latin typeface="微软雅黑" panose="020B0503020204020204" pitchFamily="34" charset="-122"/>
                          <a:ea typeface="微软雅黑" panose="020B0503020204020204" pitchFamily="34" charset="-122"/>
                        </a:rPr>
                        <a:t>2019</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kern="1200" dirty="0" smtClean="0">
                          <a:solidFill>
                            <a:schemeClr val="dk1"/>
                          </a:solidFill>
                          <a:latin typeface="微软雅黑" panose="020B0503020204020204" pitchFamily="34" charset="-122"/>
                          <a:ea typeface="微软雅黑" panose="020B0503020204020204" pitchFamily="34" charset="-122"/>
                          <a:cs typeface="+mn-cs"/>
                        </a:rPr>
                        <a:t>TR No.83</a:t>
                      </a:r>
                      <a:endParaRPr lang="zh-CN" altLang="en-US" sz="1800" b="0" kern="1200" dirty="0" smtClean="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en-US" altLang="zh-CN" sz="1800" b="0" i="0" u="none" strike="noStrike" kern="1200" baseline="0" dirty="0" smtClean="0">
                          <a:solidFill>
                            <a:schemeClr val="dk1"/>
                          </a:solidFill>
                          <a:latin typeface="+mn-lt"/>
                          <a:ea typeface="微软雅黑" panose="020B0503020204020204" pitchFamily="34" charset="-122"/>
                          <a:cs typeface="+mn-cs"/>
                        </a:rPr>
                        <a:t>Virus Contamination in Biomanufacturing: Risk Mitigation, Preparedness, and Response</a:t>
                      </a:r>
                    </a:p>
                    <a:p>
                      <a:pPr marL="0" algn="ctr" defTabSz="914400" rtl="0" eaLnBrk="1" latinLnBrk="0" hangingPunct="1"/>
                      <a:r>
                        <a:rPr lang="zh-CN" altLang="zh-CN" sz="1800" b="0" i="0" u="none" strike="noStrike" kern="1200" baseline="0" dirty="0" smtClean="0">
                          <a:solidFill>
                            <a:schemeClr val="dk1"/>
                          </a:solidFill>
                          <a:latin typeface="+mn-lt"/>
                          <a:ea typeface="微软雅黑" panose="020B0503020204020204" pitchFamily="34" charset="-122"/>
                          <a:cs typeface="+mn-cs"/>
                        </a:rPr>
                        <a:t>生物制品中的病毒污染</a:t>
                      </a:r>
                      <a:r>
                        <a:rPr lang="en-US" altLang="zh-CN" sz="1800" b="0" i="0" u="none" strike="noStrike" kern="1200" baseline="0" dirty="0" smtClean="0">
                          <a:solidFill>
                            <a:schemeClr val="dk1"/>
                          </a:solidFill>
                          <a:latin typeface="+mn-lt"/>
                          <a:ea typeface="微软雅黑" panose="020B0503020204020204" pitchFamily="34" charset="-122"/>
                          <a:cs typeface="+mn-cs"/>
                        </a:rPr>
                        <a:t>:</a:t>
                      </a:r>
                      <a:r>
                        <a:rPr lang="zh-CN" altLang="zh-CN" sz="1800" b="0" i="0" u="none" strike="noStrike" kern="1200" baseline="0" dirty="0" smtClean="0">
                          <a:solidFill>
                            <a:schemeClr val="dk1"/>
                          </a:solidFill>
                          <a:latin typeface="+mn-lt"/>
                          <a:ea typeface="微软雅黑" panose="020B0503020204020204" pitchFamily="34" charset="-122"/>
                          <a:cs typeface="+mn-cs"/>
                        </a:rPr>
                        <a:t>风险降低、准备和应对</a:t>
                      </a:r>
                      <a:endParaRPr lang="zh-CN" altLang="en-US" sz="1800" b="0" i="0" u="none" strike="noStrike" kern="1200" baseline="0" dirty="0">
                        <a:solidFill>
                          <a:schemeClr val="dk1"/>
                        </a:solidFill>
                        <a:latin typeface="+mn-lt"/>
                        <a:ea typeface="微软雅黑" panose="020B0503020204020204" pitchFamily="34" charset="-122"/>
                        <a:cs typeface="+mn-cs"/>
                      </a:endParaRPr>
                    </a:p>
                  </a:txBody>
                  <a:tcPr anchor="ctr"/>
                </a:tc>
                <a:extLst>
                  <a:ext uri="{0D108BD9-81ED-4DB2-BD59-A6C34878D82A}">
                    <a16:rowId xmlns:a16="http://schemas.microsoft.com/office/drawing/2014/main" val="2971797976"/>
                  </a:ext>
                </a:extLst>
              </a:tr>
            </a:tbl>
          </a:graphicData>
        </a:graphic>
      </p:graphicFrame>
    </p:spTree>
    <p:extLst>
      <p:ext uri="{BB962C8B-B14F-4D97-AF65-F5344CB8AC3E}">
        <p14:creationId xmlns:p14="http://schemas.microsoft.com/office/powerpoint/2010/main" val="40984647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15</a:t>
            </a:fld>
            <a:r>
              <a:rPr lang="en-US" altLang="zh-CN" dirty="0" smtClean="0"/>
              <a:t>/160</a:t>
            </a:r>
            <a:endParaRPr lang="zh-CN" altLang="en-US" dirty="0"/>
          </a:p>
        </p:txBody>
      </p:sp>
      <p:sp>
        <p:nvSpPr>
          <p:cNvPr id="7" name="矩形 6">
            <a:extLst>
              <a:ext uri="{FF2B5EF4-FFF2-40B4-BE49-F238E27FC236}">
                <a16:creationId xmlns:a16="http://schemas.microsoft.com/office/drawing/2014/main" id="{BA5F4CC1-697F-4B52-9486-A1DB8FF39F16}"/>
              </a:ext>
            </a:extLst>
          </p:cNvPr>
          <p:cNvSpPr/>
          <p:nvPr/>
        </p:nvSpPr>
        <p:spPr>
          <a:xfrm>
            <a:off x="875211" y="901721"/>
            <a:ext cx="10548789" cy="4693593"/>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b="1" dirty="0">
                <a:ea typeface="微软雅黑" panose="020B0503020204020204" pitchFamily="34" charset="-122"/>
              </a:rPr>
              <a:t>《</a:t>
            </a:r>
            <a:r>
              <a:rPr lang="zh-CN" altLang="en-US" b="1" dirty="0">
                <a:ea typeface="微软雅黑" panose="020B0503020204020204" pitchFamily="34" charset="-122"/>
              </a:rPr>
              <a:t>双特异抗体研发项目行业指南</a:t>
            </a:r>
            <a:r>
              <a:rPr lang="en-US" altLang="zh-CN" b="1" dirty="0">
                <a:ea typeface="微软雅黑" panose="020B0503020204020204" pitchFamily="34" charset="-122"/>
              </a:rPr>
              <a:t>》</a:t>
            </a:r>
            <a:r>
              <a:rPr lang="zh-CN" altLang="en-US" dirty="0">
                <a:ea typeface="微软雅黑" panose="020B0503020204020204" pitchFamily="34" charset="-122"/>
              </a:rPr>
              <a:t>致力于双特异性抗体（简称“双抗”）研发的行业和其它各方提供建议。内容包括</a:t>
            </a:r>
            <a:r>
              <a:rPr lang="en-US" altLang="zh-CN" dirty="0">
                <a:ea typeface="微软雅黑" panose="020B0503020204020204" pitchFamily="34" charset="-122"/>
              </a:rPr>
              <a:t>FDA</a:t>
            </a:r>
            <a:r>
              <a:rPr lang="zh-CN" altLang="en-US" dirty="0">
                <a:ea typeface="微软雅黑" panose="020B0503020204020204" pitchFamily="34" charset="-122"/>
              </a:rPr>
              <a:t>对双抗研发项目的一般考虑和建议，</a:t>
            </a:r>
            <a:r>
              <a:rPr lang="zh-CN" altLang="en-US" dirty="0">
                <a:solidFill>
                  <a:schemeClr val="accent1"/>
                </a:solidFill>
                <a:ea typeface="微软雅黑" panose="020B0503020204020204" pitchFamily="34" charset="-122"/>
              </a:rPr>
              <a:t>以及围绕双抗开发项目需要考虑的法规、质量、非临床和临床因素。</a:t>
            </a:r>
            <a:r>
              <a:rPr lang="zh-CN" altLang="en-US" dirty="0">
                <a:ea typeface="微软雅黑" panose="020B0503020204020204" pitchFamily="34" charset="-122"/>
              </a:rPr>
              <a:t>双抗研发项目在许多方面与单抗研发项目类似。指南讨论了双抗的独特性：</a:t>
            </a:r>
            <a:endParaRPr lang="en-US" altLang="zh-CN" dirty="0">
              <a:ea typeface="微软雅黑" panose="020B0503020204020204" pitchFamily="34" charset="-122"/>
            </a:endParaRPr>
          </a:p>
          <a:p>
            <a:pPr marL="742950" lvl="1" indent="-285750" eaLnBrk="1" fontAlgn="auto" hangingPunct="1">
              <a:lnSpc>
                <a:spcPct val="150000"/>
              </a:lnSpc>
              <a:spcBef>
                <a:spcPts val="0"/>
              </a:spcBef>
              <a:spcAft>
                <a:spcPts val="1200"/>
              </a:spcAft>
              <a:buFont typeface="Arial" panose="020B0604020202020204" pitchFamily="34" charset="0"/>
              <a:buChar char="•"/>
              <a:defRPr/>
            </a:pPr>
            <a:r>
              <a:rPr lang="zh-CN" altLang="en-US" sz="1600" dirty="0">
                <a:ea typeface="微软雅黑" panose="020B0503020204020204" pitchFamily="34" charset="-122"/>
              </a:rPr>
              <a:t>监管考虑因素：人用固定组合处方药的规定（</a:t>
            </a:r>
            <a:r>
              <a:rPr lang="en-US" altLang="zh-CN" sz="1600" dirty="0">
                <a:ea typeface="微软雅黑" panose="020B0503020204020204" pitchFamily="34" charset="-122"/>
              </a:rPr>
              <a:t>21 CFR 300.50</a:t>
            </a:r>
            <a:r>
              <a:rPr lang="zh-CN" altLang="en-US" sz="1600" dirty="0">
                <a:ea typeface="微软雅黑" panose="020B0503020204020204" pitchFamily="34" charset="-122"/>
              </a:rPr>
              <a:t>）不适用于单分子双抗的研发。通常情况下，</a:t>
            </a:r>
            <a:r>
              <a:rPr lang="en-US" altLang="zh-CN" sz="1600" dirty="0">
                <a:ea typeface="微软雅黑" panose="020B0503020204020204" pitchFamily="34" charset="-122"/>
              </a:rPr>
              <a:t>FDA</a:t>
            </a:r>
            <a:r>
              <a:rPr lang="zh-CN" altLang="en-US" sz="1600" dirty="0">
                <a:ea typeface="微软雅黑" panose="020B0503020204020204" pitchFamily="34" charset="-122"/>
              </a:rPr>
              <a:t>不要求将双抗与针对相同抗原靶点的获批的单抗药物进行比较以评估双抗的风险</a:t>
            </a:r>
            <a:r>
              <a:rPr lang="en-US" altLang="zh-CN" sz="1600" dirty="0">
                <a:ea typeface="微软雅黑" panose="020B0503020204020204" pitchFamily="34" charset="-122"/>
              </a:rPr>
              <a:t>/</a:t>
            </a:r>
            <a:r>
              <a:rPr lang="zh-CN" altLang="en-US" sz="1600" dirty="0">
                <a:ea typeface="微软雅黑" panose="020B0503020204020204" pitchFamily="34" charset="-122"/>
              </a:rPr>
              <a:t>效益（参见该文件的第</a:t>
            </a:r>
            <a:r>
              <a:rPr lang="en-US" altLang="zh-CN" sz="1600" dirty="0">
                <a:ea typeface="微软雅黑" panose="020B0503020204020204" pitchFamily="34" charset="-122"/>
              </a:rPr>
              <a:t>III.C.2</a:t>
            </a:r>
            <a:r>
              <a:rPr lang="zh-CN" altLang="en-US" sz="1600" dirty="0">
                <a:ea typeface="微软雅黑" panose="020B0503020204020204" pitchFamily="34" charset="-122"/>
              </a:rPr>
              <a:t>节：临床研究指南），但个别情况除外。</a:t>
            </a:r>
            <a:r>
              <a:rPr lang="zh-CN" altLang="en-US" sz="1600" dirty="0">
                <a:solidFill>
                  <a:schemeClr val="accent1"/>
                </a:solidFill>
                <a:ea typeface="微软雅黑" panose="020B0503020204020204" pitchFamily="34" charset="-122"/>
              </a:rPr>
              <a:t>双抗受制于所有其它监管生物制品（包括管理产品的开发、测试和批准）的相关法律和法规。</a:t>
            </a:r>
            <a:endParaRPr lang="en-US" altLang="zh-CN" sz="1600" dirty="0">
              <a:solidFill>
                <a:schemeClr val="accent1"/>
              </a:solidFill>
              <a:ea typeface="微软雅黑" panose="020B0503020204020204" pitchFamily="34" charset="-122"/>
            </a:endParaRPr>
          </a:p>
          <a:p>
            <a:pPr marL="742950" lvl="1" indent="-285750" eaLnBrk="1" fontAlgn="auto" hangingPunct="1">
              <a:lnSpc>
                <a:spcPct val="150000"/>
              </a:lnSpc>
              <a:spcBef>
                <a:spcPts val="0"/>
              </a:spcBef>
              <a:spcAft>
                <a:spcPts val="1200"/>
              </a:spcAft>
              <a:buFont typeface="Arial" panose="020B0604020202020204" pitchFamily="34" charset="0"/>
              <a:buChar char="•"/>
              <a:defRPr/>
            </a:pPr>
            <a:r>
              <a:rPr lang="en-US" altLang="zh-CN" sz="1600" dirty="0">
                <a:ea typeface="微软雅黑" panose="020B0503020204020204" pitchFamily="34" charset="-122"/>
              </a:rPr>
              <a:t>CMC</a:t>
            </a:r>
            <a:r>
              <a:rPr lang="zh-CN" altLang="en-US" sz="1600" dirty="0">
                <a:ea typeface="微软雅黑" panose="020B0503020204020204" pitchFamily="34" charset="-122"/>
              </a:rPr>
              <a:t>质量考虑因素：不同形式的双抗，可能存在独特的研发考虑因素，例如稳定性和产量，</a:t>
            </a:r>
            <a:r>
              <a:rPr lang="zh-CN" altLang="en-US" sz="1600" dirty="0">
                <a:solidFill>
                  <a:schemeClr val="accent1"/>
                </a:solidFill>
                <a:ea typeface="微软雅黑" panose="020B0503020204020204" pitchFamily="34" charset="-122"/>
              </a:rPr>
              <a:t>通常应该根据单抗研发的标准对双抗产品进行表征，对其制造工艺进行开发。药物研究者应该研究可能影响药理学的质量属性，</a:t>
            </a:r>
            <a:r>
              <a:rPr lang="zh-CN" altLang="en-US" sz="1600" dirty="0">
                <a:ea typeface="微软雅黑" panose="020B0503020204020204" pitchFamily="34" charset="-122"/>
              </a:rPr>
              <a:t>如：抗原特异性、亲和力、结合速率、分离速率、效力、与工艺有关的杂质）等。</a:t>
            </a:r>
            <a:endParaRPr lang="en-US" altLang="zh-CN" sz="1600" dirty="0">
              <a:ea typeface="微软雅黑" panose="020B0503020204020204" pitchFamily="34" charset="-122"/>
            </a:endParaRPr>
          </a:p>
          <a:p>
            <a:pPr marL="742950" lvl="1" indent="-285750" eaLnBrk="1" fontAlgn="auto" hangingPunct="1">
              <a:spcBef>
                <a:spcPts val="0"/>
              </a:spcBef>
              <a:spcAft>
                <a:spcPts val="1200"/>
              </a:spcAft>
              <a:buFont typeface="Arial" panose="020B0604020202020204" pitchFamily="34" charset="0"/>
              <a:buChar char="•"/>
              <a:defRPr/>
            </a:pPr>
            <a:endParaRPr lang="zh-CN" altLang="en-US" sz="2000" dirty="0">
              <a:ea typeface="微软雅黑" panose="020B0503020204020204" pitchFamily="34" charset="-122"/>
            </a:endParaRPr>
          </a:p>
        </p:txBody>
      </p:sp>
    </p:spTree>
    <p:extLst>
      <p:ext uri="{BB962C8B-B14F-4D97-AF65-F5344CB8AC3E}">
        <p14:creationId xmlns:p14="http://schemas.microsoft.com/office/powerpoint/2010/main" val="37562497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PDA TR80</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150</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924331"/>
            <a:ext cx="10656000" cy="3016210"/>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400" b="1" dirty="0">
                <a:solidFill>
                  <a:schemeClr val="dk1"/>
                </a:solidFill>
                <a:latin typeface="微软雅黑" panose="020B0503020204020204" pitchFamily="34" charset="-122"/>
                <a:ea typeface="微软雅黑" panose="020B0503020204020204" pitchFamily="34" charset="-122"/>
              </a:rPr>
              <a:t>《</a:t>
            </a:r>
            <a:r>
              <a:rPr lang="zh-CN" altLang="en-US" sz="2400" b="1" dirty="0">
                <a:solidFill>
                  <a:schemeClr val="dk1"/>
                </a:solidFill>
                <a:latin typeface="微软雅黑" panose="020B0503020204020204" pitchFamily="34" charset="-122"/>
                <a:ea typeface="微软雅黑" panose="020B0503020204020204" pitchFamily="34" charset="-122"/>
              </a:rPr>
              <a:t>制药实验室数据可靠性管理系统</a:t>
            </a:r>
            <a:r>
              <a:rPr lang="en-US" altLang="zh-CN" sz="2400" b="1" dirty="0">
                <a:solidFill>
                  <a:schemeClr val="dk1"/>
                </a:solidFill>
                <a:latin typeface="微软雅黑" panose="020B0503020204020204" pitchFamily="34" charset="-122"/>
                <a:ea typeface="微软雅黑" panose="020B0503020204020204" pitchFamily="34" charset="-122"/>
              </a:rPr>
              <a:t>》</a:t>
            </a:r>
            <a:r>
              <a:rPr lang="zh-CN" altLang="en-US" sz="2400" dirty="0">
                <a:solidFill>
                  <a:schemeClr val="dk1"/>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给出监管要求和期望以及最佳的行业实践，以确保数据可靠性，指出实验室数据管理实践的常见问题并提出补救方法。</a:t>
            </a: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技术报告总结</a:t>
            </a:r>
            <a:r>
              <a:rPr lang="zh-CN" altLang="en-US" dirty="0">
                <a:latin typeface="微软雅黑" panose="020B0503020204020204" pitchFamily="34" charset="-122"/>
                <a:ea typeface="微软雅黑" panose="020B0503020204020204" pitchFamily="34" charset="-122"/>
              </a:rPr>
              <a:t>了</a:t>
            </a:r>
            <a:r>
              <a:rPr lang="zh-CN" altLang="en-US" dirty="0" smtClean="0">
                <a:latin typeface="微软雅黑" panose="020B0503020204020204" pitchFamily="34" charset="-122"/>
                <a:ea typeface="微软雅黑" panose="020B0503020204020204" pitchFamily="34" charset="-122"/>
              </a:rPr>
              <a:t>数据可靠性</a:t>
            </a:r>
            <a:r>
              <a:rPr lang="zh-CN" altLang="en-US" dirty="0">
                <a:latin typeface="微软雅黑" panose="020B0503020204020204" pitchFamily="34" charset="-122"/>
                <a:ea typeface="微软雅黑" panose="020B0503020204020204" pitchFamily="34" charset="-122"/>
              </a:rPr>
              <a:t>的风险和最佳</a:t>
            </a:r>
            <a:r>
              <a:rPr lang="zh-CN" altLang="en-US" dirty="0" smtClean="0">
                <a:latin typeface="微软雅黑" panose="020B0503020204020204" pitchFamily="34" charset="-122"/>
                <a:ea typeface="微软雅黑" panose="020B0503020204020204" pitchFamily="34" charset="-122"/>
              </a:rPr>
              <a:t>实践。</a:t>
            </a:r>
            <a:endParaRPr lang="zh-CN" altLang="en-US" dirty="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指南内容包括对</a:t>
            </a:r>
            <a:r>
              <a:rPr lang="zh-CN" altLang="en-US" dirty="0">
                <a:latin typeface="微软雅黑" panose="020B0503020204020204" pitchFamily="34" charset="-122"/>
                <a:ea typeface="微软雅黑" panose="020B0503020204020204" pitchFamily="34" charset="-122"/>
              </a:rPr>
              <a:t>稳健的实验室</a:t>
            </a:r>
            <a:r>
              <a:rPr lang="zh-CN" altLang="en-US" dirty="0" smtClean="0">
                <a:latin typeface="微软雅黑" panose="020B0503020204020204" pitchFamily="34" charset="-122"/>
                <a:ea typeface="微软雅黑" panose="020B0503020204020204" pitchFamily="34" charset="-122"/>
              </a:rPr>
              <a:t>数据可靠性</a:t>
            </a:r>
            <a:r>
              <a:rPr lang="zh-CN" altLang="en-US" dirty="0">
                <a:latin typeface="微软雅黑" panose="020B0503020204020204" pitchFamily="34" charset="-122"/>
                <a:ea typeface="微软雅黑" panose="020B0503020204020204" pitchFamily="34" charset="-122"/>
              </a:rPr>
              <a:t>管理体系的</a:t>
            </a:r>
            <a:r>
              <a:rPr lang="zh-CN" altLang="en-US" dirty="0" smtClean="0">
                <a:latin typeface="微软雅黑" panose="020B0503020204020204" pitchFamily="34" charset="-122"/>
                <a:ea typeface="微软雅黑" panose="020B0503020204020204" pitchFamily="34" charset="-122"/>
              </a:rPr>
              <a:t>开发有益的</a:t>
            </a:r>
            <a:r>
              <a:rPr lang="zh-CN" altLang="en-US" dirty="0">
                <a:latin typeface="微软雅黑" panose="020B0503020204020204" pitchFamily="34" charset="-122"/>
                <a:ea typeface="微软雅黑" panose="020B0503020204020204" pitchFamily="34" charset="-122"/>
              </a:rPr>
              <a:t>审计方法</a:t>
            </a:r>
            <a:r>
              <a:rPr lang="zh-CN" altLang="en-US" dirty="0" smtClean="0">
                <a:latin typeface="微软雅黑" panose="020B0503020204020204" pitchFamily="34" charset="-122"/>
                <a:ea typeface="微软雅黑" panose="020B0503020204020204" pitchFamily="34" charset="-122"/>
              </a:rPr>
              <a:t>，适用于人工</a:t>
            </a:r>
            <a:r>
              <a:rPr lang="zh-CN" altLang="en-US" dirty="0">
                <a:latin typeface="微软雅黑" panose="020B0503020204020204" pitchFamily="34" charset="-122"/>
                <a:ea typeface="微软雅黑" panose="020B0503020204020204" pitchFamily="34" charset="-122"/>
              </a:rPr>
              <a:t>和</a:t>
            </a:r>
            <a:r>
              <a:rPr lang="zh-CN" altLang="en-US" dirty="0" smtClean="0">
                <a:latin typeface="微软雅黑" panose="020B0503020204020204" pitchFamily="34" charset="-122"/>
                <a:ea typeface="微软雅黑" panose="020B0503020204020204" pitchFamily="34" charset="-122"/>
              </a:rPr>
              <a:t>电子流程，以保证合规和降低风险。</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报告总结了目前数据可靠性问题的监管趋势和监管期望。</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5877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PDA TR80</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151</a:t>
            </a:fld>
            <a:r>
              <a:rPr lang="en-US" altLang="zh-CN" dirty="0" smtClean="0"/>
              <a:t>/160</a:t>
            </a:r>
            <a:endParaRPr lang="zh-CN" altLang="en-US" dirty="0"/>
          </a:p>
        </p:txBody>
      </p:sp>
      <p:graphicFrame>
        <p:nvGraphicFramePr>
          <p:cNvPr id="11" name="图示 10"/>
          <p:cNvGraphicFramePr/>
          <p:nvPr>
            <p:extLst>
              <p:ext uri="{D42A27DB-BD31-4B8C-83A1-F6EECF244321}">
                <p14:modId xmlns:p14="http://schemas.microsoft.com/office/powerpoint/2010/main" val="2666670752"/>
              </p:ext>
            </p:extLst>
          </p:nvPr>
        </p:nvGraphicFramePr>
        <p:xfrm>
          <a:off x="1974175" y="1187410"/>
          <a:ext cx="8243265" cy="507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圆角矩形 4"/>
          <p:cNvSpPr txBox="1"/>
          <p:nvPr/>
        </p:nvSpPr>
        <p:spPr>
          <a:xfrm>
            <a:off x="2122550" y="1914896"/>
            <a:ext cx="2515310" cy="3145829"/>
          </a:xfrm>
          <a:prstGeom prst="rect">
            <a:avLst/>
          </a:prstGeom>
          <a:solidFill>
            <a:srgbClr val="EB641B"/>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711200">
              <a:lnSpc>
                <a:spcPct val="150000"/>
              </a:lnSpc>
              <a:spcAft>
                <a:spcPts val="0"/>
              </a:spcAft>
            </a:pPr>
            <a:r>
              <a:rPr lang="zh-CN" altLang="en-US" b="1" dirty="0" smtClean="0">
                <a:latin typeface="微软雅黑" panose="020B0503020204020204" pitchFamily="34" charset="-122"/>
                <a:ea typeface="微软雅黑" panose="020B0503020204020204" pitchFamily="34" charset="-122"/>
              </a:rPr>
              <a:t>分析天平</a:t>
            </a:r>
            <a:endParaRPr lang="en-US" altLang="zh-CN" b="1" dirty="0" smtClean="0">
              <a:latin typeface="微软雅黑" panose="020B0503020204020204" pitchFamily="34" charset="-122"/>
              <a:ea typeface="微软雅黑" panose="020B0503020204020204" pitchFamily="34" charset="-122"/>
            </a:endParaRPr>
          </a:p>
          <a:p>
            <a:pPr defTabSz="711200">
              <a:lnSpc>
                <a:spcPct val="150000"/>
              </a:lnSpc>
              <a:spcAft>
                <a:spcPts val="0"/>
              </a:spcAft>
            </a:pPr>
            <a:r>
              <a:rPr lang="zh-CN" altLang="en-US" b="1" kern="1200" dirty="0" smtClean="0">
                <a:latin typeface="微软雅黑" panose="020B0503020204020204" pitchFamily="34" charset="-122"/>
                <a:ea typeface="微软雅黑" panose="020B0503020204020204" pitchFamily="34" charset="-122"/>
              </a:rPr>
              <a:t>自动滴定仪</a:t>
            </a:r>
            <a:endParaRPr lang="en-US" altLang="zh-CN" b="1" kern="1200" dirty="0" smtClean="0">
              <a:latin typeface="微软雅黑" panose="020B0503020204020204" pitchFamily="34" charset="-122"/>
              <a:ea typeface="微软雅黑" panose="020B0503020204020204" pitchFamily="34" charset="-122"/>
            </a:endParaRPr>
          </a:p>
          <a:p>
            <a:pPr defTabSz="711200">
              <a:lnSpc>
                <a:spcPct val="150000"/>
              </a:lnSpc>
              <a:spcAft>
                <a:spcPts val="0"/>
              </a:spcAft>
            </a:pPr>
            <a:r>
              <a:rPr lang="zh-CN" altLang="en-US" b="1" dirty="0">
                <a:latin typeface="微软雅黑" panose="020B0503020204020204" pitchFamily="34" charset="-122"/>
                <a:ea typeface="微软雅黑" panose="020B0503020204020204" pitchFamily="34" charset="-122"/>
              </a:rPr>
              <a:t>旋光</a:t>
            </a:r>
            <a:r>
              <a:rPr lang="zh-CN" altLang="en-US" b="1" dirty="0" smtClean="0">
                <a:latin typeface="微软雅黑" panose="020B0503020204020204" pitchFamily="34" charset="-122"/>
                <a:ea typeface="微软雅黑" panose="020B0503020204020204" pitchFamily="34" charset="-122"/>
              </a:rPr>
              <a:t>仪</a:t>
            </a:r>
            <a:endParaRPr lang="en-US" altLang="zh-CN" b="1" dirty="0" smtClean="0">
              <a:latin typeface="微软雅黑" panose="020B0503020204020204" pitchFamily="34" charset="-122"/>
              <a:ea typeface="微软雅黑" panose="020B0503020204020204" pitchFamily="34" charset="-122"/>
            </a:endParaRPr>
          </a:p>
          <a:p>
            <a:pPr defTabSz="711200">
              <a:lnSpc>
                <a:spcPct val="150000"/>
              </a:lnSpc>
              <a:spcAft>
                <a:spcPts val="0"/>
              </a:spcAft>
            </a:pPr>
            <a:r>
              <a:rPr lang="zh-CN" altLang="en-US" b="1" dirty="0">
                <a:latin typeface="微软雅黑" panose="020B0503020204020204" pitchFamily="34" charset="-122"/>
                <a:ea typeface="微软雅黑" panose="020B0503020204020204" pitchFamily="34" charset="-122"/>
              </a:rPr>
              <a:t>溶出仪</a:t>
            </a:r>
            <a:endParaRPr lang="en-US" altLang="zh-CN" b="1" dirty="0" smtClean="0">
              <a:latin typeface="微软雅黑" panose="020B0503020204020204" pitchFamily="34" charset="-122"/>
              <a:ea typeface="微软雅黑" panose="020B0503020204020204" pitchFamily="34" charset="-122"/>
            </a:endParaRPr>
          </a:p>
          <a:p>
            <a:pPr defTabSz="711200">
              <a:lnSpc>
                <a:spcPct val="150000"/>
              </a:lnSpc>
              <a:spcAft>
                <a:spcPts val="0"/>
              </a:spcAft>
            </a:pPr>
            <a:r>
              <a:rPr lang="en-US" altLang="zh-CN" b="1" kern="1200" dirty="0" smtClean="0">
                <a:latin typeface="微软雅黑" panose="020B0503020204020204" pitchFamily="34" charset="-122"/>
                <a:ea typeface="微软雅黑" panose="020B0503020204020204" pitchFamily="34" charset="-122"/>
              </a:rPr>
              <a:t>PH</a:t>
            </a:r>
            <a:r>
              <a:rPr lang="zh-CN" altLang="en-US" b="1" kern="1200" dirty="0" smtClean="0">
                <a:latin typeface="微软雅黑" panose="020B0503020204020204" pitchFamily="34" charset="-122"/>
                <a:ea typeface="微软雅黑" panose="020B0503020204020204" pitchFamily="34" charset="-122"/>
              </a:rPr>
              <a:t>计</a:t>
            </a:r>
            <a:endParaRPr lang="en-US" altLang="zh-CN" b="1" kern="1200" dirty="0" smtClean="0">
              <a:latin typeface="微软雅黑" panose="020B0503020204020204" pitchFamily="34" charset="-122"/>
              <a:ea typeface="微软雅黑" panose="020B0503020204020204" pitchFamily="34" charset="-122"/>
            </a:endParaRPr>
          </a:p>
        </p:txBody>
      </p:sp>
      <p:sp>
        <p:nvSpPr>
          <p:cNvPr id="13" name="圆角矩形 4"/>
          <p:cNvSpPr txBox="1"/>
          <p:nvPr/>
        </p:nvSpPr>
        <p:spPr>
          <a:xfrm>
            <a:off x="4637860" y="1914896"/>
            <a:ext cx="2743200" cy="3145829"/>
          </a:xfrm>
          <a:prstGeom prst="rect">
            <a:avLst/>
          </a:prstGeom>
          <a:solidFill>
            <a:srgbClr val="2FC529"/>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711200">
              <a:lnSpc>
                <a:spcPts val="2800"/>
              </a:lnSpc>
              <a:spcAft>
                <a:spcPts val="0"/>
              </a:spcAft>
            </a:pPr>
            <a:r>
              <a:rPr lang="zh-CN" altLang="en-US" b="1" dirty="0" smtClean="0">
                <a:latin typeface="微软雅黑" panose="020B0503020204020204" pitchFamily="34" charset="-122"/>
                <a:ea typeface="微软雅黑" panose="020B0503020204020204" pitchFamily="34" charset="-122"/>
              </a:rPr>
              <a:t>进行数据采集，分析，存储，如：</a:t>
            </a:r>
            <a:r>
              <a:rPr lang="en-US" altLang="zh-CN" b="1" kern="1200" dirty="0" smtClean="0">
                <a:latin typeface="微软雅黑" panose="020B0503020204020204" pitchFamily="34" charset="-122"/>
                <a:ea typeface="微软雅黑" panose="020B0503020204020204" pitchFamily="34" charset="-122"/>
              </a:rPr>
              <a:t>HPLC</a:t>
            </a:r>
            <a:r>
              <a:rPr lang="zh-CN" altLang="en-US" b="1" kern="1200"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GC</a:t>
            </a:r>
          </a:p>
          <a:p>
            <a:pPr defTabSz="711200">
              <a:lnSpc>
                <a:spcPts val="2800"/>
              </a:lnSpc>
              <a:spcAft>
                <a:spcPts val="0"/>
              </a:spcAft>
            </a:pPr>
            <a:r>
              <a:rPr lang="zh-CN" altLang="en-US" b="1" dirty="0">
                <a:latin typeface="微软雅黑" panose="020B0503020204020204" pitchFamily="34" charset="-122"/>
                <a:ea typeface="微软雅黑" panose="020B0503020204020204" pitchFamily="34" charset="-122"/>
              </a:rPr>
              <a:t>激光粒度</a:t>
            </a:r>
            <a:r>
              <a:rPr lang="zh-CN" altLang="en-US" b="1" dirty="0" smtClean="0">
                <a:latin typeface="微软雅黑" panose="020B0503020204020204" pitchFamily="34" charset="-122"/>
                <a:ea typeface="微软雅黑" panose="020B0503020204020204" pitchFamily="34" charset="-122"/>
              </a:rPr>
              <a:t>仪（</a:t>
            </a:r>
            <a:r>
              <a:rPr lang="en-US" altLang="zh-CN" b="1" dirty="0" smtClean="0">
                <a:latin typeface="微软雅黑" panose="020B0503020204020204" pitchFamily="34" charset="-122"/>
                <a:ea typeface="微软雅黑" panose="020B0503020204020204" pitchFamily="34" charset="-122"/>
              </a:rPr>
              <a:t>PSD</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defTabSz="711200">
              <a:lnSpc>
                <a:spcPts val="2800"/>
              </a:lnSpc>
              <a:spcAft>
                <a:spcPts val="0"/>
              </a:spcAft>
            </a:pPr>
            <a:r>
              <a:rPr lang="zh-CN" altLang="en-US" b="1" kern="1200" dirty="0" smtClean="0">
                <a:latin typeface="微软雅黑" panose="020B0503020204020204" pitchFamily="34" charset="-122"/>
                <a:ea typeface="微软雅黑" panose="020B0503020204020204" pitchFamily="34" charset="-122"/>
              </a:rPr>
              <a:t>紫外分光光度法（</a:t>
            </a:r>
            <a:r>
              <a:rPr lang="en-US" altLang="zh-CN" b="1" kern="1200" dirty="0" smtClean="0">
                <a:latin typeface="微软雅黑" panose="020B0503020204020204" pitchFamily="34" charset="-122"/>
                <a:ea typeface="微软雅黑" panose="020B0503020204020204" pitchFamily="34" charset="-122"/>
              </a:rPr>
              <a:t>UV</a:t>
            </a:r>
            <a:r>
              <a:rPr lang="zh-CN" altLang="en-US" b="1" kern="1200" dirty="0" smtClean="0">
                <a:latin typeface="微软雅黑" panose="020B0503020204020204" pitchFamily="34" charset="-122"/>
                <a:ea typeface="微软雅黑" panose="020B0503020204020204" pitchFamily="34" charset="-122"/>
              </a:rPr>
              <a:t>）</a:t>
            </a:r>
            <a:endParaRPr lang="en-US" altLang="zh-CN" b="1" kern="1200" dirty="0" smtClean="0">
              <a:latin typeface="微软雅黑" panose="020B0503020204020204" pitchFamily="34" charset="-122"/>
              <a:ea typeface="微软雅黑" panose="020B0503020204020204" pitchFamily="34" charset="-122"/>
            </a:endParaRPr>
          </a:p>
          <a:p>
            <a:pPr defTabSz="711200">
              <a:lnSpc>
                <a:spcPts val="2800"/>
              </a:lnSpc>
              <a:spcAft>
                <a:spcPts val="0"/>
              </a:spcAft>
            </a:pPr>
            <a:r>
              <a:rPr lang="zh-CN" altLang="en-US" b="1" dirty="0">
                <a:latin typeface="微软雅黑" panose="020B0503020204020204" pitchFamily="34" charset="-122"/>
                <a:ea typeface="微软雅黑" panose="020B0503020204020204" pitchFamily="34" charset="-122"/>
              </a:rPr>
              <a:t>红外分光光度</a:t>
            </a:r>
            <a:r>
              <a:rPr lang="zh-CN" altLang="en-US" b="1" dirty="0" smtClean="0">
                <a:latin typeface="微软雅黑" panose="020B0503020204020204" pitchFamily="34" charset="-122"/>
                <a:ea typeface="微软雅黑" panose="020B0503020204020204" pitchFamily="34" charset="-122"/>
              </a:rPr>
              <a:t>法（</a:t>
            </a:r>
            <a:r>
              <a:rPr lang="en-US" altLang="zh-CN" b="1" dirty="0" smtClean="0">
                <a:latin typeface="微软雅黑" panose="020B0503020204020204" pitchFamily="34" charset="-122"/>
                <a:ea typeface="微软雅黑" panose="020B0503020204020204" pitchFamily="34" charset="-122"/>
              </a:rPr>
              <a:t>IR</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defTabSz="711200">
              <a:lnSpc>
                <a:spcPts val="2800"/>
              </a:lnSpc>
              <a:spcAft>
                <a:spcPts val="0"/>
              </a:spcAft>
            </a:pPr>
            <a:r>
              <a:rPr lang="en-US" altLang="zh-CN" b="1" kern="1200" dirty="0" smtClean="0">
                <a:latin typeface="微软雅黑" panose="020B0503020204020204" pitchFamily="34" charset="-122"/>
                <a:ea typeface="微软雅黑" panose="020B0503020204020204" pitchFamily="34" charset="-122"/>
              </a:rPr>
              <a:t>X-</a:t>
            </a:r>
            <a:r>
              <a:rPr lang="zh-CN" altLang="en-US" b="1" kern="1200" dirty="0" smtClean="0">
                <a:latin typeface="微软雅黑" panose="020B0503020204020204" pitchFamily="34" charset="-122"/>
                <a:ea typeface="微软雅黑" panose="020B0503020204020204" pitchFamily="34" charset="-122"/>
              </a:rPr>
              <a:t>射线衍射仪（</a:t>
            </a:r>
            <a:r>
              <a:rPr lang="en-US" altLang="zh-CN" b="1" kern="1200" dirty="0" smtClean="0">
                <a:latin typeface="微软雅黑" panose="020B0503020204020204" pitchFamily="34" charset="-122"/>
                <a:ea typeface="微软雅黑" panose="020B0503020204020204" pitchFamily="34" charset="-122"/>
              </a:rPr>
              <a:t>XRD</a:t>
            </a:r>
            <a:r>
              <a:rPr lang="zh-CN" altLang="en-US" b="1" kern="1200" dirty="0" smtClean="0">
                <a:latin typeface="微软雅黑" panose="020B0503020204020204" pitchFamily="34" charset="-122"/>
                <a:ea typeface="微软雅黑" panose="020B0503020204020204" pitchFamily="34" charset="-122"/>
              </a:rPr>
              <a:t>）</a:t>
            </a:r>
            <a:endParaRPr lang="en-US" altLang="zh-CN" b="1" kern="1200" dirty="0" smtClean="0">
              <a:latin typeface="微软雅黑" panose="020B0503020204020204" pitchFamily="34" charset="-122"/>
              <a:ea typeface="微软雅黑" panose="020B0503020204020204" pitchFamily="34" charset="-122"/>
            </a:endParaRPr>
          </a:p>
        </p:txBody>
      </p:sp>
      <p:sp>
        <p:nvSpPr>
          <p:cNvPr id="14" name="圆角矩形 4"/>
          <p:cNvSpPr txBox="1"/>
          <p:nvPr/>
        </p:nvSpPr>
        <p:spPr>
          <a:xfrm>
            <a:off x="7381060" y="1914894"/>
            <a:ext cx="2663686" cy="3145830"/>
          </a:xfrm>
          <a:prstGeom prst="rect">
            <a:avLst/>
          </a:prstGeom>
          <a:solidFill>
            <a:srgbClr val="39639D"/>
          </a:solid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11200">
              <a:lnSpc>
                <a:spcPct val="150000"/>
              </a:lnSpc>
              <a:spcAft>
                <a:spcPts val="0"/>
              </a:spcAft>
            </a:pPr>
            <a:r>
              <a:rPr lang="en-US" altLang="zh-CN" b="1" dirty="0" smtClean="0">
                <a:latin typeface="微软雅黑" panose="020B0503020204020204" pitchFamily="34" charset="-122"/>
                <a:ea typeface="微软雅黑" panose="020B0503020204020204" pitchFamily="34" charset="-122"/>
              </a:rPr>
              <a:t>LIMS</a:t>
            </a:r>
            <a:r>
              <a:rPr lang="zh-CN" altLang="en-US" b="1" dirty="0" smtClean="0">
                <a:latin typeface="微软雅黑" panose="020B0503020204020204" pitchFamily="34" charset="-122"/>
                <a:ea typeface="微软雅黑" panose="020B0503020204020204" pitchFamily="34" charset="-122"/>
              </a:rPr>
              <a:t>商业软件</a:t>
            </a:r>
            <a:endParaRPr lang="en-US" altLang="zh-CN" b="1" dirty="0" smtClean="0">
              <a:latin typeface="微软雅黑" panose="020B0503020204020204" pitchFamily="34" charset="-122"/>
              <a:ea typeface="微软雅黑" panose="020B0503020204020204" pitchFamily="34" charset="-122"/>
            </a:endParaRPr>
          </a:p>
          <a:p>
            <a:pPr defTabSz="711200">
              <a:lnSpc>
                <a:spcPct val="150000"/>
              </a:lnSpc>
              <a:spcAft>
                <a:spcPts val="0"/>
              </a:spcAft>
            </a:pPr>
            <a:r>
              <a:rPr lang="en-US" altLang="zh-CN" b="1" dirty="0" smtClean="0">
                <a:latin typeface="微软雅黑" panose="020B0503020204020204" pitchFamily="34" charset="-122"/>
                <a:ea typeface="微软雅黑" panose="020B0503020204020204" pitchFamily="34" charset="-122"/>
              </a:rPr>
              <a:t>ERP</a:t>
            </a:r>
            <a:r>
              <a:rPr lang="zh-CN" altLang="en-US" b="1" dirty="0" smtClean="0">
                <a:latin typeface="微软雅黑" panose="020B0503020204020204" pitchFamily="34" charset="-122"/>
                <a:ea typeface="微软雅黑" panose="020B0503020204020204" pitchFamily="34" charset="-122"/>
              </a:rPr>
              <a:t>软件</a:t>
            </a:r>
            <a:endParaRPr lang="en-US" altLang="zh-CN" b="1" dirty="0" smtClean="0">
              <a:latin typeface="微软雅黑" panose="020B0503020204020204" pitchFamily="34" charset="-122"/>
              <a:ea typeface="微软雅黑" panose="020B0503020204020204" pitchFamily="34" charset="-122"/>
            </a:endParaRPr>
          </a:p>
          <a:p>
            <a:pPr defTabSz="711200">
              <a:lnSpc>
                <a:spcPct val="150000"/>
              </a:lnSpc>
              <a:spcAft>
                <a:spcPts val="0"/>
              </a:spcAft>
            </a:pPr>
            <a:r>
              <a:rPr lang="zh-CN" altLang="en-US" b="1" dirty="0" smtClean="0">
                <a:latin typeface="微软雅黑" panose="020B0503020204020204" pitchFamily="34" charset="-122"/>
                <a:ea typeface="微软雅黑" panose="020B0503020204020204" pitchFamily="34" charset="-122"/>
              </a:rPr>
              <a:t>实验室电子记录（</a:t>
            </a:r>
            <a:r>
              <a:rPr lang="en-US" altLang="zh-CN" b="1" dirty="0" smtClean="0">
                <a:latin typeface="微软雅黑" panose="020B0503020204020204" pitchFamily="34" charset="-122"/>
                <a:ea typeface="微软雅黑" panose="020B0503020204020204" pitchFamily="34" charset="-122"/>
              </a:rPr>
              <a:t>ELN</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defTabSz="711200">
              <a:lnSpc>
                <a:spcPct val="150000"/>
              </a:lnSpc>
              <a:spcAft>
                <a:spcPts val="0"/>
              </a:spcAft>
            </a:pPr>
            <a:r>
              <a:rPr lang="zh-CN" altLang="en-US" b="1" kern="1200" dirty="0" smtClean="0">
                <a:latin typeface="微软雅黑" panose="020B0503020204020204" pitchFamily="34" charset="-122"/>
                <a:ea typeface="微软雅黑" panose="020B0503020204020204" pitchFamily="34" charset="-122"/>
              </a:rPr>
              <a:t>其它科学数据管理系统</a:t>
            </a:r>
            <a:endParaRPr lang="en-US" altLang="zh-CN" b="1" kern="1200" dirty="0" smtClean="0">
              <a:latin typeface="微软雅黑" panose="020B0503020204020204" pitchFamily="34" charset="-122"/>
              <a:ea typeface="微软雅黑" panose="020B0503020204020204" pitchFamily="34" charset="-122"/>
            </a:endParaRPr>
          </a:p>
        </p:txBody>
      </p:sp>
      <p:graphicFrame>
        <p:nvGraphicFramePr>
          <p:cNvPr id="15" name="图示 14"/>
          <p:cNvGraphicFramePr/>
          <p:nvPr>
            <p:extLst>
              <p:ext uri="{D42A27DB-BD31-4B8C-83A1-F6EECF244321}">
                <p14:modId xmlns:p14="http://schemas.microsoft.com/office/powerpoint/2010/main" val="4056234508"/>
              </p:ext>
            </p:extLst>
          </p:nvPr>
        </p:nvGraphicFramePr>
        <p:xfrm>
          <a:off x="1974175" y="5334833"/>
          <a:ext cx="8243265" cy="5072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598105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PDA TR80</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152</a:t>
            </a:fld>
            <a:r>
              <a:rPr lang="en-US" altLang="zh-CN" dirty="0" smtClean="0"/>
              <a:t>/160</a:t>
            </a:r>
            <a:endParaRPr lang="zh-CN" altLang="en-US" dirty="0"/>
          </a:p>
        </p:txBody>
      </p:sp>
      <p:pic>
        <p:nvPicPr>
          <p:cNvPr id="4" name="图片 3"/>
          <p:cNvPicPr>
            <a:picLocks noChangeAspect="1"/>
          </p:cNvPicPr>
          <p:nvPr/>
        </p:nvPicPr>
        <p:blipFill>
          <a:blip r:embed="rId3"/>
          <a:stretch>
            <a:fillRect/>
          </a:stretch>
        </p:blipFill>
        <p:spPr>
          <a:xfrm>
            <a:off x="2014538" y="1349684"/>
            <a:ext cx="8162925" cy="4219575"/>
          </a:xfrm>
          <a:prstGeom prst="rect">
            <a:avLst/>
          </a:prstGeom>
        </p:spPr>
      </p:pic>
    </p:spTree>
    <p:extLst>
      <p:ext uri="{BB962C8B-B14F-4D97-AF65-F5344CB8AC3E}">
        <p14:creationId xmlns:p14="http://schemas.microsoft.com/office/powerpoint/2010/main" val="336304953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PDA TR81</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153</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950468" y="1016846"/>
            <a:ext cx="3796495" cy="4185761"/>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b="1" dirty="0">
                <a:solidFill>
                  <a:schemeClr val="dk1"/>
                </a:solidFill>
                <a:latin typeface="微软雅黑" panose="020B0503020204020204" pitchFamily="34" charset="-122"/>
                <a:ea typeface="微软雅黑" panose="020B0503020204020204" pitchFamily="34" charset="-122"/>
              </a:rPr>
              <a:t>基于细胞治疗控制策略</a:t>
            </a: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dirty="0">
                <a:solidFill>
                  <a:schemeClr val="dk1"/>
                </a:solidFill>
                <a:latin typeface="微软雅黑" panose="020B0503020204020204" pitchFamily="34" charset="-122"/>
                <a:ea typeface="微软雅黑" panose="020B0503020204020204" pitchFamily="34" charset="-122"/>
              </a:rPr>
              <a:t>：</a:t>
            </a:r>
            <a:endParaRPr lang="zh-CN" altLang="en-US" sz="2000" dirty="0">
              <a:solidFill>
                <a:srgbClr val="000000"/>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1200"/>
              </a:spcAft>
              <a:defRPr/>
            </a:pPr>
            <a:r>
              <a:rPr lang="zh-CN" altLang="en-US" b="0" dirty="0" smtClean="0">
                <a:latin typeface="微软雅黑" panose="020B0503020204020204" pitchFamily="34" charset="-122"/>
                <a:ea typeface="微软雅黑" panose="020B0503020204020204" pitchFamily="34" charset="-122"/>
              </a:rPr>
              <a:t>将工艺开发策略应用于细胞治疗产品，以</a:t>
            </a:r>
            <a:r>
              <a:rPr lang="en-US" altLang="zh-CN" b="0" dirty="0" smtClean="0">
                <a:latin typeface="微软雅黑" panose="020B0503020204020204" pitchFamily="34" charset="-122"/>
                <a:ea typeface="微软雅黑" panose="020B0503020204020204" pitchFamily="34" charset="-122"/>
              </a:rPr>
              <a:t>A-</a:t>
            </a:r>
            <a:r>
              <a:rPr lang="en-US" altLang="zh-CN" b="0" dirty="0" err="1" smtClean="0">
                <a:latin typeface="微软雅黑" panose="020B0503020204020204" pitchFamily="34" charset="-122"/>
                <a:ea typeface="微软雅黑" panose="020B0503020204020204" pitchFamily="34" charset="-122"/>
              </a:rPr>
              <a:t>CeT</a:t>
            </a:r>
            <a:r>
              <a:rPr lang="zh-CN" altLang="en-US" b="0" dirty="0" smtClean="0">
                <a:latin typeface="微软雅黑" panose="020B0503020204020204" pitchFamily="34" charset="-122"/>
                <a:ea typeface="微软雅黑" panose="020B0503020204020204" pitchFamily="34" charset="-122"/>
              </a:rPr>
              <a:t>为例，包含：</a:t>
            </a:r>
            <a:endParaRPr lang="en-US" altLang="zh-CN" b="0"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b="0" dirty="0" smtClean="0">
                <a:latin typeface="微软雅黑" panose="020B0503020204020204" pitchFamily="34" charset="-122"/>
                <a:ea typeface="微软雅黑" panose="020B0503020204020204" pitchFamily="34" charset="-122"/>
              </a:rPr>
              <a:t>产品描述</a:t>
            </a:r>
            <a:endParaRPr lang="en-US" altLang="zh-CN" b="0"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en-US" altLang="zh-CN" dirty="0" smtClean="0">
                <a:latin typeface="微软雅黑" panose="020B0503020204020204" pitchFamily="34" charset="-122"/>
                <a:ea typeface="微软雅黑" panose="020B0503020204020204" pitchFamily="34" charset="-122"/>
              </a:rPr>
              <a:t>CQA</a:t>
            </a:r>
            <a:r>
              <a:rPr lang="zh-CN" altLang="en-US" dirty="0" smtClean="0">
                <a:latin typeface="微软雅黑" panose="020B0503020204020204" pitchFamily="34" charset="-122"/>
                <a:ea typeface="微软雅黑" panose="020B0503020204020204" pitchFamily="34" charset="-122"/>
              </a:rPr>
              <a:t>评估</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en-US" altLang="zh-CN" b="0" dirty="0" smtClean="0">
                <a:latin typeface="微软雅黑" panose="020B0503020204020204" pitchFamily="34" charset="-122"/>
                <a:ea typeface="微软雅黑" panose="020B0503020204020204" pitchFamily="34" charset="-122"/>
              </a:rPr>
              <a:t>CPP</a:t>
            </a:r>
            <a:r>
              <a:rPr lang="zh-CN" altLang="en-US" b="0" dirty="0" smtClean="0">
                <a:latin typeface="微软雅黑" panose="020B0503020204020204" pitchFamily="34" charset="-122"/>
                <a:ea typeface="微软雅黑" panose="020B0503020204020204" pitchFamily="34" charset="-122"/>
              </a:rPr>
              <a:t>评估</a:t>
            </a:r>
            <a:endParaRPr lang="en-US" altLang="zh-CN" b="0"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en-US" altLang="zh-CN" dirty="0" smtClean="0">
                <a:latin typeface="微软雅黑" panose="020B0503020204020204" pitchFamily="34" charset="-122"/>
                <a:ea typeface="微软雅黑" panose="020B0503020204020204" pitchFamily="34" charset="-122"/>
              </a:rPr>
              <a:t>CMA</a:t>
            </a:r>
            <a:r>
              <a:rPr lang="zh-CN" altLang="en-US" dirty="0" smtClean="0">
                <a:latin typeface="微软雅黑" panose="020B0503020204020204" pitchFamily="34" charset="-122"/>
                <a:ea typeface="微软雅黑" panose="020B0503020204020204" pitchFamily="34" charset="-122"/>
              </a:rPr>
              <a:t>评估</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b="0" dirty="0" smtClean="0">
                <a:latin typeface="微软雅黑" panose="020B0503020204020204" pitchFamily="34" charset="-122"/>
                <a:ea typeface="微软雅黑" panose="020B0503020204020204" pitchFamily="34" charset="-122"/>
              </a:rPr>
              <a:t>控制策略制定</a:t>
            </a:r>
            <a:endParaRPr lang="en-US" altLang="zh-CN" b="0"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生命周期管理</a:t>
            </a:r>
            <a:endParaRPr lang="en-US" altLang="zh-CN" b="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496" y="552322"/>
            <a:ext cx="4486901" cy="5553850"/>
          </a:xfrm>
          <a:prstGeom prst="rect">
            <a:avLst/>
          </a:prstGeom>
        </p:spPr>
      </p:pic>
    </p:spTree>
    <p:extLst>
      <p:ext uri="{BB962C8B-B14F-4D97-AF65-F5344CB8AC3E}">
        <p14:creationId xmlns:p14="http://schemas.microsoft.com/office/powerpoint/2010/main" val="1900595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PDA </a:t>
            </a:r>
            <a:r>
              <a:rPr lang="en-US" altLang="zh-CN" dirty="0" smtClean="0"/>
              <a:t>TR82</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154</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029909"/>
            <a:ext cx="10656000" cy="3600986"/>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400" b="1" dirty="0">
                <a:solidFill>
                  <a:schemeClr val="dk1"/>
                </a:solidFill>
                <a:latin typeface="微软雅黑" panose="020B0503020204020204" pitchFamily="34" charset="-122"/>
                <a:ea typeface="微软雅黑" panose="020B0503020204020204" pitchFamily="34" charset="-122"/>
              </a:rPr>
              <a:t>《</a:t>
            </a:r>
            <a:r>
              <a:rPr lang="zh-CN" altLang="en-US" sz="2400" b="1" dirty="0">
                <a:solidFill>
                  <a:schemeClr val="dk1"/>
                </a:solidFill>
                <a:latin typeface="微软雅黑" panose="020B0503020204020204" pitchFamily="34" charset="-122"/>
                <a:ea typeface="微软雅黑" panose="020B0503020204020204" pitchFamily="34" charset="-122"/>
              </a:rPr>
              <a:t>低内毒素回收率</a:t>
            </a:r>
            <a:r>
              <a:rPr lang="en-US" altLang="zh-CN" sz="2400" b="1" dirty="0">
                <a:solidFill>
                  <a:schemeClr val="dk1"/>
                </a:solidFill>
                <a:latin typeface="微软雅黑" panose="020B0503020204020204" pitchFamily="34" charset="-122"/>
                <a:ea typeface="微软雅黑" panose="020B0503020204020204" pitchFamily="34" charset="-122"/>
              </a:rPr>
              <a:t>》</a:t>
            </a:r>
            <a:r>
              <a:rPr lang="zh-CN" altLang="en-US" sz="2400" dirty="0">
                <a:solidFill>
                  <a:schemeClr val="dk1"/>
                </a:solidFill>
                <a:latin typeface="微软雅黑" panose="020B0503020204020204" pitchFamily="34" charset="-122"/>
                <a:ea typeface="微软雅黑" panose="020B0503020204020204" pitchFamily="34" charset="-122"/>
              </a:rPr>
              <a:t>：</a:t>
            </a:r>
            <a:endParaRPr lang="zh-CN" altLang="en-US" sz="2400" dirty="0">
              <a:solidFill>
                <a:srgbClr val="000000"/>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1200"/>
              </a:spcAft>
              <a:defRPr/>
            </a:pPr>
            <a:r>
              <a:rPr lang="zh-CN" altLang="en-US" dirty="0" smtClean="0">
                <a:latin typeface="微软雅黑" panose="020B0503020204020204" pitchFamily="34" charset="-122"/>
                <a:ea typeface="微软雅黑" panose="020B0503020204020204" pitchFamily="34" charset="-122"/>
              </a:rPr>
              <a:t>细菌内毒素测试高</a:t>
            </a:r>
            <a:r>
              <a:rPr lang="zh-CN" altLang="en-US" dirty="0">
                <a:latin typeface="微软雅黑" panose="020B0503020204020204" pitchFamily="34" charset="-122"/>
                <a:ea typeface="微软雅黑" panose="020B0503020204020204" pitchFamily="34" charset="-122"/>
              </a:rPr>
              <a:t>可靠性和高灵敏度</a:t>
            </a:r>
            <a:r>
              <a:rPr lang="zh-CN" altLang="en-US" dirty="0" smtClean="0">
                <a:latin typeface="微软雅黑" panose="020B0503020204020204" pitchFamily="34" charset="-122"/>
                <a:ea typeface="微软雅黑" panose="020B0503020204020204" pitchFamily="34" charset="-122"/>
              </a:rPr>
              <a:t>在</a:t>
            </a:r>
            <a:r>
              <a:rPr lang="zh-CN" altLang="en-US" dirty="0" smtClean="0">
                <a:solidFill>
                  <a:srgbClr val="FF0000"/>
                </a:solidFill>
                <a:latin typeface="微软雅黑" panose="020B0503020204020204" pitchFamily="34" charset="-122"/>
                <a:ea typeface="微软雅黑" panose="020B0503020204020204" pitchFamily="34" charset="-122"/>
              </a:rPr>
              <a:t>非</a:t>
            </a:r>
            <a:r>
              <a:rPr lang="zh-CN" altLang="en-US" dirty="0">
                <a:solidFill>
                  <a:srgbClr val="FF0000"/>
                </a:solidFill>
                <a:latin typeface="微软雅黑" panose="020B0503020204020204" pitchFamily="34" charset="-122"/>
                <a:ea typeface="微软雅黑" panose="020B0503020204020204" pitchFamily="34" charset="-122"/>
              </a:rPr>
              <a:t>肠道用药</a:t>
            </a:r>
            <a:r>
              <a:rPr lang="zh-CN" altLang="en-US" dirty="0" smtClean="0">
                <a:solidFill>
                  <a:srgbClr val="FF0000"/>
                </a:solidFill>
                <a:latin typeface="微软雅黑" panose="020B0503020204020204" pitchFamily="34" charset="-122"/>
                <a:ea typeface="微软雅黑" panose="020B0503020204020204" pitchFamily="34" charset="-122"/>
              </a:rPr>
              <a:t>安全性方面</a:t>
            </a:r>
            <a:r>
              <a:rPr lang="zh-CN" altLang="en-US" dirty="0" smtClean="0">
                <a:latin typeface="微软雅黑" panose="020B0503020204020204" pitchFamily="34" charset="-122"/>
                <a:ea typeface="微软雅黑" panose="020B0503020204020204" pitchFamily="34" charset="-122"/>
              </a:rPr>
              <a:t>非常关键。新提出的</a:t>
            </a:r>
            <a:r>
              <a:rPr lang="zh-CN" altLang="en-US" dirty="0">
                <a:latin typeface="微软雅黑" panose="020B0503020204020204" pitchFamily="34" charset="-122"/>
                <a:ea typeface="微软雅黑" panose="020B0503020204020204" pitchFamily="34" charset="-122"/>
              </a:rPr>
              <a:t>测定方法或参考</a:t>
            </a:r>
            <a:r>
              <a:rPr lang="zh-CN" altLang="en-US" dirty="0" smtClean="0">
                <a:latin typeface="微软雅黑" panose="020B0503020204020204" pitchFamily="34" charset="-122"/>
                <a:ea typeface="微软雅黑" panose="020B0503020204020204" pitchFamily="34" charset="-122"/>
              </a:rPr>
              <a:t>材料都</a:t>
            </a:r>
            <a:r>
              <a:rPr lang="zh-CN" altLang="en-US" dirty="0">
                <a:latin typeface="微软雅黑" panose="020B0503020204020204" pitchFamily="34" charset="-122"/>
                <a:ea typeface="微软雅黑" panose="020B0503020204020204" pitchFamily="34" charset="-122"/>
              </a:rPr>
              <a:t>重申了这种检测的复杂性</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1200"/>
              </a:spcAft>
              <a:defRPr/>
            </a:pPr>
            <a:r>
              <a:rPr lang="zh-CN" altLang="en-US" dirty="0" smtClean="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在过去十年中，生物制剂制造业爆炸式增长，新产品，剂型和输送</a:t>
            </a:r>
            <a:r>
              <a:rPr lang="zh-CN" altLang="en-US" dirty="0" smtClean="0">
                <a:latin typeface="微软雅黑" panose="020B0503020204020204" pitchFamily="34" charset="-122"/>
                <a:ea typeface="微软雅黑" panose="020B0503020204020204" pitchFamily="34" charset="-122"/>
              </a:rPr>
              <a:t>系统检测中</a:t>
            </a:r>
            <a:r>
              <a:rPr lang="en-US" altLang="zh-CN" dirty="0" smtClean="0">
                <a:solidFill>
                  <a:srgbClr val="FF0000"/>
                </a:solidFill>
                <a:latin typeface="微软雅黑" panose="020B0503020204020204" pitchFamily="34" charset="-122"/>
                <a:ea typeface="微软雅黑" panose="020B0503020204020204" pitchFamily="34" charset="-122"/>
              </a:rPr>
              <a:t>LER</a:t>
            </a:r>
            <a:r>
              <a:rPr lang="zh-CN" altLang="en-US" dirty="0">
                <a:solidFill>
                  <a:srgbClr val="FF0000"/>
                </a:solidFill>
                <a:latin typeface="微软雅黑" panose="020B0503020204020204" pitchFamily="34" charset="-122"/>
                <a:ea typeface="微软雅黑" panose="020B0503020204020204" pitchFamily="34" charset="-122"/>
              </a:rPr>
              <a:t>（低内毒素回收率</a:t>
            </a:r>
            <a:r>
              <a:rPr lang="zh-CN" altLang="en-US" dirty="0" smtClean="0">
                <a:solidFill>
                  <a:srgbClr val="FF0000"/>
                </a:solidFill>
                <a:latin typeface="微软雅黑" panose="020B0503020204020204" pitchFamily="34" charset="-122"/>
                <a:ea typeface="微软雅黑" panose="020B0503020204020204" pitchFamily="34" charset="-122"/>
              </a:rPr>
              <a:t>）现象</a:t>
            </a:r>
            <a:r>
              <a:rPr lang="zh-CN" altLang="en-US" dirty="0" smtClean="0">
                <a:latin typeface="微软雅黑" panose="020B0503020204020204" pitchFamily="34" charset="-122"/>
                <a:ea typeface="微软雅黑" panose="020B0503020204020204" pitchFamily="34" charset="-122"/>
              </a:rPr>
              <a:t>挑战目前</a:t>
            </a:r>
            <a:r>
              <a:rPr lang="zh-CN" altLang="en-US" dirty="0">
                <a:latin typeface="微软雅黑" panose="020B0503020204020204" pitchFamily="34" charset="-122"/>
                <a:ea typeface="微软雅黑" panose="020B0503020204020204" pitchFamily="34" charset="-122"/>
              </a:rPr>
              <a:t>的分析系统和试剂以及</a:t>
            </a:r>
            <a:r>
              <a:rPr lang="zh-CN" altLang="en-US" dirty="0" smtClean="0">
                <a:latin typeface="微软雅黑" panose="020B0503020204020204" pitchFamily="34" charset="-122"/>
                <a:ea typeface="微软雅黑" panose="020B0503020204020204" pitchFamily="34" charset="-122"/>
              </a:rPr>
              <a:t>我们的</a:t>
            </a:r>
            <a:r>
              <a:rPr lang="zh-CN" altLang="en-US" dirty="0">
                <a:latin typeface="微软雅黑" panose="020B0503020204020204" pitchFamily="34" charset="-122"/>
                <a:ea typeface="微软雅黑" panose="020B0503020204020204" pitchFamily="34" charset="-122"/>
              </a:rPr>
              <a:t>生产</a:t>
            </a:r>
            <a:r>
              <a:rPr lang="zh-CN" altLang="en-US" dirty="0" smtClean="0">
                <a:latin typeface="微软雅黑" panose="020B0503020204020204" pitchFamily="34" charset="-122"/>
                <a:ea typeface="微软雅黑" panose="020B0503020204020204" pitchFamily="34" charset="-122"/>
              </a:rPr>
              <a:t>过程。</a:t>
            </a:r>
            <a:endParaRPr lang="zh-CN" altLang="en-US" dirty="0">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1200"/>
              </a:spcAft>
              <a:defRPr/>
            </a:pPr>
            <a:r>
              <a:rPr lang="zh-CN" altLang="en-US" dirty="0" smtClean="0">
                <a:latin typeface="微软雅黑" panose="020B0503020204020204" pitchFamily="34" charset="-122"/>
                <a:ea typeface="微软雅黑" panose="020B0503020204020204" pitchFamily="34" charset="-122"/>
              </a:rPr>
              <a:t>本</a:t>
            </a:r>
            <a:r>
              <a:rPr lang="zh-CN" altLang="en-US" dirty="0">
                <a:latin typeface="微软雅黑" panose="020B0503020204020204" pitchFamily="34" charset="-122"/>
                <a:ea typeface="微软雅黑" panose="020B0503020204020204" pitchFamily="34" charset="-122"/>
              </a:rPr>
              <a:t>技术</a:t>
            </a:r>
            <a:r>
              <a:rPr lang="zh-CN" altLang="en-US" dirty="0" smtClean="0">
                <a:latin typeface="微软雅黑" panose="020B0503020204020204" pitchFamily="34" charset="-122"/>
                <a:ea typeface="微软雅黑" panose="020B0503020204020204" pitchFamily="34" charset="-122"/>
              </a:rPr>
              <a:t>报告</a:t>
            </a:r>
            <a:r>
              <a:rPr lang="zh-CN" altLang="en-US" dirty="0" smtClean="0">
                <a:solidFill>
                  <a:srgbClr val="FF0000"/>
                </a:solidFill>
                <a:latin typeface="微软雅黑" panose="020B0503020204020204" pitchFamily="34" charset="-122"/>
                <a:ea typeface="微软雅黑" panose="020B0503020204020204" pitchFamily="34" charset="-122"/>
              </a:rPr>
              <a:t>尽可能</a:t>
            </a:r>
            <a:r>
              <a:rPr lang="zh-CN" altLang="en-US" dirty="0">
                <a:solidFill>
                  <a:srgbClr val="FF0000"/>
                </a:solidFill>
                <a:latin typeface="微软雅黑" panose="020B0503020204020204" pitchFamily="34" charset="-122"/>
                <a:ea typeface="微软雅黑" panose="020B0503020204020204" pitchFamily="34" charset="-122"/>
              </a:rPr>
              <a:t>地展示了当前</a:t>
            </a:r>
            <a:r>
              <a:rPr lang="en-US" altLang="zh-CN" dirty="0">
                <a:solidFill>
                  <a:srgbClr val="FF0000"/>
                </a:solidFill>
                <a:latin typeface="微软雅黑" panose="020B0503020204020204" pitchFamily="34" charset="-122"/>
                <a:ea typeface="微软雅黑" panose="020B0503020204020204" pitchFamily="34" charset="-122"/>
              </a:rPr>
              <a:t>LER</a:t>
            </a:r>
            <a:r>
              <a:rPr lang="zh-CN" altLang="en-US" dirty="0">
                <a:solidFill>
                  <a:srgbClr val="FF0000"/>
                </a:solidFill>
                <a:latin typeface="微软雅黑" panose="020B0503020204020204" pitchFamily="34" charset="-122"/>
                <a:ea typeface="微软雅黑" panose="020B0503020204020204" pitchFamily="34" charset="-122"/>
              </a:rPr>
              <a:t>研究的完整现况</a:t>
            </a:r>
            <a:r>
              <a:rPr lang="zh-CN" altLang="en-US" dirty="0" smtClean="0">
                <a:latin typeface="微软雅黑" panose="020B0503020204020204" pitchFamily="34" charset="-122"/>
                <a:ea typeface="微软雅黑" panose="020B0503020204020204" pitchFamily="34" charset="-122"/>
              </a:rPr>
              <a:t>。包括</a:t>
            </a:r>
            <a:r>
              <a:rPr lang="zh-CN" altLang="en-US" dirty="0" smtClean="0">
                <a:solidFill>
                  <a:srgbClr val="FF0000"/>
                </a:solidFill>
                <a:latin typeface="微软雅黑" panose="020B0503020204020204" pitchFamily="34" charset="-122"/>
                <a:ea typeface="微软雅黑" panose="020B0503020204020204" pitchFamily="34" charset="-122"/>
              </a:rPr>
              <a:t>内毒素测试挑战</a:t>
            </a:r>
            <a:r>
              <a:rPr lang="zh-CN" altLang="en-US" dirty="0">
                <a:solidFill>
                  <a:srgbClr val="FF0000"/>
                </a:solidFill>
                <a:latin typeface="微软雅黑" panose="020B0503020204020204" pitchFamily="34" charset="-122"/>
                <a:ea typeface="微软雅黑" panose="020B0503020204020204" pitchFamily="34" charset="-122"/>
              </a:rPr>
              <a:t>的历史和</a:t>
            </a:r>
            <a:r>
              <a:rPr lang="zh-CN" altLang="en-US" dirty="0" smtClean="0">
                <a:solidFill>
                  <a:srgbClr val="FF0000"/>
                </a:solidFill>
                <a:latin typeface="微软雅黑" panose="020B0503020204020204" pitchFamily="34" charset="-122"/>
                <a:ea typeface="微软雅黑" panose="020B0503020204020204" pitchFamily="34" charset="-122"/>
              </a:rPr>
              <a:t>机制</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以及开发产品特定保持研究的标准方案，由实际行业案例研究支持和提供信息</a:t>
            </a:r>
            <a:r>
              <a:rPr lang="zh-CN" altLang="en-US" dirty="0" smtClean="0">
                <a:latin typeface="微软雅黑" panose="020B0503020204020204" pitchFamily="34" charset="-122"/>
                <a:ea typeface="微软雅黑" panose="020B0503020204020204" pitchFamily="34" charset="-122"/>
              </a:rPr>
              <a:t>。</a:t>
            </a:r>
            <a:endParaRPr lang="en-US" altLang="zh-CN"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756498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国际标准化组织</a:t>
            </a:r>
            <a:r>
              <a:rPr lang="en-US" altLang="zh-CN" dirty="0"/>
              <a:t>-ISO</a:t>
            </a:r>
            <a:endParaRPr lang="zh-CN" altLang="en-US" dirty="0"/>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155</a:t>
            </a:fld>
            <a:r>
              <a:rPr lang="en-US" altLang="zh-CN" dirty="0" smtClean="0"/>
              <a:t>/160</a:t>
            </a:r>
            <a:endParaRPr lang="zh-CN" altLang="en-US" dirty="0"/>
          </a:p>
        </p:txBody>
      </p:sp>
      <p:sp>
        <p:nvSpPr>
          <p:cNvPr id="5" name="AutoShape 5"/>
          <p:cNvSpPr>
            <a:spLocks noChangeArrowheads="1"/>
          </p:cNvSpPr>
          <p:nvPr/>
        </p:nvSpPr>
        <p:spPr bwMode="gray">
          <a:xfrm>
            <a:off x="2100000" y="1334864"/>
            <a:ext cx="1365250" cy="1339850"/>
          </a:xfrm>
          <a:prstGeom prst="flowChartConnector">
            <a:avLst/>
          </a:prstGeom>
          <a:gradFill rotWithShape="1">
            <a:gsLst>
              <a:gs pos="0">
                <a:srgbClr val="FCA11C"/>
              </a:gs>
              <a:gs pos="100000">
                <a:srgbClr val="FCA11C">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6" name="AutoShape 6"/>
          <p:cNvSpPr>
            <a:spLocks noChangeArrowheads="1"/>
          </p:cNvSpPr>
          <p:nvPr/>
        </p:nvSpPr>
        <p:spPr bwMode="ltGray">
          <a:xfrm>
            <a:off x="2100000" y="4528359"/>
            <a:ext cx="1365250" cy="1339850"/>
          </a:xfrm>
          <a:prstGeom prst="flowChartConnector">
            <a:avLst/>
          </a:prstGeom>
          <a:gradFill rotWithShape="1">
            <a:gsLst>
              <a:gs pos="0">
                <a:srgbClr val="0091D2"/>
              </a:gs>
              <a:gs pos="100000">
                <a:srgbClr val="0091D2">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7" name="Rectangle 8"/>
          <p:cNvSpPr>
            <a:spLocks noChangeArrowheads="1"/>
          </p:cNvSpPr>
          <p:nvPr/>
        </p:nvSpPr>
        <p:spPr bwMode="auto">
          <a:xfrm>
            <a:off x="3689088" y="966555"/>
            <a:ext cx="6402913" cy="337015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前身是国际标准化协会</a:t>
            </a:r>
            <a:r>
              <a:rPr lang="en-US" altLang="zh-CN" dirty="0">
                <a:solidFill>
                  <a:srgbClr val="FF0000"/>
                </a:solidFill>
                <a:latin typeface="微软雅黑" panose="020B0503020204020204" pitchFamily="34" charset="-122"/>
                <a:ea typeface="微软雅黑" panose="020B0503020204020204" pitchFamily="34" charset="-122"/>
              </a:rPr>
              <a:t>(ISA)</a:t>
            </a:r>
            <a:r>
              <a:rPr lang="zh-CN" altLang="en-US" dirty="0">
                <a:latin typeface="微软雅黑" panose="020B0503020204020204" pitchFamily="34" charset="-122"/>
                <a:ea typeface="微软雅黑" panose="020B0503020204020204" pitchFamily="34" charset="-122"/>
              </a:rPr>
              <a:t>，成立于</a:t>
            </a:r>
            <a:r>
              <a:rPr lang="en-US" altLang="zh-CN" dirty="0">
                <a:latin typeface="微软雅黑" panose="020B0503020204020204" pitchFamily="34" charset="-122"/>
                <a:ea typeface="微软雅黑" panose="020B0503020204020204" pitchFamily="34" charset="-122"/>
              </a:rPr>
              <a:t>1926 </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1946</a:t>
            </a:r>
            <a:r>
              <a:rPr lang="zh-CN" altLang="en-US" dirty="0">
                <a:latin typeface="微软雅黑" panose="020B0503020204020204" pitchFamily="34" charset="-122"/>
                <a:ea typeface="微软雅黑" panose="020B0503020204020204" pitchFamily="34" charset="-122"/>
              </a:rPr>
              <a:t>年成立新的国际标准化机构</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国际标准化组织</a:t>
            </a:r>
            <a:r>
              <a:rPr lang="en-US" altLang="zh-CN" dirty="0">
                <a:solidFill>
                  <a:srgbClr val="FF0000"/>
                </a:solidFill>
                <a:latin typeface="微软雅黑" panose="020B0503020204020204" pitchFamily="34" charset="-122"/>
                <a:ea typeface="微软雅黑" panose="020B0503020204020204" pitchFamily="34" charset="-122"/>
              </a:rPr>
              <a:t>(ISO)</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ISO</a:t>
            </a:r>
            <a:r>
              <a:rPr lang="zh-CN" altLang="en-US" dirty="0">
                <a:latin typeface="微软雅黑" panose="020B0503020204020204" pitchFamily="34" charset="-122"/>
                <a:ea typeface="微软雅黑" panose="020B0503020204020204" pitchFamily="34" charset="-122"/>
              </a:rPr>
              <a:t>是世界上最大的国际标准化机构，</a:t>
            </a:r>
            <a:r>
              <a:rPr lang="zh-CN" altLang="en-US" dirty="0">
                <a:solidFill>
                  <a:srgbClr val="FF0000"/>
                </a:solidFill>
                <a:latin typeface="微软雅黑" panose="020B0503020204020204" pitchFamily="34" charset="-122"/>
                <a:ea typeface="微软雅黑" panose="020B0503020204020204" pitchFamily="34" charset="-122"/>
              </a:rPr>
              <a:t>是非政府性国际组织</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任务是协调世界范围内的标准化工作；制定和发布国际标准并采取措施以便在世界范围内实施；组织各成员国和技术委员会进行信息交流；与其他国际组织共同开展有关标准化课题的研究。</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ISO</a:t>
            </a:r>
            <a:r>
              <a:rPr lang="zh-CN" altLang="en-US" dirty="0">
                <a:latin typeface="微软雅黑" panose="020B0503020204020204" pitchFamily="34" charset="-122"/>
                <a:ea typeface="微软雅黑" panose="020B0503020204020204" pitchFamily="34" charset="-122"/>
              </a:rPr>
              <a:t>是一个由</a:t>
            </a:r>
            <a:r>
              <a:rPr lang="zh-CN" altLang="en-US" dirty="0">
                <a:solidFill>
                  <a:srgbClr val="FF0000"/>
                </a:solidFill>
                <a:latin typeface="微软雅黑" panose="020B0503020204020204" pitchFamily="34" charset="-122"/>
                <a:ea typeface="微软雅黑" panose="020B0503020204020204" pitchFamily="34" charset="-122"/>
              </a:rPr>
              <a:t>各国标准化机构</a:t>
            </a:r>
            <a:r>
              <a:rPr lang="zh-CN" altLang="en-US" dirty="0">
                <a:latin typeface="微软雅黑" panose="020B0503020204020204" pitchFamily="34" charset="-122"/>
                <a:ea typeface="微软雅黑" panose="020B0503020204020204" pitchFamily="34" charset="-122"/>
              </a:rPr>
              <a:t>组成的世界范围的联合会，每个国家只能有</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个最具代表性的标准化团体作为其成员，中国是</a:t>
            </a:r>
            <a:r>
              <a:rPr lang="en-US" altLang="zh-CN" dirty="0">
                <a:latin typeface="微软雅黑" panose="020B0503020204020204" pitchFamily="34" charset="-122"/>
                <a:ea typeface="微软雅黑" panose="020B0503020204020204" pitchFamily="34" charset="-122"/>
              </a:rPr>
              <a:t>ISO</a:t>
            </a:r>
            <a:r>
              <a:rPr lang="zh-CN" altLang="en-US" dirty="0">
                <a:latin typeface="微软雅黑" panose="020B0503020204020204" pitchFamily="34" charset="-122"/>
                <a:ea typeface="微软雅黑" panose="020B0503020204020204" pitchFamily="34" charset="-122"/>
              </a:rPr>
              <a:t>成员国之一，中国</a:t>
            </a:r>
            <a:r>
              <a:rPr lang="zh-CN" altLang="en-US" dirty="0">
                <a:solidFill>
                  <a:srgbClr val="FF0000"/>
                </a:solidFill>
                <a:latin typeface="微软雅黑" panose="020B0503020204020204" pitchFamily="34" charset="-122"/>
                <a:ea typeface="微软雅黑" panose="020B0503020204020204" pitchFamily="34" charset="-122"/>
              </a:rPr>
              <a:t>国家技术监督局</a:t>
            </a:r>
            <a:r>
              <a:rPr lang="zh-CN" altLang="en-US" dirty="0">
                <a:latin typeface="微软雅黑" panose="020B0503020204020204" pitchFamily="34" charset="-122"/>
                <a:ea typeface="微软雅黑" panose="020B0503020204020204" pitchFamily="34" charset="-122"/>
              </a:rPr>
              <a:t>代表中国参会。</a:t>
            </a:r>
            <a:endParaRPr lang="en-US" altLang="zh-CN" dirty="0">
              <a:latin typeface="微软雅黑" panose="020B0503020204020204" pitchFamily="34" charset="-122"/>
              <a:ea typeface="微软雅黑" panose="020B0503020204020204" pitchFamily="34" charset="-122"/>
            </a:endParaRPr>
          </a:p>
        </p:txBody>
      </p:sp>
      <p:sp>
        <p:nvSpPr>
          <p:cNvPr id="8" name="Rectangle 9"/>
          <p:cNvSpPr>
            <a:spLocks noChangeArrowheads="1"/>
          </p:cNvSpPr>
          <p:nvPr/>
        </p:nvSpPr>
        <p:spPr bwMode="auto">
          <a:xfrm>
            <a:off x="3689088" y="4498529"/>
            <a:ext cx="5514975" cy="206210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85750" indent="-285750" eaLnBrk="1" hangingPunct="1">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ISO 9001 </a:t>
            </a:r>
            <a:r>
              <a:rPr lang="zh-CN" altLang="en-US" dirty="0">
                <a:latin typeface="微软雅黑" panose="020B0503020204020204" pitchFamily="34" charset="-122"/>
                <a:ea typeface="微软雅黑" panose="020B0503020204020204" pitchFamily="34" charset="-122"/>
              </a:rPr>
              <a:t>质量管理体系</a:t>
            </a:r>
            <a:endParaRPr lang="en-US" altLang="zh-CN" dirty="0">
              <a:latin typeface="微软雅黑" panose="020B0503020204020204" pitchFamily="34" charset="-122"/>
              <a:ea typeface="微软雅黑" panose="020B0503020204020204" pitchFamily="34" charset="-122"/>
            </a:endParaRPr>
          </a:p>
          <a:p>
            <a:pPr marL="285750" indent="-285750" eaLnBrk="1" hangingPunct="1">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ISO 8573 </a:t>
            </a:r>
            <a:r>
              <a:rPr lang="zh-CN" altLang="en-US" dirty="0">
                <a:latin typeface="微软雅黑" panose="020B0503020204020204" pitchFamily="34" charset="-122"/>
                <a:ea typeface="微软雅黑" panose="020B0503020204020204" pitchFamily="34" charset="-122"/>
              </a:rPr>
              <a:t>压缩空气</a:t>
            </a:r>
            <a:endParaRPr lang="en-US" altLang="zh-CN" dirty="0">
              <a:latin typeface="微软雅黑" panose="020B0503020204020204" pitchFamily="34" charset="-122"/>
              <a:ea typeface="微软雅黑" panose="020B0503020204020204" pitchFamily="34" charset="-122"/>
            </a:endParaRPr>
          </a:p>
          <a:p>
            <a:pPr marL="285750" indent="-285750" eaLnBrk="1" hangingPunct="1">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ISO 14644 </a:t>
            </a:r>
            <a:r>
              <a:rPr lang="zh-CN" altLang="en-US" dirty="0">
                <a:latin typeface="微软雅黑" panose="020B0503020204020204" pitchFamily="34" charset="-122"/>
                <a:ea typeface="微软雅黑" panose="020B0503020204020204" pitchFamily="34" charset="-122"/>
              </a:rPr>
              <a:t>洁净室及相关受控环境</a:t>
            </a:r>
            <a:endParaRPr lang="en-US" altLang="zh-CN" dirty="0">
              <a:latin typeface="微软雅黑" panose="020B0503020204020204" pitchFamily="34" charset="-122"/>
              <a:ea typeface="微软雅黑" panose="020B0503020204020204" pitchFamily="34" charset="-122"/>
            </a:endParaRPr>
          </a:p>
          <a:p>
            <a:pPr marL="285750" indent="-285750" eaLnBrk="1" hangingPunct="1">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ISO 14698 </a:t>
            </a:r>
            <a:r>
              <a:rPr lang="zh-CN" altLang="en-US" dirty="0">
                <a:latin typeface="微软雅黑" panose="020B0503020204020204" pitchFamily="34" charset="-122"/>
                <a:ea typeface="微软雅黑" panose="020B0503020204020204" pitchFamily="34" charset="-122"/>
              </a:rPr>
              <a:t>洁净室及相关受控环境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生物污染</a:t>
            </a:r>
            <a:r>
              <a:rPr lang="zh-CN" altLang="en-US" dirty="0" smtClean="0">
                <a:latin typeface="微软雅黑" panose="020B0503020204020204" pitchFamily="34" charset="-122"/>
                <a:ea typeface="微软雅黑" panose="020B0503020204020204" pitchFamily="34" charset="-122"/>
              </a:rPr>
              <a:t>控制</a:t>
            </a:r>
            <a:endParaRPr lang="en-US" altLang="zh-CN" dirty="0" smtClean="0">
              <a:latin typeface="微软雅黑" panose="020B0503020204020204" pitchFamily="34" charset="-122"/>
              <a:ea typeface="微软雅黑" panose="020B0503020204020204" pitchFamily="34" charset="-122"/>
            </a:endParaRPr>
          </a:p>
          <a:p>
            <a:pPr marL="285750" indent="-285750" eaLnBrk="1" hangingPunct="1">
              <a:spcAft>
                <a:spcPts val="600"/>
              </a:spcAft>
              <a:buFont typeface="Wingdings" panose="05000000000000000000" pitchFamily="2" charset="2"/>
              <a:buChar char="Ø"/>
            </a:pPr>
            <a:r>
              <a:rPr lang="en-US" altLang="zh-CN" dirty="0">
                <a:solidFill>
                  <a:srgbClr val="FF0000"/>
                </a:solidFill>
                <a:latin typeface="微软雅黑" panose="020B0503020204020204" pitchFamily="34" charset="-122"/>
                <a:ea typeface="微软雅黑" panose="020B0503020204020204" pitchFamily="34" charset="-122"/>
              </a:rPr>
              <a:t>ISO 14644-3:2019</a:t>
            </a:r>
            <a:r>
              <a:rPr lang="zh-CN" altLang="zh-CN" dirty="0">
                <a:solidFill>
                  <a:srgbClr val="FF0000"/>
                </a:solidFill>
                <a:latin typeface="微软雅黑" panose="020B0503020204020204" pitchFamily="34" charset="-122"/>
                <a:ea typeface="微软雅黑" panose="020B0503020204020204" pitchFamily="34" charset="-122"/>
              </a:rPr>
              <a:t>洁净室和相关受控环境</a:t>
            </a:r>
            <a:r>
              <a:rPr lang="en-US" altLang="zh-CN" dirty="0">
                <a:solidFill>
                  <a:srgbClr val="FF0000"/>
                </a:solidFill>
                <a:latin typeface="微软雅黑" panose="020B0503020204020204" pitchFamily="34" charset="-122"/>
                <a:ea typeface="微软雅黑" panose="020B0503020204020204" pitchFamily="34" charset="-122"/>
              </a:rPr>
              <a:t>-</a:t>
            </a:r>
            <a:r>
              <a:rPr lang="zh-CN" altLang="zh-CN" dirty="0">
                <a:solidFill>
                  <a:srgbClr val="FF0000"/>
                </a:solidFill>
                <a:latin typeface="微软雅黑" panose="020B0503020204020204" pitchFamily="34" charset="-122"/>
                <a:ea typeface="微软雅黑" panose="020B0503020204020204" pitchFamily="34" charset="-122"/>
              </a:rPr>
              <a:t>第</a:t>
            </a:r>
            <a:r>
              <a:rPr lang="en-US" altLang="zh-CN" dirty="0">
                <a:solidFill>
                  <a:srgbClr val="FF0000"/>
                </a:solidFill>
                <a:latin typeface="微软雅黑" panose="020B0503020204020204" pitchFamily="34" charset="-122"/>
                <a:ea typeface="微软雅黑" panose="020B0503020204020204" pitchFamily="34" charset="-122"/>
              </a:rPr>
              <a:t>3</a:t>
            </a:r>
            <a:r>
              <a:rPr lang="zh-CN" altLang="zh-CN" dirty="0">
                <a:solidFill>
                  <a:srgbClr val="FF0000"/>
                </a:solidFill>
                <a:latin typeface="微软雅黑" panose="020B0503020204020204" pitchFamily="34" charset="-122"/>
                <a:ea typeface="微软雅黑" panose="020B0503020204020204" pitchFamily="34" charset="-122"/>
              </a:rPr>
              <a:t>部分：测试方法</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2444488" y="1828577"/>
            <a:ext cx="646331" cy="3693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组织</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0" name="Rectangle 12"/>
          <p:cNvSpPr>
            <a:spLocks noChangeArrowheads="1"/>
          </p:cNvSpPr>
          <p:nvPr/>
        </p:nvSpPr>
        <p:spPr bwMode="auto">
          <a:xfrm>
            <a:off x="2167737" y="4875119"/>
            <a:ext cx="1266825" cy="64633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有代表性指南</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160470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欧洲原料药委员会</a:t>
            </a:r>
            <a:r>
              <a:rPr lang="en-US" altLang="zh-CN" dirty="0"/>
              <a:t>-APIC</a:t>
            </a:r>
            <a:endParaRPr lang="zh-CN" altLang="en-US" dirty="0"/>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156</a:t>
            </a:fld>
            <a:r>
              <a:rPr lang="en-US" altLang="zh-CN" dirty="0" smtClean="0"/>
              <a:t>/160</a:t>
            </a:r>
            <a:endParaRPr lang="zh-CN" altLang="en-US" dirty="0"/>
          </a:p>
        </p:txBody>
      </p:sp>
      <p:sp>
        <p:nvSpPr>
          <p:cNvPr id="5" name="AutoShape 5"/>
          <p:cNvSpPr>
            <a:spLocks noChangeArrowheads="1"/>
          </p:cNvSpPr>
          <p:nvPr/>
        </p:nvSpPr>
        <p:spPr bwMode="gray">
          <a:xfrm>
            <a:off x="2100000" y="1334864"/>
            <a:ext cx="1365250" cy="1339850"/>
          </a:xfrm>
          <a:prstGeom prst="flowChartConnector">
            <a:avLst/>
          </a:prstGeom>
          <a:gradFill rotWithShape="1">
            <a:gsLst>
              <a:gs pos="0">
                <a:srgbClr val="FCA11C"/>
              </a:gs>
              <a:gs pos="100000">
                <a:srgbClr val="FCA11C">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6" name="AutoShape 6"/>
          <p:cNvSpPr>
            <a:spLocks noChangeArrowheads="1"/>
          </p:cNvSpPr>
          <p:nvPr/>
        </p:nvSpPr>
        <p:spPr bwMode="ltGray">
          <a:xfrm>
            <a:off x="2100000" y="4356909"/>
            <a:ext cx="1365250" cy="1339850"/>
          </a:xfrm>
          <a:prstGeom prst="flowChartConnector">
            <a:avLst/>
          </a:prstGeom>
          <a:gradFill rotWithShape="1">
            <a:gsLst>
              <a:gs pos="0">
                <a:srgbClr val="0091D2"/>
              </a:gs>
              <a:gs pos="100000">
                <a:srgbClr val="0091D2">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7" name="Rectangle 8"/>
          <p:cNvSpPr>
            <a:spLocks noChangeArrowheads="1"/>
          </p:cNvSpPr>
          <p:nvPr/>
        </p:nvSpPr>
        <p:spPr bwMode="auto">
          <a:xfrm>
            <a:off x="3670038" y="1044001"/>
            <a:ext cx="6402913" cy="258532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Active Pharmaceutical Ingredients Committee</a:t>
            </a:r>
            <a:r>
              <a:rPr lang="zh-CN" altLang="en-US" dirty="0">
                <a:latin typeface="微软雅黑" panose="020B0503020204020204" pitchFamily="34" charset="-122"/>
                <a:ea typeface="微软雅黑" panose="020B0503020204020204" pitchFamily="34" charset="-122"/>
              </a:rPr>
              <a:t>，是欧洲化学工业委员会（</a:t>
            </a:r>
            <a:r>
              <a:rPr lang="en-US" altLang="zh-CN" dirty="0">
                <a:latin typeface="微软雅黑" panose="020B0503020204020204" pitchFamily="34" charset="-122"/>
                <a:ea typeface="微软雅黑" panose="020B0503020204020204" pitchFamily="34" charset="-122"/>
              </a:rPr>
              <a:t>the European Chemical Industry Council</a:t>
            </a:r>
            <a:r>
              <a:rPr lang="zh-CN" altLang="en-US" dirty="0">
                <a:latin typeface="微软雅黑" panose="020B0503020204020204" pitchFamily="34" charset="-122"/>
                <a:ea typeface="微软雅黑" panose="020B0503020204020204" pitchFamily="34" charset="-122"/>
              </a:rPr>
              <a:t>）的分支机构。</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由来自欧盟不同国家的代表组成，主要包括</a:t>
            </a:r>
            <a:r>
              <a:rPr lang="en-US" altLang="zh-CN" dirty="0">
                <a:latin typeface="微软雅黑" panose="020B0503020204020204" pitchFamily="34" charset="-122"/>
                <a:ea typeface="微软雅黑" panose="020B0503020204020204" pitchFamily="34" charset="-122"/>
              </a:rPr>
              <a:t>GMP&amp;QA</a:t>
            </a:r>
            <a:r>
              <a:rPr lang="zh-CN" altLang="en-US" dirty="0">
                <a:latin typeface="微软雅黑" panose="020B0503020204020204" pitchFamily="34" charset="-122"/>
                <a:ea typeface="微软雅黑" panose="020B0503020204020204" pitchFamily="34" charset="-122"/>
              </a:rPr>
              <a:t>工作组和法规事务工作组。</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发布了一系列针对原料药的</a:t>
            </a:r>
            <a:r>
              <a:rPr lang="en-US" altLang="zh-CN" dirty="0">
                <a:latin typeface="微软雅黑" panose="020B0503020204020204" pitchFamily="34" charset="-122"/>
                <a:ea typeface="微软雅黑" panose="020B0503020204020204" pitchFamily="34" charset="-122"/>
              </a:rPr>
              <a:t>GMP</a:t>
            </a:r>
            <a:r>
              <a:rPr lang="zh-CN" altLang="en-US" dirty="0">
                <a:latin typeface="微软雅黑" panose="020B0503020204020204" pitchFamily="34" charset="-122"/>
                <a:ea typeface="微软雅黑" panose="020B0503020204020204" pitchFamily="34" charset="-122"/>
              </a:rPr>
              <a:t>指南。</a:t>
            </a:r>
          </a:p>
        </p:txBody>
      </p:sp>
      <p:sp>
        <p:nvSpPr>
          <p:cNvPr id="8" name="Rectangle 9"/>
          <p:cNvSpPr>
            <a:spLocks noChangeArrowheads="1"/>
          </p:cNvSpPr>
          <p:nvPr/>
        </p:nvSpPr>
        <p:spPr bwMode="auto">
          <a:xfrm>
            <a:off x="3689088" y="4327079"/>
            <a:ext cx="6712213" cy="198515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1" hangingPunct="1">
              <a:lnSpc>
                <a:spcPct val="150000"/>
              </a:lnSpc>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API </a:t>
            </a:r>
            <a:r>
              <a:rPr lang="zh-CN" altLang="en-US" dirty="0">
                <a:latin typeface="微软雅黑" panose="020B0503020204020204" pitchFamily="34" charset="-122"/>
                <a:ea typeface="微软雅黑" panose="020B0503020204020204" pitchFamily="34" charset="-122"/>
              </a:rPr>
              <a:t>厂房清洁验证指南</a:t>
            </a:r>
            <a:r>
              <a:rPr lang="en-US" altLang="zh-CN" dirty="0">
                <a:latin typeface="微软雅黑" panose="020B0503020204020204" pitchFamily="34" charset="-122"/>
                <a:ea typeface="微软雅黑" panose="020B0503020204020204" pitchFamily="34" charset="-122"/>
              </a:rPr>
              <a:t>, 201609</a:t>
            </a:r>
          </a:p>
          <a:p>
            <a:pPr marL="285750" indent="-285750" eaLnBrk="1" hangingPunct="1">
              <a:lnSpc>
                <a:spcPct val="150000"/>
              </a:lnSpc>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API GMP</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How to do</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ICH Q7</a:t>
            </a:r>
            <a:r>
              <a:rPr lang="zh-CN" altLang="en-US" dirty="0">
                <a:latin typeface="微软雅黑" panose="020B0503020204020204" pitchFamily="34" charset="-122"/>
                <a:ea typeface="微软雅黑" panose="020B0503020204020204" pitchFamily="34" charset="-122"/>
              </a:rPr>
              <a:t>指南的解释，</a:t>
            </a:r>
            <a:r>
              <a:rPr lang="en-US" altLang="zh-CN" dirty="0">
                <a:latin typeface="微软雅黑" panose="020B0503020204020204" pitchFamily="34" charset="-122"/>
                <a:ea typeface="微软雅黑" panose="020B0503020204020204" pitchFamily="34" charset="-122"/>
              </a:rPr>
              <a:t>201508</a:t>
            </a:r>
          </a:p>
          <a:p>
            <a:pPr marL="285750" indent="-285750" eaLnBrk="1" hangingPunct="1">
              <a:lnSpc>
                <a:spcPct val="150000"/>
              </a:lnSpc>
              <a:spcAft>
                <a:spcPts val="600"/>
              </a:spcAft>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已有厂房、系统、设备和公用设施确认指南，</a:t>
            </a:r>
            <a:r>
              <a:rPr lang="en-US" altLang="zh-CN" dirty="0" smtClean="0">
                <a:latin typeface="微软雅黑" panose="020B0503020204020204" pitchFamily="34" charset="-122"/>
                <a:ea typeface="微软雅黑" panose="020B0503020204020204" pitchFamily="34" charset="-122"/>
              </a:rPr>
              <a:t>200411</a:t>
            </a:r>
          </a:p>
          <a:p>
            <a:pPr marL="285750" indent="-285750" eaLnBrk="1" hangingPunct="1">
              <a:lnSpc>
                <a:spcPct val="150000"/>
              </a:lnSpc>
              <a:spcAft>
                <a:spcPts val="600"/>
              </a:spcAft>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基于风险的数据可靠性管理实践指南，</a:t>
            </a:r>
            <a:r>
              <a:rPr lang="en-US" altLang="zh-CN" dirty="0" smtClean="0">
                <a:latin typeface="微软雅黑" panose="020B0503020204020204" pitchFamily="34" charset="-122"/>
                <a:ea typeface="微软雅黑" panose="020B0503020204020204" pitchFamily="34" charset="-122"/>
              </a:rPr>
              <a:t>2018</a:t>
            </a:r>
            <a:endParaRPr lang="en-US" altLang="zh-CN" dirty="0">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2444488" y="1828577"/>
            <a:ext cx="646331" cy="3693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组织</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0" name="Rectangle 12"/>
          <p:cNvSpPr>
            <a:spLocks noChangeArrowheads="1"/>
          </p:cNvSpPr>
          <p:nvPr/>
        </p:nvSpPr>
        <p:spPr bwMode="auto">
          <a:xfrm>
            <a:off x="2151332" y="4797784"/>
            <a:ext cx="1266825" cy="64633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有代表性指南</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950396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美国材料与试验协会</a:t>
            </a:r>
            <a:r>
              <a:rPr lang="en-US" altLang="zh-CN" dirty="0"/>
              <a:t>-ASTM</a:t>
            </a:r>
            <a:endParaRPr lang="zh-CN" altLang="en-US" dirty="0"/>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157</a:t>
            </a:fld>
            <a:r>
              <a:rPr lang="en-US" altLang="zh-CN" dirty="0" smtClean="0"/>
              <a:t>/160</a:t>
            </a:r>
            <a:endParaRPr lang="zh-CN" altLang="en-US" dirty="0"/>
          </a:p>
        </p:txBody>
      </p:sp>
      <p:sp>
        <p:nvSpPr>
          <p:cNvPr id="5" name="AutoShape 5"/>
          <p:cNvSpPr>
            <a:spLocks noChangeArrowheads="1"/>
          </p:cNvSpPr>
          <p:nvPr/>
        </p:nvSpPr>
        <p:spPr bwMode="gray">
          <a:xfrm>
            <a:off x="2100000" y="1334864"/>
            <a:ext cx="1365250" cy="1339850"/>
          </a:xfrm>
          <a:prstGeom prst="flowChartConnector">
            <a:avLst/>
          </a:prstGeom>
          <a:gradFill rotWithShape="1">
            <a:gsLst>
              <a:gs pos="0">
                <a:srgbClr val="FCA11C"/>
              </a:gs>
              <a:gs pos="100000">
                <a:srgbClr val="FCA11C">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6" name="AutoShape 6"/>
          <p:cNvSpPr>
            <a:spLocks noChangeArrowheads="1"/>
          </p:cNvSpPr>
          <p:nvPr/>
        </p:nvSpPr>
        <p:spPr bwMode="ltGray">
          <a:xfrm>
            <a:off x="2100000" y="4623609"/>
            <a:ext cx="1365250" cy="1339850"/>
          </a:xfrm>
          <a:prstGeom prst="flowChartConnector">
            <a:avLst/>
          </a:prstGeom>
          <a:gradFill rotWithShape="1">
            <a:gsLst>
              <a:gs pos="0">
                <a:srgbClr val="0091D2"/>
              </a:gs>
              <a:gs pos="100000">
                <a:srgbClr val="0091D2">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7" name="Rectangle 8"/>
          <p:cNvSpPr>
            <a:spLocks noChangeArrowheads="1"/>
          </p:cNvSpPr>
          <p:nvPr/>
        </p:nvSpPr>
        <p:spPr bwMode="auto">
          <a:xfrm>
            <a:off x="3689087" y="966555"/>
            <a:ext cx="6747400" cy="400109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前身是国际材料试验协会（</a:t>
            </a:r>
            <a:r>
              <a:rPr lang="en-US" altLang="zh-CN" dirty="0">
                <a:latin typeface="微软雅黑" panose="020B0503020204020204" pitchFamily="34" charset="-122"/>
                <a:ea typeface="微软雅黑" panose="020B0503020204020204" pitchFamily="34" charset="-122"/>
              </a:rPr>
              <a:t>IATM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为解决采购商与供货商的意见和分歧而建立的技术委员会制度，讨论解决有关材料规范、试验程序等方面的争议问题，</a:t>
            </a:r>
            <a:r>
              <a:rPr lang="en-US" altLang="zh-CN" dirty="0">
                <a:latin typeface="微软雅黑" panose="020B0503020204020204" pitchFamily="34" charset="-122"/>
                <a:ea typeface="微软雅黑" panose="020B0503020204020204" pitchFamily="34" charset="-122"/>
              </a:rPr>
              <a:t>1882</a:t>
            </a:r>
            <a:r>
              <a:rPr lang="zh-CN" altLang="en-US" dirty="0">
                <a:latin typeface="微软雅黑" panose="020B0503020204020204" pitchFamily="34" charset="-122"/>
                <a:ea typeface="微软雅黑" panose="020B0503020204020204" pitchFamily="34" charset="-122"/>
              </a:rPr>
              <a:t>年成立。</a:t>
            </a:r>
            <a:r>
              <a:rPr lang="en-US" altLang="zh-CN" dirty="0">
                <a:latin typeface="微软雅黑" panose="020B0503020204020204" pitchFamily="34" charset="-122"/>
                <a:ea typeface="微软雅黑" panose="020B0503020204020204" pitchFamily="34" charset="-122"/>
              </a:rPr>
              <a:t>IATM</a:t>
            </a:r>
            <a:r>
              <a:rPr lang="zh-CN" altLang="en-US" dirty="0">
                <a:latin typeface="微软雅黑" panose="020B0503020204020204" pitchFamily="34" charset="-122"/>
                <a:ea typeface="微软雅黑" panose="020B0503020204020204" pitchFamily="34" charset="-122"/>
              </a:rPr>
              <a:t>鼓励各国组织分会。</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1898</a:t>
            </a:r>
            <a:r>
              <a:rPr lang="zh-CN" altLang="en-US" dirty="0">
                <a:latin typeface="微软雅黑" panose="020B0503020204020204" pitchFamily="34" charset="-122"/>
                <a:ea typeface="微软雅黑" panose="020B0503020204020204" pitchFamily="34" charset="-122"/>
              </a:rPr>
              <a:t>年，在美国费城成立国际材料试验协会美国分会，</a:t>
            </a:r>
            <a:r>
              <a:rPr lang="en-US" altLang="zh-CN" dirty="0">
                <a:latin typeface="微软雅黑" panose="020B0503020204020204" pitchFamily="34" charset="-122"/>
                <a:ea typeface="微软雅黑" panose="020B0503020204020204" pitchFamily="34" charset="-122"/>
              </a:rPr>
              <a:t>1902</a:t>
            </a:r>
            <a:r>
              <a:rPr lang="zh-CN" altLang="en-US" dirty="0">
                <a:latin typeface="微软雅黑" panose="020B0503020204020204" pitchFamily="34" charset="-122"/>
                <a:ea typeface="微软雅黑" panose="020B0503020204020204" pitchFamily="34" charset="-122"/>
              </a:rPr>
              <a:t>年宣告美国分会正式独立，</a:t>
            </a:r>
            <a:r>
              <a:rPr lang="en-US" altLang="zh-CN" dirty="0">
                <a:latin typeface="微软雅黑" panose="020B0503020204020204" pitchFamily="34" charset="-122"/>
                <a:ea typeface="微软雅黑" panose="020B0503020204020204" pitchFamily="34" charset="-122"/>
              </a:rPr>
              <a:t>1961</a:t>
            </a:r>
            <a:r>
              <a:rPr lang="zh-CN" altLang="en-US" dirty="0">
                <a:latin typeface="微软雅黑" panose="020B0503020204020204" pitchFamily="34" charset="-122"/>
                <a:ea typeface="微软雅黑" panose="020B0503020204020204" pitchFamily="34" charset="-122"/>
              </a:rPr>
              <a:t>年确定名称为美国材料与试验协会（</a:t>
            </a:r>
            <a:r>
              <a:rPr lang="en-US" altLang="zh-CN" dirty="0">
                <a:latin typeface="微软雅黑" panose="020B0503020204020204" pitchFamily="34" charset="-122"/>
                <a:ea typeface="微软雅黑" panose="020B0503020204020204" pitchFamily="34" charset="-122"/>
              </a:rPr>
              <a:t>American Society for Testing and Materials, ASTM</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ASTM</a:t>
            </a:r>
            <a:r>
              <a:rPr lang="zh-CN" altLang="en-US" dirty="0">
                <a:latin typeface="微软雅黑" panose="020B0503020204020204" pitchFamily="34" charset="-122"/>
                <a:ea typeface="微软雅黑" panose="020B0503020204020204" pitchFamily="34" charset="-122"/>
              </a:rPr>
              <a:t>是美国最老、最大的非盈利性的</a:t>
            </a:r>
            <a:r>
              <a:rPr lang="zh-CN" altLang="en-US" dirty="0">
                <a:solidFill>
                  <a:srgbClr val="FF0000"/>
                </a:solidFill>
                <a:latin typeface="微软雅黑" panose="020B0503020204020204" pitchFamily="34" charset="-122"/>
                <a:ea typeface="微软雅黑" panose="020B0503020204020204" pitchFamily="34" charset="-122"/>
              </a:rPr>
              <a:t>标准学术团体</a:t>
            </a:r>
            <a:r>
              <a:rPr lang="zh-CN" altLang="en-US" dirty="0">
                <a:latin typeface="微软雅黑" panose="020B0503020204020204" pitchFamily="34" charset="-122"/>
                <a:ea typeface="微软雅黑" panose="020B0503020204020204" pitchFamily="34" charset="-122"/>
              </a:rPr>
              <a:t>之一。</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协会的工作中心是研究和制定材料规范和试验方法标准，包括各种材料、产品、系统、服务项目的特点和性能标准，以及试验方法、程序等标准。</a:t>
            </a:r>
            <a:endParaRPr lang="en-US" altLang="zh-CN" dirty="0">
              <a:latin typeface="微软雅黑" panose="020B0503020204020204" pitchFamily="34" charset="-122"/>
              <a:ea typeface="微软雅黑" panose="020B0503020204020204" pitchFamily="34" charset="-122"/>
            </a:endParaRPr>
          </a:p>
          <a:p>
            <a:pPr marL="285750" indent="-285750">
              <a:spcBef>
                <a:spcPts val="600"/>
              </a:spcBef>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8" name="Rectangle 9"/>
          <p:cNvSpPr>
            <a:spLocks noChangeArrowheads="1"/>
          </p:cNvSpPr>
          <p:nvPr/>
        </p:nvSpPr>
        <p:spPr bwMode="auto">
          <a:xfrm>
            <a:off x="3689087" y="4605596"/>
            <a:ext cx="6747400" cy="183127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1" hangingPunct="1">
              <a:lnSpc>
                <a:spcPct val="150000"/>
              </a:lnSpc>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ASTM E2500 </a:t>
            </a:r>
            <a:r>
              <a:rPr lang="zh-CN" altLang="en-US" dirty="0">
                <a:latin typeface="微软雅黑" panose="020B0503020204020204" pitchFamily="34" charset="-122"/>
                <a:ea typeface="微软雅黑" panose="020B0503020204020204" pitchFamily="34" charset="-122"/>
              </a:rPr>
              <a:t>制药、生物制药生产系统和设备的规范、设计、验证标准指南</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2013</a:t>
            </a:r>
          </a:p>
          <a:p>
            <a:pPr marL="285750" indent="-285750" eaLnBrk="1" hangingPunct="1">
              <a:lnSpc>
                <a:spcPct val="150000"/>
              </a:lnSpc>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ASTM </a:t>
            </a:r>
            <a:r>
              <a:rPr lang="en-US" altLang="zh-CN" dirty="0" smtClean="0">
                <a:latin typeface="微软雅黑" panose="020B0503020204020204" pitchFamily="34" charset="-122"/>
                <a:ea typeface="微软雅黑" panose="020B0503020204020204" pitchFamily="34" charset="-122"/>
              </a:rPr>
              <a:t>E3106 </a:t>
            </a:r>
            <a:r>
              <a:rPr lang="zh-CN" altLang="en-US" dirty="0" smtClean="0">
                <a:latin typeface="微软雅黑" panose="020B0503020204020204" pitchFamily="34" charset="-122"/>
                <a:ea typeface="微软雅黑" panose="020B0503020204020204" pitchFamily="34" charset="-122"/>
              </a:rPr>
              <a:t>基于</a:t>
            </a:r>
            <a:r>
              <a:rPr lang="zh-CN" altLang="en-US" dirty="0">
                <a:latin typeface="微软雅黑" panose="020B0503020204020204" pitchFamily="34" charset="-122"/>
                <a:ea typeface="微软雅黑" panose="020B0503020204020204" pitchFamily="34" charset="-122"/>
              </a:rPr>
              <a:t>科学和风险的清洁工艺开发和验证标准</a:t>
            </a:r>
            <a:r>
              <a:rPr lang="zh-CN" altLang="en-US" dirty="0" smtClean="0">
                <a:latin typeface="微软雅黑" panose="020B0503020204020204" pitchFamily="34" charset="-122"/>
                <a:ea typeface="微软雅黑" panose="020B0503020204020204" pitchFamily="34" charset="-122"/>
              </a:rPr>
              <a:t>指南，</a:t>
            </a:r>
            <a:r>
              <a:rPr lang="en-US" altLang="zh-CN" dirty="0" smtClean="0">
                <a:latin typeface="微软雅黑" panose="020B0503020204020204" pitchFamily="34" charset="-122"/>
                <a:ea typeface="微软雅黑" panose="020B0503020204020204" pitchFamily="34" charset="-122"/>
              </a:rPr>
              <a:t>2018</a:t>
            </a:r>
            <a:endParaRPr lang="en-US" altLang="zh-CN" dirty="0">
              <a:latin typeface="微软雅黑" panose="020B0503020204020204" pitchFamily="34" charset="-122"/>
              <a:ea typeface="微软雅黑" panose="020B0503020204020204" pitchFamily="34" charset="-122"/>
            </a:endParaRPr>
          </a:p>
        </p:txBody>
      </p:sp>
      <p:sp>
        <p:nvSpPr>
          <p:cNvPr id="9" name="Rectangle 11"/>
          <p:cNvSpPr>
            <a:spLocks noChangeArrowheads="1"/>
          </p:cNvSpPr>
          <p:nvPr/>
        </p:nvSpPr>
        <p:spPr bwMode="auto">
          <a:xfrm>
            <a:off x="2444488" y="1828577"/>
            <a:ext cx="646331" cy="3693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组织</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0" name="Rectangle 12"/>
          <p:cNvSpPr>
            <a:spLocks noChangeArrowheads="1"/>
          </p:cNvSpPr>
          <p:nvPr/>
        </p:nvSpPr>
        <p:spPr bwMode="auto">
          <a:xfrm>
            <a:off x="2151332" y="5026384"/>
            <a:ext cx="1266825" cy="64633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有代表性指南</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380425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美国机械工程师协会</a:t>
            </a:r>
            <a:r>
              <a:rPr lang="en-US" altLang="zh-CN" dirty="0"/>
              <a:t>-ASME</a:t>
            </a:r>
            <a:endParaRPr lang="zh-CN" altLang="en-US" dirty="0"/>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158</a:t>
            </a:fld>
            <a:r>
              <a:rPr lang="en-US" altLang="zh-CN" dirty="0" smtClean="0"/>
              <a:t>/160</a:t>
            </a:r>
            <a:endParaRPr lang="zh-CN" altLang="en-US" dirty="0"/>
          </a:p>
        </p:txBody>
      </p:sp>
      <p:sp>
        <p:nvSpPr>
          <p:cNvPr id="5" name="AutoShape 5"/>
          <p:cNvSpPr>
            <a:spLocks noChangeArrowheads="1"/>
          </p:cNvSpPr>
          <p:nvPr/>
        </p:nvSpPr>
        <p:spPr bwMode="gray">
          <a:xfrm>
            <a:off x="2100000" y="1334864"/>
            <a:ext cx="1365250" cy="1339850"/>
          </a:xfrm>
          <a:prstGeom prst="flowChartConnector">
            <a:avLst/>
          </a:prstGeom>
          <a:gradFill rotWithShape="1">
            <a:gsLst>
              <a:gs pos="0">
                <a:srgbClr val="FCA11C"/>
              </a:gs>
              <a:gs pos="100000">
                <a:srgbClr val="FCA11C">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6" name="AutoShape 6"/>
          <p:cNvSpPr>
            <a:spLocks noChangeArrowheads="1"/>
          </p:cNvSpPr>
          <p:nvPr/>
        </p:nvSpPr>
        <p:spPr bwMode="ltGray">
          <a:xfrm>
            <a:off x="2100000" y="4471209"/>
            <a:ext cx="1365250" cy="1339850"/>
          </a:xfrm>
          <a:prstGeom prst="flowChartConnector">
            <a:avLst/>
          </a:prstGeom>
          <a:gradFill rotWithShape="1">
            <a:gsLst>
              <a:gs pos="0">
                <a:srgbClr val="0091D2"/>
              </a:gs>
              <a:gs pos="100000">
                <a:srgbClr val="0091D2">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7" name="Rectangle 8"/>
          <p:cNvSpPr>
            <a:spLocks noChangeArrowheads="1"/>
          </p:cNvSpPr>
          <p:nvPr/>
        </p:nvSpPr>
        <p:spPr bwMode="auto">
          <a:xfrm>
            <a:off x="3689088" y="966554"/>
            <a:ext cx="6402913" cy="383181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ASME</a:t>
            </a:r>
            <a:r>
              <a:rPr lang="zh-CN" altLang="en-US" dirty="0">
                <a:latin typeface="微软雅黑" panose="020B0503020204020204" pitchFamily="34" charset="-122"/>
                <a:ea typeface="微软雅黑" panose="020B0503020204020204" pitchFamily="34" charset="-122"/>
              </a:rPr>
              <a:t>成立于</a:t>
            </a:r>
            <a:r>
              <a:rPr lang="en-US" altLang="zh-CN" dirty="0">
                <a:latin typeface="微软雅黑" panose="020B0503020204020204" pitchFamily="34" charset="-122"/>
                <a:ea typeface="微软雅黑" panose="020B0503020204020204" pitchFamily="34" charset="-122"/>
              </a:rPr>
              <a:t>1880</a:t>
            </a:r>
            <a:r>
              <a:rPr lang="zh-CN" altLang="en-US" dirty="0">
                <a:latin typeface="微软雅黑" panose="020B0503020204020204" pitchFamily="34" charset="-122"/>
                <a:ea typeface="微软雅黑" panose="020B0503020204020204" pitchFamily="34" charset="-122"/>
              </a:rPr>
              <a:t>年，在世界各地建有分部，是一个有很大权威和影响的国际性学术组织。</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ASME BPE</a:t>
            </a:r>
            <a:r>
              <a:rPr lang="zh-CN" altLang="en-US" dirty="0">
                <a:latin typeface="微软雅黑" panose="020B0503020204020204" pitchFamily="34" charset="-122"/>
                <a:ea typeface="微软雅黑" panose="020B0503020204020204" pitchFamily="34" charset="-122"/>
              </a:rPr>
              <a:t>标准是一套为工程技术领域的设计人员、生产厂家和设备操作使用人员提供释义和指导的参考标准；也为药品和生物制品生产中的设备安装、设备检查、设备确认过程中相关指标的标准化提供了指导方法。</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ASME BPE</a:t>
            </a:r>
            <a:r>
              <a:rPr lang="zh-CN" altLang="en-US" dirty="0">
                <a:latin typeface="微软雅黑" panose="020B0503020204020204" pitchFamily="34" charset="-122"/>
                <a:ea typeface="微软雅黑" panose="020B0503020204020204" pitchFamily="34" charset="-122"/>
              </a:rPr>
              <a:t>标准在有严格纯净度限制要求的制药和生物制药行业被广泛使用，化妆品、营养品和个人护理品等产量较大的行业中的设备供应商和用户也开始使用</a:t>
            </a:r>
            <a:r>
              <a:rPr lang="en-US" altLang="zh-CN" dirty="0">
                <a:latin typeface="微软雅黑" panose="020B0503020204020204" pitchFamily="34" charset="-122"/>
                <a:ea typeface="微软雅黑" panose="020B0503020204020204" pitchFamily="34" charset="-122"/>
              </a:rPr>
              <a:t>BPE</a:t>
            </a:r>
            <a:r>
              <a:rPr lang="zh-CN" altLang="en-US" dirty="0">
                <a:latin typeface="微软雅黑" panose="020B0503020204020204" pitchFamily="34" charset="-122"/>
                <a:ea typeface="微软雅黑" panose="020B0503020204020204" pitchFamily="34" charset="-122"/>
              </a:rPr>
              <a:t>标准。</a:t>
            </a:r>
          </a:p>
        </p:txBody>
      </p:sp>
      <p:sp>
        <p:nvSpPr>
          <p:cNvPr id="8" name="Rectangle 9"/>
          <p:cNvSpPr>
            <a:spLocks noChangeArrowheads="1"/>
          </p:cNvSpPr>
          <p:nvPr/>
        </p:nvSpPr>
        <p:spPr bwMode="auto">
          <a:xfrm>
            <a:off x="3689088" y="4849393"/>
            <a:ext cx="5514975" cy="45890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85750" indent="-285750" eaLnBrk="1" hangingPunct="1">
              <a:lnSpc>
                <a:spcPct val="150000"/>
              </a:lnSpc>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ASME BPE </a:t>
            </a:r>
            <a:r>
              <a:rPr lang="zh-CN" altLang="en-US" dirty="0">
                <a:latin typeface="微软雅黑" panose="020B0503020204020204" pitchFamily="34" charset="-122"/>
                <a:ea typeface="微软雅黑" panose="020B0503020204020204" pitchFamily="34" charset="-122"/>
              </a:rPr>
              <a:t>生物工艺设备</a:t>
            </a:r>
            <a:r>
              <a:rPr lang="en-US" altLang="zh-CN" dirty="0">
                <a:latin typeface="微软雅黑" panose="020B0503020204020204" pitchFamily="34" charset="-122"/>
                <a:ea typeface="微软雅黑" panose="020B0503020204020204" pitchFamily="34" charset="-122"/>
              </a:rPr>
              <a:t>, 2016</a:t>
            </a:r>
          </a:p>
        </p:txBody>
      </p:sp>
      <p:sp>
        <p:nvSpPr>
          <p:cNvPr id="9" name="Rectangle 11"/>
          <p:cNvSpPr>
            <a:spLocks noChangeArrowheads="1"/>
          </p:cNvSpPr>
          <p:nvPr/>
        </p:nvSpPr>
        <p:spPr bwMode="auto">
          <a:xfrm>
            <a:off x="2444488" y="1828577"/>
            <a:ext cx="646331" cy="3693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组织</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0" name="Rectangle 12"/>
          <p:cNvSpPr>
            <a:spLocks noChangeArrowheads="1"/>
          </p:cNvSpPr>
          <p:nvPr/>
        </p:nvSpPr>
        <p:spPr bwMode="auto">
          <a:xfrm>
            <a:off x="2149213" y="4817969"/>
            <a:ext cx="1266825" cy="64633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有代表性指南</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941803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美国国家环境平衡局</a:t>
            </a:r>
            <a:r>
              <a:rPr lang="en-US" altLang="zh-CN" dirty="0"/>
              <a:t>-NEBB</a:t>
            </a:r>
            <a:endParaRPr lang="zh-CN" altLang="en-US" dirty="0"/>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159</a:t>
            </a:fld>
            <a:r>
              <a:rPr lang="en-US" altLang="zh-CN" dirty="0" smtClean="0"/>
              <a:t>/160</a:t>
            </a:r>
            <a:endParaRPr lang="zh-CN" altLang="en-US" dirty="0"/>
          </a:p>
        </p:txBody>
      </p:sp>
      <p:sp>
        <p:nvSpPr>
          <p:cNvPr id="5" name="AutoShape 5"/>
          <p:cNvSpPr>
            <a:spLocks noChangeArrowheads="1"/>
          </p:cNvSpPr>
          <p:nvPr/>
        </p:nvSpPr>
        <p:spPr bwMode="gray">
          <a:xfrm>
            <a:off x="2100000" y="1334864"/>
            <a:ext cx="1365250" cy="1339850"/>
          </a:xfrm>
          <a:prstGeom prst="flowChartConnector">
            <a:avLst/>
          </a:prstGeom>
          <a:gradFill rotWithShape="1">
            <a:gsLst>
              <a:gs pos="0">
                <a:srgbClr val="FCA11C"/>
              </a:gs>
              <a:gs pos="100000">
                <a:srgbClr val="FCA11C">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6" name="AutoShape 6"/>
          <p:cNvSpPr>
            <a:spLocks noChangeArrowheads="1"/>
          </p:cNvSpPr>
          <p:nvPr/>
        </p:nvSpPr>
        <p:spPr bwMode="ltGray">
          <a:xfrm>
            <a:off x="2100000" y="4466455"/>
            <a:ext cx="1365250" cy="1339850"/>
          </a:xfrm>
          <a:prstGeom prst="flowChartConnector">
            <a:avLst/>
          </a:prstGeom>
          <a:gradFill rotWithShape="1">
            <a:gsLst>
              <a:gs pos="0">
                <a:srgbClr val="0091D2"/>
              </a:gs>
              <a:gs pos="100000">
                <a:srgbClr val="0091D2">
                  <a:gamma/>
                  <a:shade val="66275"/>
                  <a:invGamma/>
                </a:srgbClr>
              </a:gs>
            </a:gsLst>
            <a:lin ang="2700000" scaled="1"/>
          </a:gradFill>
          <a:ln w="88900" cmpd="thinThick" algn="ctr">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zh-CN" altLang="en-US" kern="0" dirty="0">
              <a:solidFill>
                <a:sysClr val="windowText" lastClr="000000"/>
              </a:solidFill>
              <a:ea typeface="微软雅黑 Light" panose="020B0502040204020203" pitchFamily="34" charset="-122"/>
            </a:endParaRPr>
          </a:p>
        </p:txBody>
      </p:sp>
      <p:sp>
        <p:nvSpPr>
          <p:cNvPr id="7" name="Rectangle 8"/>
          <p:cNvSpPr>
            <a:spLocks noChangeArrowheads="1"/>
          </p:cNvSpPr>
          <p:nvPr/>
        </p:nvSpPr>
        <p:spPr bwMode="auto">
          <a:xfrm>
            <a:off x="3689087" y="1061804"/>
            <a:ext cx="6607438" cy="383181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NEBB</a:t>
            </a:r>
            <a:r>
              <a:rPr lang="zh-CN" altLang="en-US" dirty="0">
                <a:latin typeface="微软雅黑" panose="020B0503020204020204" pitchFamily="34" charset="-122"/>
                <a:ea typeface="微软雅黑" panose="020B0503020204020204" pitchFamily="34" charset="-122"/>
              </a:rPr>
              <a:t>对与建筑物室内环境的测试、调整与认证等等有关的单位，提供教育训练与认证的服务。</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NEBB</a:t>
            </a:r>
            <a:r>
              <a:rPr lang="zh-CN" altLang="en-US" dirty="0">
                <a:latin typeface="微软雅黑" panose="020B0503020204020204" pitchFamily="34" charset="-122"/>
                <a:ea typeface="微软雅黑" panose="020B0503020204020204" pitchFamily="34" charset="-122"/>
              </a:rPr>
              <a:t>成立的宗旨是成为国际室内环境之测试调整与认证的标准机构，藉由持续不断的研究，发展出一套合理的测试标准让业界遵循，提供训练课程以提高从业人员素质，并订定认证标准与颁发认证证书以规范相关公司与个人，达到质量保证的目的。</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依照 </a:t>
            </a:r>
            <a:r>
              <a:rPr lang="en-US" altLang="zh-CN" dirty="0">
                <a:latin typeface="微软雅黑" panose="020B0503020204020204" pitchFamily="34" charset="-122"/>
                <a:ea typeface="微软雅黑" panose="020B0503020204020204" pitchFamily="34" charset="-122"/>
              </a:rPr>
              <a:t>NEBB </a:t>
            </a:r>
            <a:r>
              <a:rPr lang="zh-CN" altLang="en-US" dirty="0">
                <a:latin typeface="微软雅黑" panose="020B0503020204020204" pitchFamily="34" charset="-122"/>
                <a:ea typeface="微软雅黑" panose="020B0503020204020204" pitchFamily="34" charset="-122"/>
              </a:rPr>
              <a:t>规定进行测试调整或监造查核，可提高品质，减少不必要的争议，建造优质环境。</a:t>
            </a:r>
            <a:endParaRPr lang="en-US" altLang="zh-CN" dirty="0">
              <a:latin typeface="微软雅黑" panose="020B0503020204020204" pitchFamily="34" charset="-122"/>
              <a:ea typeface="微软雅黑" panose="020B0503020204020204" pitchFamily="34" charset="-122"/>
            </a:endParaRPr>
          </a:p>
        </p:txBody>
      </p:sp>
      <p:sp>
        <p:nvSpPr>
          <p:cNvPr id="8" name="Rectangle 9"/>
          <p:cNvSpPr>
            <a:spLocks noChangeArrowheads="1"/>
          </p:cNvSpPr>
          <p:nvPr/>
        </p:nvSpPr>
        <p:spPr bwMode="auto">
          <a:xfrm>
            <a:off x="3689088" y="4977305"/>
            <a:ext cx="5514975" cy="45890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85750" indent="-285750" eaLnBrk="1" hangingPunct="1">
              <a:lnSpc>
                <a:spcPct val="150000"/>
              </a:lnSpc>
              <a:spcAft>
                <a:spcPts val="600"/>
              </a:spcAft>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NEBB </a:t>
            </a:r>
            <a:r>
              <a:rPr lang="zh-CN" altLang="en-US" dirty="0">
                <a:latin typeface="微软雅黑" panose="020B0503020204020204" pitchFamily="34" charset="-122"/>
                <a:ea typeface="微软雅黑" panose="020B0503020204020204" pitchFamily="34" charset="-122"/>
              </a:rPr>
              <a:t>洁净室认证检验程序标准</a:t>
            </a:r>
            <a:r>
              <a:rPr lang="en-US" altLang="zh-CN" dirty="0">
                <a:latin typeface="微软雅黑" panose="020B0503020204020204" pitchFamily="34" charset="-122"/>
                <a:ea typeface="微软雅黑" panose="020B0503020204020204" pitchFamily="34" charset="-122"/>
              </a:rPr>
              <a:t>, 2009</a:t>
            </a:r>
          </a:p>
        </p:txBody>
      </p:sp>
      <p:sp>
        <p:nvSpPr>
          <p:cNvPr id="9" name="Rectangle 11"/>
          <p:cNvSpPr>
            <a:spLocks noChangeArrowheads="1"/>
          </p:cNvSpPr>
          <p:nvPr/>
        </p:nvSpPr>
        <p:spPr bwMode="auto">
          <a:xfrm>
            <a:off x="2444488" y="1828577"/>
            <a:ext cx="646331" cy="3693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组织</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0" name="Rectangle 12"/>
          <p:cNvSpPr>
            <a:spLocks noChangeArrowheads="1"/>
          </p:cNvSpPr>
          <p:nvPr/>
        </p:nvSpPr>
        <p:spPr bwMode="auto">
          <a:xfrm>
            <a:off x="2151332" y="4835890"/>
            <a:ext cx="1266825" cy="64633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有代表性指南</a:t>
            </a:r>
            <a:endParaRPr lang="en-US" altLang="zh-CN"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2393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16</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862148" y="914690"/>
            <a:ext cx="10659291" cy="4708981"/>
          </a:xfrm>
          <a:prstGeom prst="rect">
            <a:avLst/>
          </a:prstGeom>
        </p:spPr>
        <p:txBody>
          <a:bodyPr wrap="square">
            <a:spAutoFit/>
          </a:bodyPr>
          <a:lstStyle/>
          <a:p>
            <a:pPr marL="742950" lvl="1" indent="-285750" eaLnBrk="1" fontAlgn="auto" hangingPunct="1">
              <a:lnSpc>
                <a:spcPct val="150000"/>
              </a:lnSpc>
              <a:spcBef>
                <a:spcPts val="600"/>
              </a:spcBef>
              <a:spcAft>
                <a:spcPts val="600"/>
              </a:spcAft>
              <a:buFont typeface="Arial" panose="020B0604020202020204" pitchFamily="34" charset="0"/>
              <a:buChar char="•"/>
              <a:defRPr/>
            </a:pPr>
            <a:r>
              <a:rPr lang="zh-CN" altLang="en-US" dirty="0">
                <a:ea typeface="微软雅黑" panose="020B0503020204020204" pitchFamily="34" charset="-122"/>
              </a:rPr>
              <a:t>非临床考虑因素：</a:t>
            </a:r>
            <a:r>
              <a:rPr lang="zh-CN" altLang="en-US" dirty="0">
                <a:solidFill>
                  <a:schemeClr val="accent1"/>
                </a:solidFill>
                <a:ea typeface="微软雅黑" panose="020B0503020204020204" pitchFamily="34" charset="-122"/>
              </a:rPr>
              <a:t>通常需要开展非临床研究</a:t>
            </a:r>
            <a:r>
              <a:rPr lang="zh-CN" altLang="en-US" dirty="0">
                <a:ea typeface="微软雅黑" panose="020B0503020204020204" pitchFamily="34" charset="-122"/>
              </a:rPr>
              <a:t>来表征双抗的药理学和毒理学。非临床研究项目的范围包括</a:t>
            </a:r>
            <a:r>
              <a:rPr lang="zh-CN" altLang="en-US" dirty="0">
                <a:solidFill>
                  <a:schemeClr val="accent1"/>
                </a:solidFill>
                <a:ea typeface="微软雅黑" panose="020B0503020204020204" pitchFamily="34" charset="-122"/>
              </a:rPr>
              <a:t>药理学研究、毒理学研究的物种选择、一般毒理学和生殖毒理学，预计与针对单一靶点的单抗的范围相似</a:t>
            </a:r>
            <a:r>
              <a:rPr lang="zh-CN" altLang="en-US" dirty="0">
                <a:ea typeface="微软雅黑" panose="020B0503020204020204" pitchFamily="34" charset="-122"/>
              </a:rPr>
              <a:t>。</a:t>
            </a:r>
            <a:endParaRPr lang="en-US" altLang="zh-CN" dirty="0">
              <a:ea typeface="微软雅黑" panose="020B0503020204020204" pitchFamily="34" charset="-122"/>
            </a:endParaRPr>
          </a:p>
          <a:p>
            <a:pPr marL="742950" lvl="1" indent="-285750" eaLnBrk="1" fontAlgn="auto" hangingPunct="1">
              <a:lnSpc>
                <a:spcPct val="150000"/>
              </a:lnSpc>
              <a:spcBef>
                <a:spcPts val="600"/>
              </a:spcBef>
              <a:spcAft>
                <a:spcPts val="600"/>
              </a:spcAft>
              <a:buFont typeface="Arial" panose="020B0604020202020204" pitchFamily="34" charset="0"/>
              <a:buChar char="•"/>
              <a:defRPr/>
            </a:pPr>
            <a:r>
              <a:rPr lang="zh-CN" altLang="en-US" dirty="0">
                <a:ea typeface="微软雅黑" panose="020B0503020204020204" pitchFamily="34" charset="-122"/>
              </a:rPr>
              <a:t>临床考虑要素：</a:t>
            </a:r>
            <a:endParaRPr lang="en-US" altLang="zh-CN" dirty="0">
              <a:ea typeface="微软雅黑" panose="020B0503020204020204" pitchFamily="34" charset="-122"/>
            </a:endParaRPr>
          </a:p>
          <a:p>
            <a:pPr marL="1200150" lvl="2" indent="-285750" eaLnBrk="1" fontAlgn="auto" hangingPunct="1">
              <a:lnSpc>
                <a:spcPct val="150000"/>
              </a:lnSpc>
              <a:spcBef>
                <a:spcPts val="600"/>
              </a:spcBef>
              <a:spcAft>
                <a:spcPts val="600"/>
              </a:spcAft>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临床药理学研究：</a:t>
            </a:r>
            <a:r>
              <a:rPr lang="zh-CN" altLang="en-US" dirty="0">
                <a:solidFill>
                  <a:schemeClr val="accent1"/>
                </a:solidFill>
                <a:latin typeface="微软雅黑" panose="020B0503020204020204" pitchFamily="34" charset="-122"/>
                <a:ea typeface="微软雅黑" panose="020B0503020204020204" pitchFamily="34" charset="-122"/>
              </a:rPr>
              <a:t>双抗研发项目所需的临床药理学研究与单抗和其它治疗性蛋白质产品的相似。</a:t>
            </a:r>
            <a:r>
              <a:rPr lang="zh-CN" altLang="en-US" dirty="0">
                <a:latin typeface="微软雅黑" panose="020B0503020204020204" pitchFamily="34" charset="-122"/>
                <a:ea typeface="微软雅黑" panose="020B0503020204020204" pitchFamily="34" charset="-122"/>
              </a:rPr>
              <a:t>药效学（</a:t>
            </a:r>
            <a:r>
              <a:rPr lang="en-US" altLang="zh-CN" dirty="0">
                <a:latin typeface="微软雅黑" panose="020B0503020204020204" pitchFamily="34" charset="-122"/>
                <a:ea typeface="微软雅黑" panose="020B0503020204020204" pitchFamily="34" charset="-122"/>
              </a:rPr>
              <a:t>PD</a:t>
            </a:r>
            <a:r>
              <a:rPr lang="zh-CN" altLang="en-US" dirty="0">
                <a:latin typeface="微软雅黑" panose="020B0503020204020204" pitchFamily="34" charset="-122"/>
                <a:ea typeface="微软雅黑" panose="020B0503020204020204" pitchFamily="34" charset="-122"/>
              </a:rPr>
              <a:t>）评估可能需要考虑与每个靶点的结合。由于双抗可能以生物活性和非活性形式的混合物存在，</a:t>
            </a:r>
            <a:r>
              <a:rPr lang="zh-CN" altLang="en-US" dirty="0">
                <a:solidFill>
                  <a:schemeClr val="accent1"/>
                </a:solidFill>
                <a:latin typeface="微软雅黑" panose="020B0503020204020204" pitchFamily="34" charset="-122"/>
                <a:ea typeface="微软雅黑" panose="020B0503020204020204" pitchFamily="34" charset="-122"/>
              </a:rPr>
              <a:t>有时可能需要不止一种分析测试来量化结合的和未结合的双抗的总体水平 </a:t>
            </a:r>
            <a:r>
              <a:rPr lang="en-US" altLang="zh-CN" dirty="0">
                <a:latin typeface="微软雅黑" panose="020B0503020204020204" pitchFamily="34" charset="-122"/>
                <a:ea typeface="微软雅黑" panose="020B0503020204020204" pitchFamily="34" charset="-122"/>
              </a:rPr>
              <a:t>(Trivedi et al. 2017)</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600"/>
              </a:spcBef>
              <a:spcAft>
                <a:spcPts val="600"/>
              </a:spcAft>
              <a:buFont typeface="Wingdings" panose="05000000000000000000" pitchFamily="2" charset="2"/>
              <a:buChar char="ü"/>
              <a:defRPr/>
            </a:pPr>
            <a:r>
              <a:rPr lang="zh-CN" altLang="en-US" dirty="0">
                <a:latin typeface="微软雅黑" panose="020B0503020204020204" pitchFamily="34" charset="-122"/>
                <a:ea typeface="微软雅黑" panose="020B0503020204020204" pitchFamily="34" charset="-122"/>
              </a:rPr>
              <a:t>临床研究：在许多情况下，</a:t>
            </a:r>
            <a:r>
              <a:rPr lang="zh-CN" altLang="en-US" dirty="0">
                <a:solidFill>
                  <a:schemeClr val="accent1"/>
                </a:solidFill>
                <a:latin typeface="微软雅黑" panose="020B0503020204020204" pitchFamily="34" charset="-122"/>
                <a:ea typeface="微软雅黑" panose="020B0503020204020204" pitchFamily="34" charset="-122"/>
              </a:rPr>
              <a:t>临床研究将双抗和标准疗法或安慰剂进行对比。如果已获批的疗法与双抗靶向相同的抗原，则有可能需要进行比较双抗与单抗的临床研究</a:t>
            </a:r>
            <a:r>
              <a:rPr lang="zh-CN" altLang="en-US" dirty="0" smtClean="0">
                <a:solidFill>
                  <a:schemeClr val="accent1"/>
                </a:solidFill>
                <a:latin typeface="微软雅黑" panose="020B0503020204020204" pitchFamily="34" charset="-122"/>
                <a:ea typeface="微软雅黑" panose="020B0503020204020204" pitchFamily="34" charset="-122"/>
              </a:rPr>
              <a:t>。</a:t>
            </a:r>
            <a:endParaRPr lang="en-US" altLang="zh-CN" dirty="0" smtClean="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545748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1" y="2003280"/>
            <a:ext cx="2057399" cy="2057399"/>
          </a:xfrm>
          <a:prstGeom prst="rect">
            <a:avLst/>
          </a:prstGeom>
        </p:spPr>
      </p:pic>
      <p:sp>
        <p:nvSpPr>
          <p:cNvPr id="4" name="文本框 3"/>
          <p:cNvSpPr txBox="1"/>
          <p:nvPr/>
        </p:nvSpPr>
        <p:spPr>
          <a:xfrm>
            <a:off x="2869408" y="4393050"/>
            <a:ext cx="2643186" cy="1169551"/>
          </a:xfrm>
          <a:prstGeom prst="rect">
            <a:avLst/>
          </a:prstGeom>
          <a:noFill/>
        </p:spPr>
        <p:txBody>
          <a:bodyPr wrap="square" rtlCol="0">
            <a:spAutoFit/>
          </a:bodyPr>
          <a:lstStyle/>
          <a:p>
            <a:pPr algn="ctr" eaLnBrk="1" hangingPunct="1">
              <a:spcBef>
                <a:spcPts val="0"/>
              </a:spcBef>
            </a:pPr>
            <a:r>
              <a:rPr lang="zh-CN" altLang="en-US" sz="1400" b="1" dirty="0">
                <a:solidFill>
                  <a:prstClr val="black"/>
                </a:solidFill>
                <a:latin typeface="微软雅黑" panose="020B0503020204020204" pitchFamily="34" charset="-122"/>
                <a:ea typeface="微软雅黑" panose="020B0503020204020204" pitchFamily="34" charset="-122"/>
              </a:rPr>
              <a:t>关注“允咨</a:t>
            </a:r>
            <a:r>
              <a:rPr lang="en-US" altLang="zh-CN" sz="1400" b="1" dirty="0">
                <a:solidFill>
                  <a:prstClr val="black"/>
                </a:solidFill>
                <a:latin typeface="微软雅黑" panose="020B0503020204020204" pitchFamily="34" charset="-122"/>
                <a:ea typeface="微软雅黑" panose="020B0503020204020204" pitchFamily="34" charset="-122"/>
              </a:rPr>
              <a:t>GMP</a:t>
            </a:r>
            <a:r>
              <a:rPr lang="zh-CN" altLang="en-US" sz="1400" b="1" dirty="0">
                <a:solidFill>
                  <a:prstClr val="black"/>
                </a:solidFill>
                <a:latin typeface="微软雅黑" panose="020B0503020204020204" pitchFamily="34" charset="-122"/>
                <a:ea typeface="微软雅黑" panose="020B0503020204020204" pitchFamily="34" charset="-122"/>
              </a:rPr>
              <a:t>制药技术培训”公众号：</a:t>
            </a:r>
            <a:endParaRPr lang="en-US" altLang="zh-CN" sz="1400" b="1" dirty="0">
              <a:solidFill>
                <a:prstClr val="black"/>
              </a:solidFill>
              <a:latin typeface="微软雅黑" panose="020B0503020204020204" pitchFamily="34" charset="-122"/>
              <a:ea typeface="微软雅黑" panose="020B0503020204020204" pitchFamily="34" charset="-122"/>
            </a:endParaRPr>
          </a:p>
          <a:p>
            <a:pPr algn="ctr" eaLnBrk="1" hangingPunct="1">
              <a:spcBef>
                <a:spcPts val="0"/>
              </a:spcBef>
            </a:pPr>
            <a:r>
              <a:rPr lang="zh-CN" altLang="en-US" sz="1400" b="1" dirty="0">
                <a:solidFill>
                  <a:prstClr val="black"/>
                </a:solidFill>
                <a:latin typeface="微软雅黑" panose="020B0503020204020204" pitchFamily="34" charset="-122"/>
                <a:ea typeface="微软雅黑" panose="020B0503020204020204" pitchFamily="34" charset="-122"/>
              </a:rPr>
              <a:t>每日获得行业大咖原创文章、行业内最新资讯动态、常见问题权威解答、最新培训资讯。</a:t>
            </a:r>
          </a:p>
        </p:txBody>
      </p:sp>
      <p:sp>
        <p:nvSpPr>
          <p:cNvPr id="6" name="文本框 5"/>
          <p:cNvSpPr txBox="1"/>
          <p:nvPr/>
        </p:nvSpPr>
        <p:spPr>
          <a:xfrm>
            <a:off x="6586540" y="4405486"/>
            <a:ext cx="2819400" cy="1384995"/>
          </a:xfrm>
          <a:prstGeom prst="rect">
            <a:avLst/>
          </a:prstGeom>
          <a:noFill/>
        </p:spPr>
        <p:txBody>
          <a:bodyPr wrap="square" rtlCol="0">
            <a:spAutoFit/>
          </a:bodyPr>
          <a:lstStyle/>
          <a:p>
            <a:pPr algn="ctr" eaLnBrk="1" hangingPunct="1">
              <a:spcBef>
                <a:spcPts val="0"/>
              </a:spcBef>
            </a:pPr>
            <a:r>
              <a:rPr lang="en-US" altLang="zh-CN" sz="1400" b="1" dirty="0">
                <a:solidFill>
                  <a:prstClr val="black"/>
                </a:solidFill>
                <a:latin typeface="微软雅黑" panose="020B0503020204020204" pitchFamily="34" charset="-122"/>
                <a:ea typeface="微软雅黑" panose="020B0503020204020204" pitchFamily="34" charset="-122"/>
              </a:rPr>
              <a:t>ISPE</a:t>
            </a:r>
            <a:r>
              <a:rPr lang="zh-CN" altLang="en-US" sz="1400" b="1" dirty="0">
                <a:solidFill>
                  <a:prstClr val="black"/>
                </a:solidFill>
                <a:latin typeface="微软雅黑" panose="020B0503020204020204" pitchFamily="34" charset="-122"/>
                <a:ea typeface="微软雅黑" panose="020B0503020204020204" pitchFamily="34" charset="-122"/>
              </a:rPr>
              <a:t>特约讲师，北京化工大学 </a:t>
            </a:r>
            <a:r>
              <a:rPr lang="en-US" altLang="zh-CN" sz="1400" b="1" dirty="0">
                <a:solidFill>
                  <a:prstClr val="black"/>
                </a:solidFill>
                <a:latin typeface="微软雅黑" panose="020B0503020204020204" pitchFamily="34" charset="-122"/>
                <a:ea typeface="微软雅黑" panose="020B0503020204020204" pitchFamily="34" charset="-122"/>
              </a:rPr>
              <a:t>&amp;</a:t>
            </a:r>
            <a:r>
              <a:rPr lang="zh-CN" altLang="en-US" sz="1400" b="1">
                <a:solidFill>
                  <a:prstClr val="black"/>
                </a:solidFill>
                <a:latin typeface="微软雅黑" panose="020B0503020204020204" pitchFamily="34" charset="-122"/>
                <a:ea typeface="微软雅黑" panose="020B0503020204020204" pitchFamily="34" charset="-122"/>
              </a:rPr>
              <a:t>沈阳药科大学 顾问</a:t>
            </a:r>
            <a:r>
              <a:rPr lang="zh-CN" altLang="en-US" sz="1400" b="1" dirty="0">
                <a:solidFill>
                  <a:prstClr val="black"/>
                </a:solidFill>
                <a:latin typeface="微软雅黑" panose="020B0503020204020204" pitchFamily="34" charset="-122"/>
                <a:ea typeface="微软雅黑" panose="020B0503020204020204" pitchFamily="34" charset="-122"/>
              </a:rPr>
              <a:t>教授，验证与风险管理专家</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马义岭教授组建此技术交流群，欢迎大家邀请热爱学习、乐于分享的制药同仁入群交流！</a:t>
            </a:r>
          </a:p>
        </p:txBody>
      </p:sp>
      <p:sp>
        <p:nvSpPr>
          <p:cNvPr id="2" name="文本框 1"/>
          <p:cNvSpPr txBox="1"/>
          <p:nvPr/>
        </p:nvSpPr>
        <p:spPr>
          <a:xfrm>
            <a:off x="2971801" y="1400821"/>
            <a:ext cx="2438400" cy="337185"/>
          </a:xfrm>
          <a:prstGeom prst="rect">
            <a:avLst/>
          </a:prstGeom>
          <a:noFill/>
        </p:spPr>
        <p:txBody>
          <a:bodyPr wrap="square" rtlCol="0">
            <a:spAutoFit/>
          </a:bodyPr>
          <a:lstStyle/>
          <a:p>
            <a:pPr algn="ctr" eaLnBrk="1" hangingPunct="1">
              <a:spcBef>
                <a:spcPct val="30000"/>
              </a:spcBef>
              <a:buFont typeface="Symbol" panose="05050102010706020507" pitchFamily="18" charset="2"/>
              <a:buNone/>
            </a:pPr>
            <a:r>
              <a:rPr lang="zh-CN" altLang="en-US" sz="1600" b="1">
                <a:solidFill>
                  <a:prstClr val="black"/>
                </a:solidFill>
                <a:latin typeface="微软雅黑" panose="020B0503020204020204" pitchFamily="34" charset="-122"/>
                <a:ea typeface="微软雅黑" panose="020B0503020204020204" pitchFamily="34" charset="-122"/>
              </a:rPr>
              <a:t>允咨</a:t>
            </a:r>
            <a:r>
              <a:rPr lang="en-US" altLang="zh-CN" sz="1600" b="1">
                <a:solidFill>
                  <a:prstClr val="black"/>
                </a:solidFill>
                <a:latin typeface="微软雅黑" panose="020B0503020204020204" pitchFamily="34" charset="-122"/>
                <a:ea typeface="微软雅黑" panose="020B0503020204020204" pitchFamily="34" charset="-122"/>
              </a:rPr>
              <a:t>GMP</a:t>
            </a:r>
            <a:r>
              <a:rPr lang="zh-CN" altLang="en-US" sz="1600" b="1" dirty="0">
                <a:solidFill>
                  <a:prstClr val="black"/>
                </a:solidFill>
                <a:latin typeface="微软雅黑" panose="020B0503020204020204" pitchFamily="34" charset="-122"/>
                <a:ea typeface="微软雅黑" panose="020B0503020204020204" pitchFamily="34" charset="-122"/>
              </a:rPr>
              <a:t>制药技术培训</a:t>
            </a:r>
          </a:p>
        </p:txBody>
      </p:sp>
      <p:sp>
        <p:nvSpPr>
          <p:cNvPr id="8" name="文本框 7"/>
          <p:cNvSpPr txBox="1"/>
          <p:nvPr/>
        </p:nvSpPr>
        <p:spPr>
          <a:xfrm>
            <a:off x="6743700" y="1400811"/>
            <a:ext cx="2438400" cy="337185"/>
          </a:xfrm>
          <a:prstGeom prst="rect">
            <a:avLst/>
          </a:prstGeom>
          <a:noFill/>
        </p:spPr>
        <p:txBody>
          <a:bodyPr wrap="square" rtlCol="0">
            <a:spAutoFit/>
          </a:bodyPr>
          <a:lstStyle/>
          <a:p>
            <a:pPr algn="ctr" eaLnBrk="1" hangingPunct="1">
              <a:spcBef>
                <a:spcPct val="30000"/>
              </a:spcBef>
              <a:buFont typeface="Symbol" panose="05050102010706020507" pitchFamily="18" charset="2"/>
              <a:buNone/>
            </a:pPr>
            <a:r>
              <a:rPr lang="zh-CN" altLang="en-US" sz="1600" b="1" dirty="0">
                <a:solidFill>
                  <a:prstClr val="black"/>
                </a:solidFill>
                <a:latin typeface="微软雅黑" panose="020B0503020204020204" pitchFamily="34" charset="-122"/>
                <a:ea typeface="微软雅黑" panose="020B0503020204020204" pitchFamily="34" charset="-122"/>
              </a:rPr>
              <a:t>验证咨询技术交流群</a:t>
            </a:r>
          </a:p>
        </p:txBody>
      </p:sp>
      <p:sp>
        <p:nvSpPr>
          <p:cNvPr id="5" name="右箭头 4"/>
          <p:cNvSpPr/>
          <p:nvPr/>
        </p:nvSpPr>
        <p:spPr>
          <a:xfrm>
            <a:off x="3215640" y="507365"/>
            <a:ext cx="1676400" cy="6096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spcBef>
                <a:spcPct val="30000"/>
              </a:spcBef>
              <a:buFont typeface="Symbol" panose="05050102010706020507" pitchFamily="18" charset="2"/>
              <a:buNone/>
            </a:pPr>
            <a:endParaRPr lang="zh-CN" altLang="en-US" sz="4000" i="1" dirty="0">
              <a:solidFill>
                <a:srgbClr val="33CCCC"/>
              </a:solidFill>
              <a:ea typeface="微软雅黑" panose="020B0503020204020204" pitchFamily="34" charset="-122"/>
            </a:endParaRPr>
          </a:p>
        </p:txBody>
      </p:sp>
      <p:sp>
        <p:nvSpPr>
          <p:cNvPr id="9" name="文本框 8"/>
          <p:cNvSpPr txBox="1"/>
          <p:nvPr/>
        </p:nvSpPr>
        <p:spPr>
          <a:xfrm>
            <a:off x="5694045" y="533401"/>
            <a:ext cx="3712210" cy="583565"/>
          </a:xfrm>
          <a:prstGeom prst="rect">
            <a:avLst/>
          </a:prstGeom>
          <a:noFill/>
        </p:spPr>
        <p:txBody>
          <a:bodyPr wrap="square" rtlCol="0">
            <a:spAutoFit/>
          </a:bodyPr>
          <a:lstStyle/>
          <a:p>
            <a:pPr algn="ctr" eaLnBrk="1" hangingPunct="1">
              <a:spcBef>
                <a:spcPct val="30000"/>
              </a:spcBef>
              <a:buFont typeface="Symbol" panose="05050102010706020507" pitchFamily="18" charset="2"/>
              <a:buNone/>
            </a:pPr>
            <a:r>
              <a:rPr lang="en-US" altLang="zh-CN" sz="3200" b="1" i="1" dirty="0">
                <a:ln/>
                <a:solidFill>
                  <a:srgbClr val="5B9BD5"/>
                </a:solidFill>
                <a:effectLst>
                  <a:outerShdw blurRad="38100" dist="25400" dir="5400000" algn="ctr" rotWithShape="0">
                    <a:srgbClr val="6E747A">
                      <a:alpha val="43000"/>
                    </a:srgbClr>
                  </a:outerShdw>
                </a:effectLst>
                <a:latin typeface="Times New Roman" panose="02020603050405020304" pitchFamily="18" charset="0"/>
                <a:ea typeface="微软雅黑 Light" panose="020B0502040204020203" pitchFamily="34" charset="-122"/>
              </a:rPr>
              <a:t>Under the scanning</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724" y="2003280"/>
            <a:ext cx="2238377" cy="2238377"/>
          </a:xfrm>
          <a:prstGeom prst="rect">
            <a:avLst/>
          </a:prstGeom>
        </p:spPr>
      </p:pic>
    </p:spTree>
    <p:extLst>
      <p:ext uri="{BB962C8B-B14F-4D97-AF65-F5344CB8AC3E}">
        <p14:creationId xmlns:p14="http://schemas.microsoft.com/office/powerpoint/2010/main" val="35287136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17</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768000" y="1082092"/>
            <a:ext cx="10655999" cy="3939540"/>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000" dirty="0">
                <a:ea typeface="微软雅黑" panose="020B0503020204020204" pitchFamily="34" charset="-122"/>
              </a:rPr>
              <a:t>FDA2018</a:t>
            </a:r>
            <a:r>
              <a:rPr lang="zh-CN" altLang="en-US" sz="2000" dirty="0">
                <a:ea typeface="微软雅黑" panose="020B0503020204020204" pitchFamily="34" charset="-122"/>
              </a:rPr>
              <a:t>年</a:t>
            </a:r>
            <a:r>
              <a:rPr lang="en-US" altLang="zh-CN" sz="2000" dirty="0">
                <a:ea typeface="微软雅黑" panose="020B0503020204020204" pitchFamily="34" charset="-122"/>
              </a:rPr>
              <a:t>5</a:t>
            </a:r>
            <a:r>
              <a:rPr lang="zh-CN" altLang="en-US" sz="2000" dirty="0">
                <a:ea typeface="微软雅黑" panose="020B0503020204020204" pitchFamily="34" charset="-122"/>
              </a:rPr>
              <a:t>月发布了行业指南</a:t>
            </a:r>
            <a:r>
              <a:rPr lang="en-US" altLang="zh-CN" sz="2000" dirty="0">
                <a:ea typeface="微软雅黑" panose="020B0503020204020204" pitchFamily="34" charset="-122"/>
              </a:rPr>
              <a:t>《</a:t>
            </a:r>
            <a:r>
              <a:rPr lang="zh-CN" altLang="en-US" sz="2000" b="1" dirty="0">
                <a:ea typeface="微软雅黑" panose="020B0503020204020204" pitchFamily="34" charset="-122"/>
              </a:rPr>
              <a:t>生物分析方法验证</a:t>
            </a:r>
            <a:r>
              <a:rPr lang="en-US" altLang="zh-CN" sz="2000" b="1" dirty="0">
                <a:ea typeface="微软雅黑" panose="020B0503020204020204" pitchFamily="34" charset="-122"/>
              </a:rPr>
              <a:t>》</a:t>
            </a:r>
            <a:r>
              <a:rPr lang="zh-CN" altLang="en-US" sz="2000" dirty="0">
                <a:ea typeface="微软雅黑" panose="020B0503020204020204" pitchFamily="34" charset="-122"/>
              </a:rPr>
              <a:t>最终版本，该版本在</a:t>
            </a:r>
            <a:r>
              <a:rPr lang="en-US" altLang="zh-CN" sz="2000" dirty="0">
                <a:ea typeface="微软雅黑" panose="020B0503020204020204" pitchFamily="34" charset="-122"/>
              </a:rPr>
              <a:t>2013</a:t>
            </a:r>
            <a:r>
              <a:rPr lang="zh-CN" altLang="en-US" sz="2000" dirty="0">
                <a:ea typeface="微软雅黑" panose="020B0503020204020204" pitchFamily="34" charset="-122"/>
              </a:rPr>
              <a:t>基础上有大量修改，要求通过方法验证证明分析数据可靠性时以下问题：</a:t>
            </a:r>
            <a:endParaRPr lang="en-US" altLang="zh-CN" sz="2000" dirty="0">
              <a:ea typeface="微软雅黑" panose="020B0503020204020204" pitchFamily="34" charset="-122"/>
            </a:endParaRPr>
          </a:p>
          <a:p>
            <a:pPr marL="742950" lvl="1" indent="-285750" eaLnBrk="1" fontAlgn="auto" hangingPunct="1">
              <a:lnSpc>
                <a:spcPct val="150000"/>
              </a:lnSpc>
              <a:spcBef>
                <a:spcPts val="0"/>
              </a:spcBef>
              <a:spcAft>
                <a:spcPts val="1200"/>
              </a:spcAft>
              <a:buFont typeface="Arial" panose="020B0604020202020204" pitchFamily="34" charset="0"/>
              <a:buChar char="•"/>
              <a:defRPr/>
            </a:pPr>
            <a:r>
              <a:rPr lang="zh-CN" altLang="en-US" sz="2000" dirty="0">
                <a:ea typeface="微软雅黑" panose="020B0503020204020204" pitchFamily="34" charset="-122"/>
              </a:rPr>
              <a:t>方法对分析物是否具有专属性和选择性？是否有干扰因素？</a:t>
            </a:r>
          </a:p>
          <a:p>
            <a:pPr marL="742950" lvl="1" indent="-285750" eaLnBrk="1" fontAlgn="auto" hangingPunct="1">
              <a:lnSpc>
                <a:spcPct val="150000"/>
              </a:lnSpc>
              <a:spcBef>
                <a:spcPts val="0"/>
              </a:spcBef>
              <a:spcAft>
                <a:spcPts val="1200"/>
              </a:spcAft>
              <a:buFont typeface="Arial" panose="020B0604020202020204" pitchFamily="34" charset="0"/>
              <a:buChar char="•"/>
              <a:defRPr/>
            </a:pPr>
            <a:r>
              <a:rPr lang="zh-CN" altLang="en-US" sz="2000" dirty="0">
                <a:ea typeface="微软雅黑" panose="020B0503020204020204" pitchFamily="34" charset="-122"/>
              </a:rPr>
              <a:t>预期有哪些波动性？程序的准确性和精密度如何？</a:t>
            </a:r>
          </a:p>
          <a:p>
            <a:pPr marL="742950" lvl="1" indent="-285750" eaLnBrk="1" fontAlgn="auto" hangingPunct="1">
              <a:lnSpc>
                <a:spcPct val="150000"/>
              </a:lnSpc>
              <a:spcBef>
                <a:spcPts val="0"/>
              </a:spcBef>
              <a:spcAft>
                <a:spcPts val="1200"/>
              </a:spcAft>
              <a:buFont typeface="Arial" panose="020B0604020202020204" pitchFamily="34" charset="0"/>
              <a:buChar char="•"/>
              <a:defRPr/>
            </a:pPr>
            <a:r>
              <a:rPr lang="zh-CN" altLang="en-US" sz="2000" dirty="0">
                <a:ea typeface="微软雅黑" panose="020B0503020204020204" pitchFamily="34" charset="-122"/>
              </a:rPr>
              <a:t>在什么测量范围内会提供可靠数据？方法灵敏度如何（检出限和定量限）？</a:t>
            </a:r>
          </a:p>
          <a:p>
            <a:pPr marL="742950" lvl="1" indent="-285750" eaLnBrk="1" fontAlgn="auto" hangingPunct="1">
              <a:lnSpc>
                <a:spcPct val="150000"/>
              </a:lnSpc>
              <a:spcBef>
                <a:spcPts val="0"/>
              </a:spcBef>
              <a:spcAft>
                <a:spcPts val="1200"/>
              </a:spcAft>
              <a:buFont typeface="Arial" panose="020B0604020202020204" pitchFamily="34" charset="0"/>
              <a:buChar char="•"/>
              <a:defRPr/>
            </a:pPr>
            <a:r>
              <a:rPr lang="zh-CN" altLang="en-US" sz="2000" dirty="0">
                <a:ea typeface="微软雅黑" panose="020B0503020204020204" pitchFamily="34" charset="-122"/>
              </a:rPr>
              <a:t>样品采集、处理和存贮是如何影响数据可靠性的？在采集样品时步骤如何？样品在运送之前是否必须冷冻？样品的存贮时长和温度如何？</a:t>
            </a:r>
          </a:p>
        </p:txBody>
      </p:sp>
    </p:spTree>
    <p:extLst>
      <p:ext uri="{BB962C8B-B14F-4D97-AF65-F5344CB8AC3E}">
        <p14:creationId xmlns:p14="http://schemas.microsoft.com/office/powerpoint/2010/main" val="1019393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18</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768000" y="1082092"/>
            <a:ext cx="10656000" cy="4290534"/>
          </a:xfrm>
          <a:prstGeom prst="rect">
            <a:avLst/>
          </a:prstGeom>
        </p:spPr>
        <p:txBody>
          <a:bodyPr wrap="square">
            <a:spAutoFit/>
          </a:bodyPr>
          <a:lstStyle/>
          <a:p>
            <a:pPr eaLnBrk="1" fontAlgn="auto" hangingPunct="1">
              <a:lnSpc>
                <a:spcPct val="150000"/>
              </a:lnSpc>
              <a:spcBef>
                <a:spcPts val="0"/>
              </a:spcBef>
              <a:spcAft>
                <a:spcPts val="0"/>
              </a:spcAft>
              <a:defRPr/>
            </a:pPr>
            <a:r>
              <a:rPr lang="en-US" altLang="zh-CN" sz="2400" b="1" dirty="0">
                <a:solidFill>
                  <a:srgbClr val="000000"/>
                </a:solidFill>
                <a:ea typeface="微软雅黑" panose="020B0503020204020204" pitchFamily="34" charset="-122"/>
              </a:rPr>
              <a:t>《</a:t>
            </a:r>
            <a:r>
              <a:rPr lang="zh-CN" altLang="en-US" sz="2400" b="1" dirty="0">
                <a:solidFill>
                  <a:srgbClr val="000000"/>
                </a:solidFill>
                <a:ea typeface="微软雅黑" panose="020B0503020204020204" pitchFamily="34" charset="-122"/>
              </a:rPr>
              <a:t>数据可靠性和药品</a:t>
            </a:r>
            <a:r>
              <a:rPr lang="en-US" altLang="zh-CN" sz="2400" b="1" dirty="0">
                <a:solidFill>
                  <a:srgbClr val="000000"/>
                </a:solidFill>
                <a:ea typeface="微软雅黑" panose="020B0503020204020204" pitchFamily="34" charset="-122"/>
              </a:rPr>
              <a:t>GMP</a:t>
            </a:r>
            <a:r>
              <a:rPr lang="zh-CN" altLang="en-US" sz="2400" b="1" dirty="0">
                <a:solidFill>
                  <a:srgbClr val="000000"/>
                </a:solidFill>
                <a:ea typeface="微软雅黑" panose="020B0503020204020204" pitchFamily="34" charset="-122"/>
              </a:rPr>
              <a:t>符合性</a:t>
            </a:r>
            <a:r>
              <a:rPr lang="en-US" altLang="zh-CN" sz="2400" b="1" dirty="0">
                <a:solidFill>
                  <a:srgbClr val="000000"/>
                </a:solidFill>
                <a:ea typeface="微软雅黑" panose="020B0503020204020204" pitchFamily="34" charset="-122"/>
              </a:rPr>
              <a:t>》</a:t>
            </a:r>
            <a:r>
              <a:rPr lang="zh-CN" altLang="en-US" sz="2400" b="1" dirty="0">
                <a:solidFill>
                  <a:srgbClr val="000000"/>
                </a:solidFill>
                <a:ea typeface="微软雅黑" panose="020B0503020204020204" pitchFamily="34" charset="-122"/>
              </a:rPr>
              <a:t>问与答</a:t>
            </a:r>
            <a:endParaRPr lang="en-US" altLang="zh-CN" sz="2400" b="1" dirty="0">
              <a:solidFill>
                <a:srgbClr val="000000"/>
              </a:solidFill>
              <a:ea typeface="微软雅黑" panose="020B0503020204020204" pitchFamily="34" charset="-122"/>
            </a:endParaRPr>
          </a:p>
          <a:p>
            <a:pPr eaLnBrk="1" fontAlgn="auto" hangingPunct="1">
              <a:lnSpc>
                <a:spcPct val="150000"/>
              </a:lnSpc>
              <a:spcBef>
                <a:spcPts val="0"/>
              </a:spcBef>
              <a:spcAft>
                <a:spcPts val="0"/>
              </a:spcAft>
              <a:defRPr/>
            </a:pPr>
            <a:r>
              <a:rPr lang="en-US" altLang="zh-CN" sz="2000" dirty="0">
                <a:ea typeface="微软雅黑" panose="020B0503020204020204" pitchFamily="34" charset="-122"/>
              </a:rPr>
              <a:t>2018</a:t>
            </a:r>
            <a:r>
              <a:rPr lang="zh-CN" altLang="en-US" sz="2000" dirty="0">
                <a:ea typeface="微软雅黑" panose="020B0503020204020204" pitchFamily="34" charset="-122"/>
              </a:rPr>
              <a:t>年</a:t>
            </a:r>
            <a:r>
              <a:rPr lang="en-US" altLang="zh-CN" sz="2000" dirty="0">
                <a:ea typeface="微软雅黑" panose="020B0503020204020204" pitchFamily="34" charset="-122"/>
              </a:rPr>
              <a:t>12 </a:t>
            </a:r>
            <a:r>
              <a:rPr lang="zh-CN" altLang="en-US" sz="2000" dirty="0">
                <a:ea typeface="微软雅黑" panose="020B0503020204020204" pitchFamily="34" charset="-122"/>
              </a:rPr>
              <a:t>月 ， </a:t>
            </a:r>
            <a:r>
              <a:rPr lang="en-US" altLang="zh-CN" sz="2000" dirty="0">
                <a:ea typeface="微软雅黑" panose="020B0503020204020204" pitchFamily="34" charset="-122"/>
              </a:rPr>
              <a:t>FDA </a:t>
            </a:r>
            <a:r>
              <a:rPr lang="zh-CN" altLang="en-US" sz="2000" dirty="0">
                <a:ea typeface="微软雅黑" panose="020B0503020204020204" pitchFamily="34" charset="-122"/>
              </a:rPr>
              <a:t>发布了</a:t>
            </a:r>
            <a:r>
              <a:rPr lang="en-US" altLang="zh-CN" sz="2000" dirty="0">
                <a:ea typeface="微软雅黑" panose="020B0503020204020204" pitchFamily="34" charset="-122"/>
              </a:rPr>
              <a:t>《</a:t>
            </a:r>
            <a:r>
              <a:rPr lang="zh-CN" altLang="en-US" sz="2000" dirty="0">
                <a:ea typeface="微软雅黑" panose="020B0503020204020204" pitchFamily="34" charset="-122"/>
              </a:rPr>
              <a:t>数据可靠性与药品 </a:t>
            </a:r>
            <a:r>
              <a:rPr lang="en-US" altLang="zh-CN" sz="2000" dirty="0">
                <a:ea typeface="微软雅黑" panose="020B0503020204020204" pitchFamily="34" charset="-122"/>
              </a:rPr>
              <a:t>CGMP </a:t>
            </a:r>
            <a:r>
              <a:rPr lang="zh-CN" altLang="en-US" sz="2000" dirty="0">
                <a:ea typeface="微软雅黑" panose="020B0503020204020204" pitchFamily="34" charset="-122"/>
              </a:rPr>
              <a:t>合规问答</a:t>
            </a:r>
            <a:r>
              <a:rPr lang="en-US" altLang="zh-CN" sz="2000" dirty="0">
                <a:ea typeface="微软雅黑" panose="020B0503020204020204" pitchFamily="34" charset="-122"/>
              </a:rPr>
              <a:t>》</a:t>
            </a:r>
            <a:r>
              <a:rPr lang="zh-CN" altLang="en-US" sz="2000" dirty="0">
                <a:ea typeface="微软雅黑" panose="020B0503020204020204" pitchFamily="34" charset="-122"/>
              </a:rPr>
              <a:t>定稿指南，更新了 </a:t>
            </a:r>
            <a:r>
              <a:rPr lang="en-US" altLang="zh-CN" sz="2000" dirty="0">
                <a:ea typeface="微软雅黑" panose="020B0503020204020204" pitchFamily="34" charset="-122"/>
              </a:rPr>
              <a:t>FDA </a:t>
            </a:r>
            <a:r>
              <a:rPr lang="zh-CN" altLang="en-US" sz="2000" dirty="0">
                <a:ea typeface="微软雅黑" panose="020B0503020204020204" pitchFamily="34" charset="-122"/>
              </a:rPr>
              <a:t>于 </a:t>
            </a:r>
            <a:r>
              <a:rPr lang="en-US" altLang="zh-CN" sz="2000" dirty="0">
                <a:ea typeface="微软雅黑" panose="020B0503020204020204" pitchFamily="34" charset="-122"/>
              </a:rPr>
              <a:t>2016 </a:t>
            </a:r>
            <a:r>
              <a:rPr lang="zh-CN" altLang="en-US" sz="2000" dirty="0">
                <a:ea typeface="微软雅黑" panose="020B0503020204020204" pitchFamily="34" charset="-122"/>
              </a:rPr>
              <a:t>年 </a:t>
            </a:r>
            <a:r>
              <a:rPr lang="en-US" altLang="zh-CN" sz="2000" dirty="0">
                <a:ea typeface="微软雅黑" panose="020B0503020204020204" pitchFamily="34" charset="-122"/>
              </a:rPr>
              <a:t>4 </a:t>
            </a:r>
            <a:r>
              <a:rPr lang="zh-CN" altLang="en-US" sz="2000" dirty="0">
                <a:ea typeface="微软雅黑" panose="020B0503020204020204" pitchFamily="34" charset="-122"/>
              </a:rPr>
              <a:t>月发布的指南草案。指南覆盖体系和控制的设计、操作和监控以保持数据可靠性，从而符合药品 </a:t>
            </a:r>
            <a:r>
              <a:rPr lang="en-US" altLang="zh-CN" sz="2000" dirty="0">
                <a:ea typeface="微软雅黑" panose="020B0503020204020204" pitchFamily="34" charset="-122"/>
              </a:rPr>
              <a:t>cGMP</a:t>
            </a:r>
            <a:r>
              <a:rPr lang="zh-CN" altLang="en-US" sz="2000" dirty="0">
                <a:ea typeface="微软雅黑" panose="020B0503020204020204" pitchFamily="34" charset="-122"/>
              </a:rPr>
              <a:t>。</a:t>
            </a:r>
            <a:endParaRPr lang="en-US" altLang="zh-CN" sz="2000" dirty="0">
              <a:ea typeface="微软雅黑" panose="020B0503020204020204" pitchFamily="34" charset="-122"/>
            </a:endParaRPr>
          </a:p>
          <a:p>
            <a:pPr eaLnBrk="1" fontAlgn="auto" hangingPunct="1">
              <a:lnSpc>
                <a:spcPct val="150000"/>
              </a:lnSpc>
              <a:spcBef>
                <a:spcPts val="0"/>
              </a:spcBef>
              <a:spcAft>
                <a:spcPts val="0"/>
              </a:spcAft>
              <a:defRPr/>
            </a:pPr>
            <a:r>
              <a:rPr lang="zh-CN" altLang="en-US" sz="2000" dirty="0">
                <a:solidFill>
                  <a:srgbClr val="FF0000"/>
                </a:solidFill>
                <a:ea typeface="微软雅黑" panose="020B0503020204020204" pitchFamily="34" charset="-122"/>
              </a:rPr>
              <a:t>定稿指南很大程度上与指南草案一致</a:t>
            </a:r>
            <a:r>
              <a:rPr lang="zh-CN" altLang="en-US" sz="2000" dirty="0">
                <a:ea typeface="微软雅黑" panose="020B0503020204020204" pitchFamily="34" charset="-122"/>
              </a:rPr>
              <a:t>，但仍存在一些显著差异。尤其是：</a:t>
            </a:r>
          </a:p>
          <a:p>
            <a:pPr marL="342900" indent="-342900" eaLnBrk="1" fontAlgn="auto" hangingPunct="1">
              <a:lnSpc>
                <a:spcPct val="150000"/>
              </a:lnSpc>
              <a:spcBef>
                <a:spcPts val="0"/>
              </a:spcBef>
              <a:spcAft>
                <a:spcPts val="0"/>
              </a:spcAft>
              <a:buFont typeface="+mj-lt"/>
              <a:buAutoNum type="arabicPeriod"/>
              <a:defRPr/>
            </a:pPr>
            <a:r>
              <a:rPr lang="zh-CN" altLang="en-US" sz="2000" dirty="0">
                <a:ea typeface="微软雅黑" panose="020B0503020204020204" pitchFamily="34" charset="-122"/>
              </a:rPr>
              <a:t>更加重视</a:t>
            </a:r>
            <a:r>
              <a:rPr lang="zh-CN" altLang="en-US" sz="2000" dirty="0">
                <a:solidFill>
                  <a:srgbClr val="FF0000"/>
                </a:solidFill>
                <a:ea typeface="微软雅黑" panose="020B0503020204020204" pitchFamily="34" charset="-122"/>
              </a:rPr>
              <a:t>高级管理层</a:t>
            </a:r>
            <a:r>
              <a:rPr lang="zh-CN" altLang="en-US" sz="2000" dirty="0">
                <a:ea typeface="微软雅黑" panose="020B0503020204020204" pitchFamily="34" charset="-122"/>
              </a:rPr>
              <a:t>在建立识别和解决数据可靠性风险的</a:t>
            </a:r>
            <a:r>
              <a:rPr lang="zh-CN" altLang="en-US" sz="2000" dirty="0">
                <a:solidFill>
                  <a:srgbClr val="FF0000"/>
                </a:solidFill>
                <a:ea typeface="微软雅黑" panose="020B0503020204020204" pitchFamily="34" charset="-122"/>
              </a:rPr>
              <a:t>质量文化方面</a:t>
            </a:r>
            <a:r>
              <a:rPr lang="zh-CN" altLang="en-US" sz="2000" dirty="0">
                <a:ea typeface="微软雅黑" panose="020B0503020204020204" pitchFamily="34" charset="-122"/>
              </a:rPr>
              <a:t>的关键作用。</a:t>
            </a:r>
            <a:endParaRPr lang="en-US" altLang="zh-CN" sz="2000" dirty="0">
              <a:ea typeface="微软雅黑" panose="020B0503020204020204" pitchFamily="34" charset="-122"/>
            </a:endParaRPr>
          </a:p>
          <a:p>
            <a:pPr marL="342900" indent="-342900" eaLnBrk="1" fontAlgn="auto" hangingPunct="1">
              <a:lnSpc>
                <a:spcPct val="150000"/>
              </a:lnSpc>
              <a:spcBef>
                <a:spcPts val="0"/>
              </a:spcBef>
              <a:spcAft>
                <a:spcPts val="0"/>
              </a:spcAft>
              <a:buFont typeface="+mj-lt"/>
              <a:buAutoNum type="arabicPeriod"/>
              <a:defRPr/>
            </a:pPr>
            <a:r>
              <a:rPr lang="zh-CN" altLang="en-US" sz="2000" dirty="0">
                <a:ea typeface="微软雅黑" panose="020B0503020204020204" pitchFamily="34" charset="-122"/>
              </a:rPr>
              <a:t>明确</a:t>
            </a:r>
            <a:r>
              <a:rPr lang="zh-CN" altLang="en-US" sz="2000" dirty="0">
                <a:solidFill>
                  <a:srgbClr val="FF0000"/>
                </a:solidFill>
                <a:ea typeface="微软雅黑" panose="020B0503020204020204" pitchFamily="34" charset="-122"/>
              </a:rPr>
              <a:t>无效数据</a:t>
            </a:r>
            <a:r>
              <a:rPr lang="zh-CN" altLang="en-US" sz="2000" dirty="0">
                <a:ea typeface="微软雅黑" panose="020B0503020204020204" pitchFamily="34" charset="-122"/>
              </a:rPr>
              <a:t>必须由质量部门依据放行标准评估。</a:t>
            </a:r>
            <a:endParaRPr lang="en-US" altLang="zh-CN" sz="2000" dirty="0">
              <a:ea typeface="微软雅黑" panose="020B0503020204020204" pitchFamily="34" charset="-122"/>
            </a:endParaRPr>
          </a:p>
          <a:p>
            <a:pPr marL="342900" indent="-342900" eaLnBrk="1" fontAlgn="auto" hangingPunct="1">
              <a:lnSpc>
                <a:spcPct val="150000"/>
              </a:lnSpc>
              <a:spcBef>
                <a:spcPts val="0"/>
              </a:spcBef>
              <a:spcAft>
                <a:spcPts val="0"/>
              </a:spcAft>
              <a:buFont typeface="+mj-lt"/>
              <a:buAutoNum type="arabicPeriod"/>
              <a:defRPr/>
            </a:pPr>
            <a:r>
              <a:rPr lang="zh-CN" altLang="en-US" sz="2000" dirty="0">
                <a:ea typeface="微软雅黑" panose="020B0503020204020204" pitchFamily="34" charset="-122"/>
              </a:rPr>
              <a:t>关于</a:t>
            </a:r>
            <a:r>
              <a:rPr lang="zh-CN" altLang="en-US" sz="2000" dirty="0">
                <a:solidFill>
                  <a:srgbClr val="FF0000"/>
                </a:solidFill>
                <a:ea typeface="微软雅黑" panose="020B0503020204020204" pitchFamily="34" charset="-122"/>
              </a:rPr>
              <a:t>访问控制</a:t>
            </a:r>
            <a:r>
              <a:rPr lang="zh-CN" altLang="en-US" sz="2000" dirty="0">
                <a:ea typeface="微软雅黑" panose="020B0503020204020204" pitchFamily="34" charset="-122"/>
              </a:rPr>
              <a:t>有更严格要求。</a:t>
            </a:r>
            <a:endParaRPr lang="en-US" altLang="zh-CN" sz="2000" dirty="0">
              <a:ea typeface="微软雅黑" panose="020B0503020204020204" pitchFamily="34" charset="-122"/>
            </a:endParaRPr>
          </a:p>
          <a:p>
            <a:pPr marL="342900" indent="-342900" eaLnBrk="1" fontAlgn="auto" hangingPunct="1">
              <a:lnSpc>
                <a:spcPct val="150000"/>
              </a:lnSpc>
              <a:spcBef>
                <a:spcPts val="0"/>
              </a:spcBef>
              <a:spcAft>
                <a:spcPts val="0"/>
              </a:spcAft>
              <a:buFont typeface="+mj-lt"/>
              <a:buAutoNum type="arabicPeriod"/>
              <a:defRPr/>
            </a:pPr>
            <a:r>
              <a:rPr lang="zh-CN" altLang="en-US" sz="2000" dirty="0">
                <a:ea typeface="微软雅黑" panose="020B0503020204020204" pitchFamily="34" charset="-122"/>
              </a:rPr>
              <a:t>增强与</a:t>
            </a:r>
            <a:r>
              <a:rPr lang="zh-CN" altLang="en-US" sz="2000" dirty="0">
                <a:solidFill>
                  <a:srgbClr val="FF0000"/>
                </a:solidFill>
                <a:ea typeface="微软雅黑" panose="020B0503020204020204" pitchFamily="34" charset="-122"/>
              </a:rPr>
              <a:t>审计追踪</a:t>
            </a:r>
            <a:r>
              <a:rPr lang="zh-CN" altLang="en-US" sz="2000" dirty="0">
                <a:ea typeface="微软雅黑" panose="020B0503020204020204" pitchFamily="34" charset="-122"/>
              </a:rPr>
              <a:t>相关的要求。</a:t>
            </a:r>
          </a:p>
        </p:txBody>
      </p:sp>
    </p:spTree>
    <p:extLst>
      <p:ext uri="{BB962C8B-B14F-4D97-AF65-F5344CB8AC3E}">
        <p14:creationId xmlns:p14="http://schemas.microsoft.com/office/powerpoint/2010/main" val="3224272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19</a:t>
            </a:fld>
            <a:r>
              <a:rPr lang="en-US" altLang="zh-CN" dirty="0" smtClean="0"/>
              <a:t>/160</a:t>
            </a:r>
            <a:endParaRPr lang="zh-CN" altLang="en-US" dirty="0"/>
          </a:p>
        </p:txBody>
      </p:sp>
      <p:sp>
        <p:nvSpPr>
          <p:cNvPr id="6" name="内容占位符 2"/>
          <p:cNvSpPr txBox="1">
            <a:spLocks/>
          </p:cNvSpPr>
          <p:nvPr/>
        </p:nvSpPr>
        <p:spPr bwMode="auto">
          <a:xfrm>
            <a:off x="768000" y="1177572"/>
            <a:ext cx="5350390" cy="515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000" dirty="0"/>
              <a:t>FDA </a:t>
            </a:r>
            <a:r>
              <a:rPr lang="zh-CN" altLang="en-US" sz="2000" dirty="0"/>
              <a:t>行业指南，无菌工艺生产的无菌药品</a:t>
            </a:r>
            <a:r>
              <a:rPr lang="en-US" altLang="zh-CN" sz="2000" dirty="0"/>
              <a:t> –</a:t>
            </a:r>
            <a:r>
              <a:rPr lang="zh-CN" altLang="en-US" sz="2000" dirty="0"/>
              <a:t>现行</a:t>
            </a:r>
            <a:r>
              <a:rPr lang="en-US" altLang="zh-CN" sz="2000" dirty="0"/>
              <a:t>GMP</a:t>
            </a:r>
          </a:p>
          <a:p>
            <a:pPr>
              <a:lnSpc>
                <a:spcPct val="150000"/>
              </a:lnSpc>
            </a:pPr>
            <a:r>
              <a:rPr lang="zh-CN" altLang="en-US" sz="2000" dirty="0"/>
              <a:t>帮助无菌药品和生物制品生产企业</a:t>
            </a:r>
            <a:r>
              <a:rPr lang="zh-CN" altLang="en-US" sz="2000" dirty="0">
                <a:solidFill>
                  <a:srgbClr val="FF0000"/>
                </a:solidFill>
              </a:rPr>
              <a:t>符合</a:t>
            </a:r>
            <a:r>
              <a:rPr lang="en-US" altLang="zh-CN" sz="2000" dirty="0">
                <a:solidFill>
                  <a:srgbClr val="FF0000"/>
                </a:solidFill>
              </a:rPr>
              <a:t>FDA CFR </a:t>
            </a:r>
            <a:r>
              <a:rPr lang="zh-CN" altLang="en-US" sz="2000" dirty="0"/>
              <a:t>的要求；</a:t>
            </a:r>
            <a:endParaRPr lang="en-US" altLang="zh-CN" sz="2000" dirty="0"/>
          </a:p>
          <a:p>
            <a:pPr>
              <a:lnSpc>
                <a:spcPct val="150000"/>
              </a:lnSpc>
            </a:pPr>
            <a:r>
              <a:rPr lang="zh-CN" altLang="en-US" sz="2000" dirty="0"/>
              <a:t>不涵盖</a:t>
            </a:r>
            <a:r>
              <a:rPr lang="zh-CN" altLang="en-US" sz="2100" dirty="0">
                <a:solidFill>
                  <a:srgbClr val="FF0000"/>
                </a:solidFill>
              </a:rPr>
              <a:t>终端灭菌工艺</a:t>
            </a:r>
            <a:r>
              <a:rPr lang="zh-CN" altLang="en-US" sz="2100" b="1" dirty="0">
                <a:solidFill>
                  <a:schemeClr val="accent5">
                    <a:lumMod val="75000"/>
                  </a:schemeClr>
                </a:solidFill>
              </a:rPr>
              <a:t>；</a:t>
            </a:r>
            <a:endParaRPr lang="en-US" altLang="zh-CN" sz="2100" b="1" dirty="0">
              <a:solidFill>
                <a:schemeClr val="accent5">
                  <a:lumMod val="75000"/>
                </a:schemeClr>
              </a:solidFill>
            </a:endParaRPr>
          </a:p>
          <a:p>
            <a:pPr>
              <a:lnSpc>
                <a:spcPct val="150000"/>
              </a:lnSpc>
            </a:pPr>
            <a:r>
              <a:rPr lang="zh-CN" altLang="en-US" sz="2000" dirty="0"/>
              <a:t>内容包括</a:t>
            </a:r>
            <a:r>
              <a:rPr lang="zh-CN" altLang="en-US" sz="2100" dirty="0">
                <a:solidFill>
                  <a:srgbClr val="FF0000"/>
                </a:solidFill>
              </a:rPr>
              <a:t>厂房设计、人员资质、组分和容器</a:t>
            </a:r>
            <a:r>
              <a:rPr lang="en-US" altLang="zh-CN" sz="2100" dirty="0">
                <a:solidFill>
                  <a:srgbClr val="FF0000"/>
                </a:solidFill>
              </a:rPr>
              <a:t>/</a:t>
            </a:r>
            <a:r>
              <a:rPr lang="zh-CN" altLang="en-US" sz="2100" dirty="0">
                <a:solidFill>
                  <a:srgbClr val="FF0000"/>
                </a:solidFill>
              </a:rPr>
              <a:t>密封件、内毒素控制、时间限制、验证、实验室控制和无菌检验、生产记录审核</a:t>
            </a:r>
            <a:r>
              <a:rPr lang="zh-CN" altLang="en-US" sz="2000" dirty="0"/>
              <a:t>等；</a:t>
            </a:r>
            <a:endParaRPr lang="en-US" altLang="zh-CN" sz="2000" dirty="0"/>
          </a:p>
          <a:p>
            <a:pPr>
              <a:lnSpc>
                <a:spcPct val="150000"/>
              </a:lnSpc>
            </a:pPr>
            <a:r>
              <a:rPr lang="zh-CN" altLang="en-US" sz="2000" dirty="0"/>
              <a:t>结合“</a:t>
            </a:r>
            <a:r>
              <a:rPr lang="zh-CN" altLang="en-US" sz="2100" dirty="0">
                <a:solidFill>
                  <a:srgbClr val="FF0000"/>
                </a:solidFill>
              </a:rPr>
              <a:t>人用药</a:t>
            </a:r>
            <a:r>
              <a:rPr lang="en-US" altLang="zh-CN" sz="2100" dirty="0">
                <a:solidFill>
                  <a:srgbClr val="FF0000"/>
                </a:solidFill>
              </a:rPr>
              <a:t>/</a:t>
            </a:r>
            <a:r>
              <a:rPr lang="zh-CN" altLang="en-US" sz="2100" dirty="0">
                <a:solidFill>
                  <a:srgbClr val="FF0000"/>
                </a:solidFill>
              </a:rPr>
              <a:t>兽用药新药申请</a:t>
            </a:r>
            <a:r>
              <a:rPr lang="en-US" altLang="zh-CN" sz="2100" dirty="0">
                <a:solidFill>
                  <a:srgbClr val="FF0000"/>
                </a:solidFill>
              </a:rPr>
              <a:t>-</a:t>
            </a:r>
            <a:r>
              <a:rPr lang="zh-CN" altLang="en-US" sz="2100" dirty="0">
                <a:solidFill>
                  <a:srgbClr val="FF0000"/>
                </a:solidFill>
              </a:rPr>
              <a:t>无菌工艺验证文件递交指南</a:t>
            </a:r>
            <a:r>
              <a:rPr lang="zh-CN" altLang="en-US" sz="2000" dirty="0"/>
              <a:t>”一起使用；</a:t>
            </a:r>
            <a:endParaRPr lang="en-US" altLang="zh-CN" sz="1600" dirty="0"/>
          </a:p>
          <a:p>
            <a:pPr marL="457200" lvl="1" indent="0">
              <a:lnSpc>
                <a:spcPct val="150000"/>
              </a:lnSpc>
              <a:buNone/>
            </a:pPr>
            <a:endParaRPr lang="en-US" altLang="zh-CN" sz="1600" dirty="0"/>
          </a:p>
          <a:p>
            <a:pPr lvl="1">
              <a:lnSpc>
                <a:spcPct val="150000"/>
              </a:lnSpc>
            </a:pPr>
            <a:endParaRPr lang="en-US" altLang="zh-CN" sz="1600" dirty="0"/>
          </a:p>
          <a:p>
            <a:pPr>
              <a:lnSpc>
                <a:spcPct val="150000"/>
              </a:lnSpc>
              <a:buFont typeface="Wingdings" panose="05000000000000000000" pitchFamily="2" charset="2"/>
              <a:buChar char="ü"/>
            </a:pPr>
            <a:endParaRPr lang="en-US" altLang="zh-CN" sz="2000" dirty="0">
              <a:latin typeface="微软雅黑" panose="020B0503020204020204" pitchFamily="34" charset="-122"/>
            </a:endParaRPr>
          </a:p>
          <a:p>
            <a:pPr algn="just"/>
            <a:endParaRPr lang="en-US" altLang="zh-CN" sz="2000" dirty="0">
              <a:latin typeface="微软雅黑" panose="020B0503020204020204" pitchFamily="34" charset="-122"/>
            </a:endParaRPr>
          </a:p>
          <a:p>
            <a:endParaRPr lang="zh-CN" altLang="en-US" dirty="0">
              <a:latin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035" y="1177572"/>
            <a:ext cx="3996053" cy="5155001"/>
          </a:xfrm>
          <a:prstGeom prst="rect">
            <a:avLst/>
          </a:prstGeom>
        </p:spPr>
      </p:pic>
    </p:spTree>
    <p:extLst>
      <p:ext uri="{BB962C8B-B14F-4D97-AF65-F5344CB8AC3E}">
        <p14:creationId xmlns:p14="http://schemas.microsoft.com/office/powerpoint/2010/main" val="3214844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1"/>
          <p:cNvGrpSpPr>
            <a:grpSpLocks/>
          </p:cNvGrpSpPr>
          <p:nvPr/>
        </p:nvGrpSpPr>
        <p:grpSpPr bwMode="auto">
          <a:xfrm>
            <a:off x="2514600" y="1408541"/>
            <a:ext cx="7396163" cy="646113"/>
            <a:chOff x="1867704" y="1768074"/>
            <a:chExt cx="7067707" cy="646492"/>
          </a:xfrm>
        </p:grpSpPr>
        <p:sp>
          <p:nvSpPr>
            <p:cNvPr id="3" name="圆角矩形 20">
              <a:extLst>
                <a:ext uri="{FF2B5EF4-FFF2-40B4-BE49-F238E27FC236}">
                  <a16:creationId xmlns:a16="http://schemas.microsoft.com/office/drawing/2014/main" id="{32C993DB-2E24-4826-A4E9-D41320F51A98}"/>
                </a:ext>
              </a:extLst>
            </p:cNvPr>
            <p:cNvSpPr/>
            <p:nvPr/>
          </p:nvSpPr>
          <p:spPr>
            <a:xfrm>
              <a:off x="1867704" y="1768074"/>
              <a:ext cx="660415" cy="646492"/>
            </a:xfrm>
            <a:prstGeom prst="roundRect">
              <a:avLst/>
            </a:prstGeom>
            <a:solidFill>
              <a:srgbClr val="1F4E79"/>
            </a:solidFill>
            <a:ln w="38100">
              <a:solidFill>
                <a:schemeClr val="bg1">
                  <a:lumMod val="85000"/>
                </a:schemeClr>
              </a:solidFill>
            </a:ln>
            <a:effectLst>
              <a:outerShdw blurRad="50800" dist="38100" dir="2700000" algn="tl" rotWithShape="0">
                <a:schemeClr val="bg1">
                  <a:lumMod val="50000"/>
                  <a:alpha val="6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181" name="文本框 12"/>
            <p:cNvSpPr txBox="1">
              <a:spLocks noChangeArrowheads="1"/>
            </p:cNvSpPr>
            <p:nvPr/>
          </p:nvSpPr>
          <p:spPr bwMode="auto">
            <a:xfrm>
              <a:off x="2815463" y="1882441"/>
              <a:ext cx="6119948" cy="52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Tx/>
                <a:buNone/>
                <a:defRPr/>
              </a:pPr>
              <a:r>
                <a:rPr lang="zh-CN" altLang="en-US" sz="2800" dirty="0">
                  <a:solidFill>
                    <a:srgbClr val="000000"/>
                  </a:solidFill>
                  <a:latin typeface="微软雅黑" panose="020B0503020204020204" pitchFamily="34" charset="-122"/>
                  <a:ea typeface="微软雅黑" panose="020B0503020204020204" pitchFamily="34" charset="-122"/>
                </a:rPr>
                <a:t>全球主要药政监管机构及法规指南动态</a:t>
              </a:r>
            </a:p>
          </p:txBody>
        </p:sp>
      </p:grpSp>
      <p:grpSp>
        <p:nvGrpSpPr>
          <p:cNvPr id="11267" name="组合 7"/>
          <p:cNvGrpSpPr>
            <a:grpSpLocks/>
          </p:cNvGrpSpPr>
          <p:nvPr/>
        </p:nvGrpSpPr>
        <p:grpSpPr bwMode="auto">
          <a:xfrm>
            <a:off x="2514600" y="2599246"/>
            <a:ext cx="7067550" cy="646112"/>
            <a:chOff x="1867704" y="4036358"/>
            <a:chExt cx="7069188" cy="646332"/>
          </a:xfrm>
        </p:grpSpPr>
        <p:sp>
          <p:nvSpPr>
            <p:cNvPr id="9" name="圆角矩形 26">
              <a:extLst>
                <a:ext uri="{FF2B5EF4-FFF2-40B4-BE49-F238E27FC236}">
                  <a16:creationId xmlns:a16="http://schemas.microsoft.com/office/drawing/2014/main" id="{C9122030-15D0-4F31-892D-957B1584BF09}"/>
                </a:ext>
              </a:extLst>
            </p:cNvPr>
            <p:cNvSpPr/>
            <p:nvPr/>
          </p:nvSpPr>
          <p:spPr>
            <a:xfrm>
              <a:off x="1867704" y="4036358"/>
              <a:ext cx="660553" cy="646332"/>
            </a:xfrm>
            <a:prstGeom prst="roundRect">
              <a:avLst/>
            </a:prstGeom>
            <a:solidFill>
              <a:srgbClr val="1F4E79"/>
            </a:solidFill>
            <a:ln w="38100">
              <a:solidFill>
                <a:schemeClr val="bg1">
                  <a:lumMod val="85000"/>
                </a:schemeClr>
              </a:solidFill>
            </a:ln>
            <a:effectLst>
              <a:outerShdw blurRad="50800" dist="38100" dir="2700000" algn="tl" rotWithShape="0">
                <a:schemeClr val="bg1">
                  <a:lumMod val="50000"/>
                  <a:alpha val="6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solidFill>
                    <a:prstClr val="white"/>
                  </a:solidFill>
                  <a:latin typeface="微软雅黑" panose="020B0503020204020204" pitchFamily="34" charset="-122"/>
                  <a:ea typeface="微软雅黑" panose="020B0503020204020204" pitchFamily="34" charset="-122"/>
                </a:rPr>
                <a:t>2</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7177" name="文本框 9"/>
            <p:cNvSpPr txBox="1">
              <a:spLocks noChangeArrowheads="1"/>
            </p:cNvSpPr>
            <p:nvPr/>
          </p:nvSpPr>
          <p:spPr bwMode="auto">
            <a:xfrm>
              <a:off x="2815662" y="4136404"/>
              <a:ext cx="6121230" cy="52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Tx/>
                <a:buNone/>
                <a:defRPr/>
              </a:pPr>
              <a:r>
                <a:rPr lang="zh-CN" altLang="en-US" sz="2800" dirty="0">
                  <a:solidFill>
                    <a:srgbClr val="000000"/>
                  </a:solidFill>
                  <a:latin typeface="微软雅黑" panose="020B0503020204020204" pitchFamily="34" charset="-122"/>
                  <a:ea typeface="微软雅黑" panose="020B0503020204020204" pitchFamily="34" charset="-122"/>
                </a:rPr>
                <a:t>全球主要官方药政组织及指南动态</a:t>
              </a:r>
            </a:p>
          </p:txBody>
        </p:sp>
      </p:grpSp>
      <p:grpSp>
        <p:nvGrpSpPr>
          <p:cNvPr id="11268" name="组合 10"/>
          <p:cNvGrpSpPr>
            <a:grpSpLocks/>
          </p:cNvGrpSpPr>
          <p:nvPr/>
        </p:nvGrpSpPr>
        <p:grpSpPr bwMode="auto">
          <a:xfrm>
            <a:off x="2514601" y="3782792"/>
            <a:ext cx="6483351" cy="676848"/>
            <a:chOff x="1867704" y="4036358"/>
            <a:chExt cx="6484853" cy="676718"/>
          </a:xfrm>
        </p:grpSpPr>
        <p:sp>
          <p:nvSpPr>
            <p:cNvPr id="12" name="圆角矩形 12">
              <a:extLst>
                <a:ext uri="{FF2B5EF4-FFF2-40B4-BE49-F238E27FC236}">
                  <a16:creationId xmlns:a16="http://schemas.microsoft.com/office/drawing/2014/main" id="{77BE29F2-7EB9-42C3-8A85-7195497FAC36}"/>
                </a:ext>
              </a:extLst>
            </p:cNvPr>
            <p:cNvSpPr/>
            <p:nvPr/>
          </p:nvSpPr>
          <p:spPr>
            <a:xfrm>
              <a:off x="1867704" y="4036358"/>
              <a:ext cx="660553" cy="645989"/>
            </a:xfrm>
            <a:prstGeom prst="roundRect">
              <a:avLst/>
            </a:prstGeom>
            <a:solidFill>
              <a:srgbClr val="1F4E79"/>
            </a:solidFill>
            <a:ln w="38100">
              <a:solidFill>
                <a:schemeClr val="bg1">
                  <a:lumMod val="85000"/>
                </a:schemeClr>
              </a:solidFill>
            </a:ln>
            <a:effectLst>
              <a:outerShdw blurRad="50800" dist="38100" dir="2700000" algn="tl" rotWithShape="0">
                <a:schemeClr val="bg1">
                  <a:lumMod val="50000"/>
                  <a:alpha val="6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solidFill>
                    <a:prstClr val="white"/>
                  </a:solidFill>
                  <a:latin typeface="微软雅黑" panose="020B0503020204020204" pitchFamily="34" charset="-122"/>
                  <a:ea typeface="微软雅黑" panose="020B0503020204020204" pitchFamily="34" charset="-122"/>
                </a:rPr>
                <a:t>3</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7175" name="文本框 16"/>
            <p:cNvSpPr txBox="1">
              <a:spLocks noChangeArrowheads="1"/>
            </p:cNvSpPr>
            <p:nvPr/>
          </p:nvSpPr>
          <p:spPr bwMode="auto">
            <a:xfrm>
              <a:off x="2844244" y="4128413"/>
              <a:ext cx="5508313" cy="5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Calibri" panose="020F050202020403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Calibri" panose="020F050202020403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Tx/>
                <a:buNone/>
                <a:defRPr/>
              </a:pPr>
              <a:r>
                <a:rPr lang="zh-CN" altLang="en-US" sz="2800" dirty="0">
                  <a:solidFill>
                    <a:srgbClr val="000000"/>
                  </a:solidFill>
                  <a:latin typeface="微软雅黑" panose="020B0503020204020204" pitchFamily="34" charset="-122"/>
                  <a:ea typeface="微软雅黑" panose="020B0503020204020204" pitchFamily="34" charset="-122"/>
                </a:rPr>
                <a:t>全球非官方行业组织及指南</a:t>
              </a:r>
              <a:r>
                <a:rPr lang="zh-CN" altLang="en-US" sz="3200" dirty="0">
                  <a:solidFill>
                    <a:srgbClr val="000000"/>
                  </a:solidFill>
                  <a:latin typeface="微软雅黑" panose="020B0503020204020204" pitchFamily="34" charset="-122"/>
                  <a:ea typeface="微软雅黑" panose="020B0503020204020204" pitchFamily="34" charset="-122"/>
                </a:rPr>
                <a:t>动态</a:t>
              </a:r>
              <a:endParaRPr lang="zh-CN" altLang="en-US" sz="2800" dirty="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20</a:t>
            </a:fld>
            <a:r>
              <a:rPr lang="en-US" altLang="zh-CN" dirty="0" smtClean="0"/>
              <a:t>/160</a:t>
            </a:r>
            <a:endParaRPr lang="zh-CN" altLang="en-US" dirty="0"/>
          </a:p>
        </p:txBody>
      </p:sp>
      <p:sp>
        <p:nvSpPr>
          <p:cNvPr id="5" name="内容占位符 2"/>
          <p:cNvSpPr txBox="1">
            <a:spLocks/>
          </p:cNvSpPr>
          <p:nvPr/>
        </p:nvSpPr>
        <p:spPr bwMode="auto">
          <a:xfrm>
            <a:off x="768000" y="1044001"/>
            <a:ext cx="10656000" cy="4919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sz="2000" dirty="0"/>
              <a:t>FDA </a:t>
            </a:r>
            <a:r>
              <a:rPr lang="zh-CN" altLang="zh-CN" sz="2000" dirty="0"/>
              <a:t>检查员指导手册</a:t>
            </a:r>
            <a:r>
              <a:rPr lang="en-US" altLang="zh-CN" sz="2000" dirty="0"/>
              <a:t> CP7356.002A </a:t>
            </a:r>
            <a:r>
              <a:rPr lang="zh-CN" altLang="zh-CN" sz="2000" dirty="0"/>
              <a:t>无菌药品</a:t>
            </a:r>
            <a:r>
              <a:rPr lang="zh-CN" altLang="en-US" sz="2000" dirty="0"/>
              <a:t>工艺</a:t>
            </a:r>
            <a:r>
              <a:rPr lang="zh-CN" altLang="zh-CN" sz="2000" dirty="0"/>
              <a:t>检查</a:t>
            </a:r>
            <a:r>
              <a:rPr lang="zh-CN" altLang="en-US" sz="2000" dirty="0"/>
              <a:t>，</a:t>
            </a:r>
            <a:r>
              <a:rPr lang="en-US" altLang="zh-CN" sz="2000" dirty="0"/>
              <a:t>2015.09</a:t>
            </a:r>
          </a:p>
          <a:p>
            <a:pPr lvl="1">
              <a:lnSpc>
                <a:spcPct val="200000"/>
              </a:lnSpc>
            </a:pPr>
            <a:r>
              <a:rPr lang="zh-CN" altLang="en-US" sz="2000" dirty="0"/>
              <a:t>供</a:t>
            </a:r>
            <a:r>
              <a:rPr lang="zh-CN" altLang="en-US" sz="1900" dirty="0">
                <a:solidFill>
                  <a:srgbClr val="FF0000"/>
                </a:solidFill>
              </a:rPr>
              <a:t>检查官使用</a:t>
            </a:r>
            <a:r>
              <a:rPr lang="zh-CN" altLang="en-US" sz="2000" dirty="0"/>
              <a:t>，</a:t>
            </a:r>
            <a:r>
              <a:rPr lang="zh-CN" altLang="zh-CN" sz="2000" dirty="0"/>
              <a:t>提供了评估</a:t>
            </a:r>
            <a:r>
              <a:rPr lang="en-US" altLang="zh-CN" sz="2000" dirty="0"/>
              <a:t>cGMP</a:t>
            </a:r>
            <a:r>
              <a:rPr lang="zh-CN" altLang="zh-CN" sz="2000" dirty="0"/>
              <a:t>要求符合程度的指南</a:t>
            </a:r>
            <a:r>
              <a:rPr lang="zh-CN" altLang="en-US" sz="2000" dirty="0"/>
              <a:t>，要求检查员</a:t>
            </a:r>
            <a:r>
              <a:rPr lang="zh-CN" altLang="en-US" sz="1900" dirty="0">
                <a:solidFill>
                  <a:srgbClr val="FF0000"/>
                </a:solidFill>
              </a:rPr>
              <a:t>按照此检查程序进行</a:t>
            </a:r>
            <a:r>
              <a:rPr lang="en-US" altLang="zh-CN" sz="1900" dirty="0">
                <a:solidFill>
                  <a:srgbClr val="FF0000"/>
                </a:solidFill>
              </a:rPr>
              <a:t>GMP</a:t>
            </a:r>
            <a:r>
              <a:rPr lang="zh-CN" altLang="en-US" sz="1900" dirty="0">
                <a:solidFill>
                  <a:srgbClr val="FF0000"/>
                </a:solidFill>
              </a:rPr>
              <a:t>检查</a:t>
            </a:r>
            <a:r>
              <a:rPr lang="zh-CN" altLang="en-US" sz="2000" dirty="0"/>
              <a:t>；检查方法分全面检查和简略性检查；</a:t>
            </a:r>
            <a:endParaRPr lang="en-US" altLang="zh-CN" sz="2000" dirty="0"/>
          </a:p>
          <a:p>
            <a:pPr lvl="1">
              <a:lnSpc>
                <a:spcPct val="200000"/>
              </a:lnSpc>
            </a:pPr>
            <a:r>
              <a:rPr lang="zh-CN" altLang="en-US" sz="2000" dirty="0"/>
              <a:t>关注无菌药品生产的安全性和有效性方面的主要系统；检查内容包含</a:t>
            </a:r>
            <a:r>
              <a:rPr lang="zh-CN" altLang="en-US" sz="1900" dirty="0">
                <a:solidFill>
                  <a:srgbClr val="FF0000"/>
                </a:solidFill>
              </a:rPr>
              <a:t>质量体系、厂房和设备、物料系统、生产系统、包装和贴标系统、实验室控制系统、取样</a:t>
            </a:r>
            <a:r>
              <a:rPr lang="zh-CN" altLang="en-US" sz="2000" dirty="0"/>
              <a:t>；</a:t>
            </a:r>
            <a:endParaRPr lang="en-US" altLang="zh-CN" sz="2000" dirty="0"/>
          </a:p>
          <a:p>
            <a:pPr marL="457200" lvl="1" indent="0">
              <a:lnSpc>
                <a:spcPct val="200000"/>
              </a:lnSpc>
              <a:buNone/>
            </a:pPr>
            <a:endParaRPr lang="en-US" altLang="zh-CN" sz="1600" dirty="0"/>
          </a:p>
          <a:p>
            <a:pPr lvl="1">
              <a:lnSpc>
                <a:spcPct val="200000"/>
              </a:lnSpc>
            </a:pPr>
            <a:endParaRPr lang="en-US" altLang="zh-CN" sz="1600" dirty="0"/>
          </a:p>
          <a:p>
            <a:pPr algn="just">
              <a:lnSpc>
                <a:spcPct val="200000"/>
              </a:lnSpc>
            </a:pPr>
            <a:endParaRPr lang="en-US" altLang="zh-CN" sz="2000" dirty="0">
              <a:latin typeface="微软雅黑" panose="020B0503020204020204" pitchFamily="34" charset="-122"/>
            </a:endParaRPr>
          </a:p>
          <a:p>
            <a:pPr>
              <a:lnSpc>
                <a:spcPct val="200000"/>
              </a:lnSpc>
            </a:pPr>
            <a:endParaRPr lang="zh-CN" altLang="en-US" dirty="0">
              <a:latin typeface="微软雅黑" panose="020B0503020204020204" pitchFamily="34" charset="-122"/>
            </a:endParaRPr>
          </a:p>
        </p:txBody>
      </p:sp>
    </p:spTree>
    <p:extLst>
      <p:ext uri="{BB962C8B-B14F-4D97-AF65-F5344CB8AC3E}">
        <p14:creationId xmlns:p14="http://schemas.microsoft.com/office/powerpoint/2010/main" val="1070845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en-US" altLang="zh-CN" dirty="0"/>
              <a:t>USP </a:t>
            </a:r>
            <a:r>
              <a:rPr lang="en-US" altLang="zh-CN" dirty="0" smtClean="0"/>
              <a:t>42-NF37</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21</a:t>
            </a:fld>
            <a:r>
              <a:rPr lang="en-US" altLang="zh-CN" dirty="0" smtClean="0"/>
              <a:t>/160</a:t>
            </a:r>
            <a:endParaRPr lang="zh-CN" altLang="en-US" dirty="0"/>
          </a:p>
        </p:txBody>
      </p:sp>
      <p:sp>
        <p:nvSpPr>
          <p:cNvPr id="47107" name="内容占位符 2"/>
          <p:cNvSpPr>
            <a:spLocks noGrp="1"/>
          </p:cNvSpPr>
          <p:nvPr>
            <p:ph idx="4294967295"/>
          </p:nvPr>
        </p:nvSpPr>
        <p:spPr>
          <a:xfrm>
            <a:off x="2000251" y="1154385"/>
            <a:ext cx="8035925" cy="4392612"/>
          </a:xfrm>
        </p:spPr>
        <p:txBody>
          <a:bodyPr>
            <a:normAutofit fontScale="92500" lnSpcReduction="10000"/>
          </a:bodyPr>
          <a:lstStyle/>
          <a:p>
            <a:pPr marL="0" indent="0">
              <a:lnSpc>
                <a:spcPct val="150000"/>
              </a:lnSpc>
              <a:buNone/>
            </a:pPr>
            <a:r>
              <a:rPr lang="en-US" altLang="zh-CN" sz="2400" dirty="0">
                <a:latin typeface="微软雅黑" panose="020B0503020204020204" pitchFamily="34" charset="-122"/>
              </a:rPr>
              <a:t>U.S. Pharmacopeia /National Formulary</a:t>
            </a:r>
          </a:p>
          <a:p>
            <a:pPr marL="0" indent="0">
              <a:lnSpc>
                <a:spcPct val="150000"/>
              </a:lnSpc>
              <a:buNone/>
            </a:pPr>
            <a:r>
              <a:rPr lang="en-US" altLang="zh-CN" sz="2400" dirty="0">
                <a:latin typeface="微软雅黑" panose="020B0503020204020204" pitchFamily="34" charset="-122"/>
              </a:rPr>
              <a:t>《</a:t>
            </a:r>
            <a:r>
              <a:rPr lang="zh-CN" altLang="en-US" sz="2400" dirty="0">
                <a:latin typeface="微软雅黑" panose="020B0503020204020204" pitchFamily="34" charset="-122"/>
              </a:rPr>
              <a:t>美国药典</a:t>
            </a:r>
            <a:r>
              <a:rPr lang="en-US" altLang="zh-CN" sz="2400" dirty="0">
                <a:latin typeface="微软雅黑" panose="020B0503020204020204" pitchFamily="34" charset="-122"/>
              </a:rPr>
              <a:t>/</a:t>
            </a:r>
            <a:r>
              <a:rPr lang="zh-CN" altLang="en-US" sz="2400" dirty="0">
                <a:latin typeface="微软雅黑" panose="020B0503020204020204" pitchFamily="34" charset="-122"/>
              </a:rPr>
              <a:t>国家处方集</a:t>
            </a:r>
            <a:r>
              <a:rPr lang="en-US" altLang="zh-CN" sz="2400" dirty="0">
                <a:latin typeface="微软雅黑" panose="020B0503020204020204" pitchFamily="34" charset="-122"/>
              </a:rPr>
              <a:t>》</a:t>
            </a:r>
            <a:r>
              <a:rPr lang="zh-CN" altLang="en-US" sz="2400" dirty="0">
                <a:latin typeface="微软雅黑" panose="020B0503020204020204" pitchFamily="34" charset="-122"/>
              </a:rPr>
              <a:t>（简称</a:t>
            </a:r>
            <a:r>
              <a:rPr lang="en-US" altLang="zh-CN" sz="2400" dirty="0">
                <a:latin typeface="微软雅黑" panose="020B0503020204020204" pitchFamily="34" charset="-122"/>
              </a:rPr>
              <a:t>USP/NF </a:t>
            </a:r>
            <a:r>
              <a:rPr lang="zh-CN" altLang="en-US" sz="2400" dirty="0">
                <a:latin typeface="微软雅黑" panose="020B0503020204020204" pitchFamily="34" charset="-122"/>
              </a:rPr>
              <a:t>）</a:t>
            </a:r>
            <a:r>
              <a:rPr lang="en-US" altLang="zh-CN" sz="2400" dirty="0">
                <a:latin typeface="微软雅黑" panose="020B0503020204020204" pitchFamily="34" charset="-122"/>
              </a:rPr>
              <a:t/>
            </a:r>
            <a:br>
              <a:rPr lang="en-US" altLang="zh-CN" sz="2400" dirty="0">
                <a:latin typeface="微软雅黑" panose="020B0503020204020204" pitchFamily="34" charset="-122"/>
              </a:rPr>
            </a:br>
            <a:r>
              <a:rPr lang="en-US" altLang="zh-CN" sz="2400" dirty="0">
                <a:latin typeface="微软雅黑" panose="020B0503020204020204" pitchFamily="34" charset="-122"/>
              </a:rPr>
              <a:t>USP</a:t>
            </a:r>
            <a:r>
              <a:rPr lang="zh-CN" altLang="en-US" sz="2400" dirty="0">
                <a:latin typeface="微软雅黑" panose="020B0503020204020204" pitchFamily="34" charset="-122"/>
              </a:rPr>
              <a:t>和</a:t>
            </a:r>
            <a:r>
              <a:rPr lang="en-US" altLang="zh-CN" sz="2400" dirty="0">
                <a:latin typeface="微软雅黑" panose="020B0503020204020204" pitchFamily="34" charset="-122"/>
              </a:rPr>
              <a:t>FDA</a:t>
            </a:r>
            <a:r>
              <a:rPr lang="zh-CN" altLang="en-US" sz="2400" dirty="0">
                <a:latin typeface="微软雅黑" panose="020B0503020204020204" pitchFamily="34" charset="-122"/>
              </a:rPr>
              <a:t>的关系</a:t>
            </a:r>
            <a:endParaRPr lang="en-US" altLang="zh-CN" sz="2400" dirty="0">
              <a:latin typeface="微软雅黑" panose="020B0503020204020204" pitchFamily="34" charset="-122"/>
            </a:endParaRPr>
          </a:p>
          <a:p>
            <a:pPr lvl="1">
              <a:lnSpc>
                <a:spcPct val="150000"/>
              </a:lnSpc>
            </a:pPr>
            <a:r>
              <a:rPr lang="en-US" altLang="zh-CN" dirty="0">
                <a:latin typeface="微软雅黑" panose="020B0503020204020204" pitchFamily="34" charset="-122"/>
              </a:rPr>
              <a:t>USP</a:t>
            </a:r>
            <a:r>
              <a:rPr lang="zh-CN" altLang="en-US" dirty="0">
                <a:latin typeface="微软雅黑" panose="020B0503020204020204" pitchFamily="34" charset="-122"/>
              </a:rPr>
              <a:t>：独立的非盈利组织，开发和修订法定标准，建立公共标准</a:t>
            </a:r>
            <a:endParaRPr lang="en-US" altLang="zh-CN" dirty="0">
              <a:latin typeface="微软雅黑" panose="020B0503020204020204" pitchFamily="34" charset="-122"/>
            </a:endParaRPr>
          </a:p>
          <a:p>
            <a:pPr lvl="1">
              <a:lnSpc>
                <a:spcPct val="150000"/>
              </a:lnSpc>
            </a:pPr>
            <a:r>
              <a:rPr lang="en-US" altLang="zh-CN" dirty="0">
                <a:latin typeface="微软雅黑" panose="020B0503020204020204" pitchFamily="34" charset="-122"/>
              </a:rPr>
              <a:t>FDA</a:t>
            </a:r>
            <a:r>
              <a:rPr lang="zh-CN" altLang="en-US" dirty="0">
                <a:latin typeface="微软雅黑" panose="020B0503020204020204" pitchFamily="34" charset="-122"/>
              </a:rPr>
              <a:t>：政府机构，强制执行</a:t>
            </a:r>
            <a:r>
              <a:rPr lang="en-US" altLang="zh-CN" dirty="0">
                <a:latin typeface="微软雅黑" panose="020B0503020204020204" pitchFamily="34" charset="-122"/>
              </a:rPr>
              <a:t>USP</a:t>
            </a:r>
            <a:r>
              <a:rPr lang="zh-CN" altLang="en-US" dirty="0">
                <a:latin typeface="微软雅黑" panose="020B0503020204020204" pitchFamily="34" charset="-122"/>
              </a:rPr>
              <a:t>标准，药品上市、生产等过程中的安全性、有效性评价和新药申请的批准</a:t>
            </a:r>
            <a:endParaRPr lang="en-US" altLang="zh-CN" dirty="0">
              <a:latin typeface="微软雅黑" panose="020B0503020204020204" pitchFamily="34" charset="-122"/>
            </a:endParaRPr>
          </a:p>
          <a:p>
            <a:pPr marL="0" indent="0">
              <a:lnSpc>
                <a:spcPct val="150000"/>
              </a:lnSpc>
              <a:buNone/>
            </a:pPr>
            <a:r>
              <a:rPr lang="zh-CN" altLang="en-US" sz="2400" dirty="0">
                <a:latin typeface="微软雅黑" panose="020B0503020204020204" pitchFamily="34" charset="-122"/>
              </a:rPr>
              <a:t>最新版本为：</a:t>
            </a:r>
            <a:r>
              <a:rPr lang="en-US" altLang="zh-CN" sz="2400" dirty="0">
                <a:latin typeface="微软雅黑" panose="020B0503020204020204" pitchFamily="34" charset="-122"/>
              </a:rPr>
              <a:t>USP 42-NF37</a:t>
            </a:r>
            <a:r>
              <a:rPr lang="zh-CN" altLang="en-US" sz="2400" dirty="0">
                <a:latin typeface="微软雅黑" panose="020B0503020204020204" pitchFamily="34" charset="-122"/>
              </a:rPr>
              <a:t>于</a:t>
            </a:r>
            <a:r>
              <a:rPr lang="en-US" altLang="zh-CN" sz="2400" dirty="0">
                <a:latin typeface="微软雅黑" panose="020B0503020204020204" pitchFamily="34" charset="-122"/>
              </a:rPr>
              <a:t>2019 </a:t>
            </a:r>
            <a:r>
              <a:rPr lang="zh-CN" altLang="en-US" sz="2400" dirty="0">
                <a:latin typeface="微软雅黑" panose="020B0503020204020204" pitchFamily="34" charset="-122"/>
              </a:rPr>
              <a:t>年</a:t>
            </a:r>
            <a:r>
              <a:rPr lang="en-US" altLang="zh-CN" sz="2400" dirty="0">
                <a:latin typeface="微软雅黑" panose="020B0503020204020204" pitchFamily="34" charset="-122"/>
              </a:rPr>
              <a:t>5</a:t>
            </a:r>
            <a:r>
              <a:rPr lang="zh-CN" altLang="en-US" sz="2400" dirty="0">
                <a:latin typeface="微软雅黑" panose="020B0503020204020204" pitchFamily="34" charset="-122"/>
              </a:rPr>
              <a:t>月</a:t>
            </a:r>
            <a:r>
              <a:rPr lang="en-US" altLang="zh-CN" sz="2400" dirty="0">
                <a:latin typeface="微软雅黑" panose="020B0503020204020204" pitchFamily="34" charset="-122"/>
              </a:rPr>
              <a:t>1</a:t>
            </a:r>
            <a:r>
              <a:rPr lang="zh-CN" altLang="en-US" sz="2400" dirty="0">
                <a:latin typeface="微软雅黑" panose="020B0503020204020204" pitchFamily="34" charset="-122"/>
              </a:rPr>
              <a:t>日生效。</a:t>
            </a:r>
            <a:endParaRPr lang="en-US" altLang="zh-CN" sz="2400" dirty="0">
              <a:latin typeface="微软雅黑" panose="020B0503020204020204" pitchFamily="34" charset="-122"/>
            </a:endParaRPr>
          </a:p>
          <a:p>
            <a:pPr marL="0" indent="0">
              <a:buNone/>
            </a:pPr>
            <a:endParaRPr lang="zh-CN" altLang="en-US" sz="3200" dirty="0">
              <a:latin typeface="微软雅黑" panose="020B0503020204020204" pitchFamily="34" charset="-122"/>
            </a:endParaRPr>
          </a:p>
        </p:txBody>
      </p:sp>
      <p:sp>
        <p:nvSpPr>
          <p:cNvPr id="5" name="AutoShape 6"/>
          <p:cNvSpPr>
            <a:spLocks noChangeArrowheads="1"/>
          </p:cNvSpPr>
          <p:nvPr/>
        </p:nvSpPr>
        <p:spPr bwMode="auto">
          <a:xfrm>
            <a:off x="2000251" y="1038228"/>
            <a:ext cx="8234363" cy="4833938"/>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extLst>
      <p:ext uri="{BB962C8B-B14F-4D97-AF65-F5344CB8AC3E}">
        <p14:creationId xmlns:p14="http://schemas.microsoft.com/office/powerpoint/2010/main" val="36606891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en-US" altLang="zh-CN" dirty="0"/>
              <a:t>USP </a:t>
            </a:r>
            <a:r>
              <a:rPr lang="en-US" altLang="zh-CN" dirty="0" smtClean="0"/>
              <a:t>42-NF37</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22</a:t>
            </a:fld>
            <a:r>
              <a:rPr lang="en-US" altLang="zh-CN" dirty="0" smtClean="0"/>
              <a:t>/160</a:t>
            </a:r>
            <a:endParaRPr lang="zh-CN" altLang="en-US" dirty="0"/>
          </a:p>
        </p:txBody>
      </p:sp>
      <p:sp>
        <p:nvSpPr>
          <p:cNvPr id="49155" name="内容占位符 2"/>
          <p:cNvSpPr>
            <a:spLocks noGrp="1"/>
          </p:cNvSpPr>
          <p:nvPr>
            <p:ph idx="4294967295"/>
          </p:nvPr>
        </p:nvSpPr>
        <p:spPr>
          <a:xfrm>
            <a:off x="2098675" y="1149077"/>
            <a:ext cx="8037513" cy="4394200"/>
          </a:xfrm>
        </p:spPr>
        <p:txBody>
          <a:bodyPr>
            <a:normAutofit fontScale="25000" lnSpcReduction="20000"/>
          </a:bodyPr>
          <a:lstStyle/>
          <a:p>
            <a:pPr marL="0" indent="0">
              <a:lnSpc>
                <a:spcPts val="3700"/>
              </a:lnSpc>
              <a:buNone/>
            </a:pPr>
            <a:r>
              <a:rPr lang="en-US" altLang="zh-CN" sz="8800" dirty="0">
                <a:latin typeface="微软雅黑" panose="020B0503020204020204" pitchFamily="34" charset="-122"/>
              </a:rPr>
              <a:t>USP-NF</a:t>
            </a:r>
            <a:r>
              <a:rPr lang="zh-CN" altLang="en-US" sz="8800" dirty="0">
                <a:latin typeface="微软雅黑" panose="020B0503020204020204" pitchFamily="34" charset="-122"/>
              </a:rPr>
              <a:t>持续修订：通过以下渠道获得：</a:t>
            </a:r>
            <a:endParaRPr lang="en-US" altLang="zh-CN" sz="8800" dirty="0">
              <a:latin typeface="微软雅黑" panose="020B0503020204020204" pitchFamily="34" charset="-122"/>
            </a:endParaRPr>
          </a:p>
          <a:p>
            <a:pPr lvl="1">
              <a:lnSpc>
                <a:spcPts val="3700"/>
              </a:lnSpc>
            </a:pPr>
            <a:r>
              <a:rPr lang="zh-CN" altLang="en-US" sz="8800" dirty="0">
                <a:latin typeface="微软雅黑" panose="020B0503020204020204" pitchFamily="34" charset="-122"/>
              </a:rPr>
              <a:t>每年的新版本</a:t>
            </a:r>
            <a:r>
              <a:rPr lang="en-US" altLang="zh-CN" sz="8800" dirty="0">
                <a:latin typeface="微软雅黑" panose="020B0503020204020204" pitchFamily="34" charset="-122"/>
              </a:rPr>
              <a:t>USP-NF</a:t>
            </a:r>
          </a:p>
          <a:p>
            <a:pPr lvl="1">
              <a:lnSpc>
                <a:spcPts val="3700"/>
              </a:lnSpc>
            </a:pPr>
            <a:r>
              <a:rPr lang="zh-CN" altLang="en-US" sz="8800" dirty="0">
                <a:latin typeface="微软雅黑" panose="020B0503020204020204" pitchFamily="34" charset="-122"/>
              </a:rPr>
              <a:t>一年两次的增补本</a:t>
            </a:r>
            <a:endParaRPr lang="en-US" altLang="zh-CN" sz="8800" dirty="0">
              <a:latin typeface="微软雅黑" panose="020B0503020204020204" pitchFamily="34" charset="-122"/>
            </a:endParaRPr>
          </a:p>
          <a:p>
            <a:pPr lvl="1">
              <a:lnSpc>
                <a:spcPts val="3700"/>
              </a:lnSpc>
            </a:pPr>
            <a:r>
              <a:rPr lang="zh-CN" altLang="en-US" sz="8800" dirty="0">
                <a:latin typeface="微软雅黑" panose="020B0503020204020204" pitchFamily="34" charset="-122"/>
              </a:rPr>
              <a:t>一年</a:t>
            </a:r>
            <a:r>
              <a:rPr lang="en-US" altLang="zh-CN" sz="8800" dirty="0">
                <a:latin typeface="微软雅黑" panose="020B0503020204020204" pitchFamily="34" charset="-122"/>
              </a:rPr>
              <a:t>6</a:t>
            </a:r>
            <a:r>
              <a:rPr lang="zh-CN" altLang="en-US" sz="8800" dirty="0">
                <a:latin typeface="微软雅黑" panose="020B0503020204020204" pitchFamily="34" charset="-122"/>
              </a:rPr>
              <a:t>期的</a:t>
            </a:r>
            <a:r>
              <a:rPr lang="en-US" altLang="zh-CN" sz="8800" dirty="0">
                <a:latin typeface="微软雅黑" panose="020B0503020204020204" pitchFamily="34" charset="-122"/>
              </a:rPr>
              <a:t>《</a:t>
            </a:r>
            <a:r>
              <a:rPr lang="zh-CN" altLang="en-US" sz="8800" dirty="0">
                <a:latin typeface="微软雅黑" panose="020B0503020204020204" pitchFamily="34" charset="-122"/>
              </a:rPr>
              <a:t>药典论坛</a:t>
            </a:r>
            <a:r>
              <a:rPr lang="en-US" altLang="zh-CN" sz="8800" dirty="0">
                <a:latin typeface="微软雅黑" panose="020B0503020204020204" pitchFamily="34" charset="-122"/>
              </a:rPr>
              <a:t>》</a:t>
            </a:r>
            <a:r>
              <a:rPr lang="zh-CN" altLang="en-US" sz="8800" dirty="0">
                <a:latin typeface="微软雅黑" panose="020B0503020204020204" pitchFamily="34" charset="-122"/>
              </a:rPr>
              <a:t>中的“临时修订申明”</a:t>
            </a:r>
            <a:endParaRPr lang="en-US" altLang="zh-CN" sz="8800" dirty="0">
              <a:latin typeface="微软雅黑" panose="020B0503020204020204" pitchFamily="34" charset="-122"/>
            </a:endParaRPr>
          </a:p>
          <a:p>
            <a:pPr lvl="1">
              <a:lnSpc>
                <a:spcPts val="3700"/>
              </a:lnSpc>
            </a:pPr>
            <a:r>
              <a:rPr lang="en-US" altLang="zh-CN" sz="8800" dirty="0">
                <a:latin typeface="微软雅黑" panose="020B0503020204020204" pitchFamily="34" charset="-122"/>
              </a:rPr>
              <a:t>USP</a:t>
            </a:r>
            <a:r>
              <a:rPr lang="zh-CN" altLang="en-US" sz="8800" dirty="0">
                <a:latin typeface="微软雅黑" panose="020B0503020204020204" pitchFamily="34" charset="-122"/>
              </a:rPr>
              <a:t>网站</a:t>
            </a:r>
            <a:endParaRPr lang="en-US" altLang="zh-CN" sz="8800" dirty="0">
              <a:latin typeface="微软雅黑" panose="020B0503020204020204" pitchFamily="34" charset="-122"/>
            </a:endParaRPr>
          </a:p>
          <a:p>
            <a:pPr marL="0" indent="0">
              <a:lnSpc>
                <a:spcPts val="3700"/>
              </a:lnSpc>
              <a:buNone/>
            </a:pPr>
            <a:r>
              <a:rPr lang="zh-CN" altLang="en-US" sz="8800" dirty="0">
                <a:latin typeface="微软雅黑" panose="020B0503020204020204" pitchFamily="34" charset="-122"/>
              </a:rPr>
              <a:t>注意</a:t>
            </a:r>
            <a:r>
              <a:rPr lang="en-US" altLang="zh-CN" sz="8800" dirty="0">
                <a:latin typeface="微软雅黑" panose="020B0503020204020204" pitchFamily="34" charset="-122"/>
              </a:rPr>
              <a:t>:</a:t>
            </a:r>
          </a:p>
          <a:p>
            <a:pPr lvl="1">
              <a:lnSpc>
                <a:spcPts val="3700"/>
              </a:lnSpc>
            </a:pPr>
            <a:r>
              <a:rPr lang="zh-CN" altLang="en-US" sz="8800" dirty="0">
                <a:latin typeface="微软雅黑" panose="020B0503020204020204" pitchFamily="34" charset="-122"/>
              </a:rPr>
              <a:t>各论指导优先于通则的指导</a:t>
            </a:r>
            <a:endParaRPr lang="en-US" altLang="zh-CN" sz="8800" dirty="0">
              <a:latin typeface="微软雅黑" panose="020B0503020204020204" pitchFamily="34" charset="-122"/>
            </a:endParaRPr>
          </a:p>
          <a:p>
            <a:pPr lvl="1">
              <a:lnSpc>
                <a:spcPts val="3700"/>
              </a:lnSpc>
            </a:pPr>
            <a:r>
              <a:rPr lang="zh-CN" altLang="en-US" sz="8800" dirty="0">
                <a:latin typeface="微软雅黑" panose="020B0503020204020204" pitchFamily="34" charset="-122"/>
              </a:rPr>
              <a:t>通则的指导优先于凡例</a:t>
            </a:r>
            <a:endParaRPr lang="en-US" altLang="zh-CN" sz="8800" dirty="0">
              <a:latin typeface="微软雅黑" panose="020B0503020204020204" pitchFamily="34" charset="-122"/>
            </a:endParaRPr>
          </a:p>
          <a:p>
            <a:pPr lvl="1">
              <a:lnSpc>
                <a:spcPts val="3700"/>
              </a:lnSpc>
            </a:pPr>
            <a:r>
              <a:rPr lang="zh-CN" altLang="en-US" sz="8800" dirty="0">
                <a:latin typeface="微软雅黑" panose="020B0503020204020204" pitchFamily="34" charset="-122"/>
              </a:rPr>
              <a:t>凡例是通则和各论的基本概念</a:t>
            </a:r>
            <a:endParaRPr lang="en-US" altLang="zh-CN" sz="8800" dirty="0">
              <a:latin typeface="微软雅黑" panose="020B0503020204020204" pitchFamily="34" charset="-122"/>
            </a:endParaRPr>
          </a:p>
          <a:p>
            <a:pPr marL="0" indent="0">
              <a:lnSpc>
                <a:spcPts val="3700"/>
              </a:lnSpc>
              <a:buNone/>
            </a:pPr>
            <a:endParaRPr lang="zh-CN" altLang="en-US" sz="3200" dirty="0">
              <a:latin typeface="微软雅黑" panose="020B0503020204020204" pitchFamily="34" charset="-122"/>
            </a:endParaRPr>
          </a:p>
        </p:txBody>
      </p:sp>
      <p:sp>
        <p:nvSpPr>
          <p:cNvPr id="5" name="AutoShape 6"/>
          <p:cNvSpPr>
            <a:spLocks noChangeArrowheads="1"/>
          </p:cNvSpPr>
          <p:nvPr/>
        </p:nvSpPr>
        <p:spPr bwMode="auto">
          <a:xfrm>
            <a:off x="2000251" y="952500"/>
            <a:ext cx="8234363" cy="5176839"/>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extLst>
      <p:ext uri="{BB962C8B-B14F-4D97-AF65-F5344CB8AC3E}">
        <p14:creationId xmlns:p14="http://schemas.microsoft.com/office/powerpoint/2010/main" val="2264228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7658100" y="3241895"/>
            <a:ext cx="2862562" cy="2387854"/>
          </a:xfrm>
          <a:prstGeom prst="rect">
            <a:avLst/>
          </a:prstGeom>
          <a:noFill/>
          <a:ln w="9525">
            <a:noFill/>
            <a:miter lim="800000"/>
            <a:headEnd/>
            <a:tailEnd/>
          </a:ln>
          <a:effectLst>
            <a:softEdge rad="63500"/>
          </a:effectLst>
        </p:spPr>
      </p:pic>
      <p:grpSp>
        <p:nvGrpSpPr>
          <p:cNvPr id="20483" name="组合 5"/>
          <p:cNvGrpSpPr>
            <a:grpSpLocks/>
          </p:cNvGrpSpPr>
          <p:nvPr/>
        </p:nvGrpSpPr>
        <p:grpSpPr bwMode="auto">
          <a:xfrm>
            <a:off x="877390" y="1051937"/>
            <a:ext cx="650875" cy="609600"/>
            <a:chOff x="3540125" y="1828800"/>
            <a:chExt cx="739775" cy="822325"/>
          </a:xfrm>
        </p:grpSpPr>
        <p:grpSp>
          <p:nvGrpSpPr>
            <p:cNvPr id="20490" name="Group 29"/>
            <p:cNvGrpSpPr>
              <a:grpSpLocks/>
            </p:cNvGrpSpPr>
            <p:nvPr/>
          </p:nvGrpSpPr>
          <p:grpSpPr bwMode="auto">
            <a:xfrm>
              <a:off x="3540125" y="1828803"/>
              <a:ext cx="739775" cy="822326"/>
              <a:chOff x="2608" y="1076"/>
              <a:chExt cx="466" cy="518"/>
            </a:xfrm>
          </p:grpSpPr>
          <p:grpSp>
            <p:nvGrpSpPr>
              <p:cNvPr id="20492" name="Group 30"/>
              <p:cNvGrpSpPr>
                <a:grpSpLocks/>
              </p:cNvGrpSpPr>
              <p:nvPr/>
            </p:nvGrpSpPr>
            <p:grpSpPr bwMode="auto">
              <a:xfrm>
                <a:off x="2608" y="1076"/>
                <a:ext cx="466" cy="518"/>
                <a:chOff x="2608" y="1076"/>
                <a:chExt cx="466" cy="518"/>
              </a:xfrm>
            </p:grpSpPr>
            <p:pic>
              <p:nvPicPr>
                <p:cNvPr id="20494" name="Picture 31" descr="light_shadow"/>
                <p:cNvPicPr>
                  <a:picLocks noChangeAspect="1" noChangeArrowheads="1"/>
                </p:cNvPicPr>
                <p:nvPr/>
              </p:nvPicPr>
              <p:blipFill>
                <a:blip r:embed="rId4" cstate="print">
                  <a:lum bright="-78000" contrast="-78000"/>
                  <a:extLst>
                    <a:ext uri="{28A0092B-C50C-407E-A947-70E740481C1C}">
                      <a14:useLocalDpi xmlns:a14="http://schemas.microsoft.com/office/drawing/2010/main" val="0"/>
                    </a:ext>
                  </a:extLst>
                </a:blip>
                <a:srcRect/>
                <a:stretch>
                  <a:fillRect/>
                </a:stretch>
              </p:blipFill>
              <p:spPr bwMode="gray">
                <a:xfrm>
                  <a:off x="2652" y="1482"/>
                  <a:ext cx="3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Picture 32"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2608" y="1076"/>
                  <a:ext cx="46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33"/>
                <p:cNvSpPr>
                  <a:spLocks noChangeArrowheads="1"/>
                </p:cNvSpPr>
                <p:nvPr/>
              </p:nvSpPr>
              <p:spPr bwMode="gray">
                <a:xfrm>
                  <a:off x="2608" y="1076"/>
                  <a:ext cx="463" cy="479"/>
                </a:xfrm>
                <a:prstGeom prst="ellipse">
                  <a:avLst/>
                </a:prstGeom>
                <a:gradFill rotWithShape="1">
                  <a:gsLst>
                    <a:gs pos="0">
                      <a:schemeClr val="accent2">
                        <a:gamma/>
                        <a:shade val="46275"/>
                        <a:invGamma/>
                        <a:alpha val="89999"/>
                      </a:schemeClr>
                    </a:gs>
                    <a:gs pos="50000">
                      <a:schemeClr val="accent2">
                        <a:alpha val="55000"/>
                      </a:schemeClr>
                    </a:gs>
                    <a:gs pos="100000">
                      <a:schemeClr val="accent2">
                        <a:gamma/>
                        <a:shade val="46275"/>
                        <a:invGamma/>
                        <a:alpha val="89999"/>
                      </a:schemeClr>
                    </a:gs>
                  </a:gsLst>
                  <a:lin ang="5400000" scaled="1"/>
                </a:gradFill>
                <a:ln w="9525" algn="ctr">
                  <a:noFill/>
                  <a:round/>
                  <a:headEnd/>
                  <a:tailEnd/>
                </a:ln>
                <a:effectLst/>
              </p:spPr>
              <p:txBody>
                <a:bodyPr wrap="none" anchor="ctr"/>
                <a:lstStyle/>
                <a:p>
                  <a:pPr>
                    <a:defRPr/>
                  </a:pPr>
                  <a:endParaRPr lang="zh-CN" altLang="en-US" dirty="0">
                    <a:latin typeface="Arial" charset="0"/>
                    <a:ea typeface="微软雅黑" panose="020B0503020204020204" pitchFamily="34" charset="-122"/>
                  </a:endParaRPr>
                </a:p>
              </p:txBody>
            </p:sp>
          </p:grpSp>
          <p:pic>
            <p:nvPicPr>
              <p:cNvPr id="20493" name="Picture 34"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2665" y="1081"/>
                <a:ext cx="35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91" name="WordArt 35"/>
            <p:cNvSpPr>
              <a:spLocks noChangeArrowheads="1" noChangeShapeType="1" noTextEdit="1"/>
            </p:cNvSpPr>
            <p:nvPr/>
          </p:nvSpPr>
          <p:spPr bwMode="gray">
            <a:xfrm>
              <a:off x="3652838" y="2003425"/>
              <a:ext cx="530225" cy="4206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600" i="1" kern="10" dirty="0">
                  <a:solidFill>
                    <a:srgbClr val="FCFCFC">
                      <a:alpha val="59999"/>
                    </a:srgbClr>
                  </a:solidFill>
                  <a:latin typeface="Arial Black" panose="020B0A04020102020204" pitchFamily="34" charset="0"/>
                  <a:ea typeface="微软雅黑" panose="020B0503020204020204" pitchFamily="34" charset="-122"/>
                </a:rPr>
                <a:t>01</a:t>
              </a:r>
              <a:endParaRPr lang="zh-CN" altLang="en-US" sz="3600" i="1" kern="10" dirty="0">
                <a:solidFill>
                  <a:srgbClr val="FCFCFC">
                    <a:alpha val="59999"/>
                  </a:srgbClr>
                </a:solidFill>
                <a:latin typeface="Arial Black" panose="020B0A04020102020204" pitchFamily="34" charset="0"/>
                <a:ea typeface="微软雅黑" panose="020B0503020204020204" pitchFamily="34" charset="-122"/>
              </a:endParaRPr>
            </a:p>
          </p:txBody>
        </p:sp>
      </p:grpSp>
      <p:sp>
        <p:nvSpPr>
          <p:cNvPr id="15" name="Rectangle 28"/>
          <p:cNvSpPr>
            <a:spLocks noChangeArrowheads="1"/>
          </p:cNvSpPr>
          <p:nvPr/>
        </p:nvSpPr>
        <p:spPr bwMode="black">
          <a:xfrm>
            <a:off x="1791789" y="1044000"/>
            <a:ext cx="2514600" cy="5842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defRPr/>
            </a:pPr>
            <a:r>
              <a:rPr lang="zh-CN" altLang="en-US" sz="3200" b="1" dirty="0">
                <a:solidFill>
                  <a:srgbClr val="184AD8"/>
                </a:solidFill>
                <a:latin typeface="楷体" pitchFamily="49" charset="-122"/>
                <a:ea typeface="楷体" pitchFamily="49" charset="-122"/>
              </a:rPr>
              <a:t>欧盟体制</a:t>
            </a:r>
          </a:p>
        </p:txBody>
      </p:sp>
      <p:sp>
        <p:nvSpPr>
          <p:cNvPr id="17413" name="矩形 16"/>
          <p:cNvSpPr>
            <a:spLocks noChangeArrowheads="1"/>
          </p:cNvSpPr>
          <p:nvPr/>
        </p:nvSpPr>
        <p:spPr bwMode="auto">
          <a:xfrm>
            <a:off x="953589" y="1867912"/>
            <a:ext cx="7772400" cy="478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285750" indent="-285750">
              <a:lnSpc>
                <a:spcPct val="150000"/>
              </a:lnSpc>
              <a:spcBef>
                <a:spcPts val="600"/>
              </a:spcBef>
              <a:buFont typeface="Arial" panose="020B0604020202020204" pitchFamily="34" charset="0"/>
              <a:buChar char="•"/>
              <a:defRPr/>
            </a:pPr>
            <a:r>
              <a:rPr lang="zh-CN" altLang="en-US" b="1" dirty="0">
                <a:latin typeface="微软雅黑" panose="020B0503020204020204" pitchFamily="34" charset="-122"/>
                <a:ea typeface="微软雅黑" panose="020B0503020204020204" pitchFamily="34" charset="-122"/>
              </a:rPr>
              <a:t>政治和经济共同体。</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spcBef>
                <a:spcPts val="600"/>
              </a:spcBef>
              <a:buFont typeface="Arial" panose="020B0604020202020204" pitchFamily="34" charset="0"/>
              <a:buChar char="•"/>
              <a:defRPr/>
            </a:pPr>
            <a:r>
              <a:rPr lang="zh-CN" altLang="en-US" b="1" dirty="0">
                <a:latin typeface="微软雅黑" panose="020B0503020204020204" pitchFamily="34" charset="-122"/>
                <a:ea typeface="微软雅黑" panose="020B0503020204020204" pitchFamily="34" charset="-122"/>
              </a:rPr>
              <a:t>欧盟的各种立法共有</a:t>
            </a:r>
            <a:r>
              <a:rPr lang="en-US" altLang="zh-CN" b="1" dirty="0">
                <a:latin typeface="微软雅黑" panose="020B0503020204020204" pitchFamily="34" charset="-122"/>
                <a:ea typeface="微软雅黑" panose="020B0503020204020204" pitchFamily="34" charset="-122"/>
              </a:rPr>
              <a:t>8</a:t>
            </a:r>
            <a:r>
              <a:rPr lang="zh-CN" altLang="en-US" b="1" dirty="0">
                <a:latin typeface="微软雅黑" panose="020B0503020204020204" pitchFamily="34" charset="-122"/>
                <a:ea typeface="微软雅黑" panose="020B0503020204020204" pitchFamily="34" charset="-122"/>
              </a:rPr>
              <a:t>万页之多，它是欧盟成员国所有制药企业必须遵循的法定规范，但各个成员国也可以根据本国具体情况，</a:t>
            </a:r>
            <a:r>
              <a:rPr lang="zh-CN" altLang="en-US" b="1" dirty="0">
                <a:solidFill>
                  <a:srgbClr val="FF0000"/>
                </a:solidFill>
                <a:latin typeface="微软雅黑" panose="020B0503020204020204" pitchFamily="34" charset="-122"/>
                <a:ea typeface="微软雅黑" panose="020B0503020204020204" pitchFamily="34" charset="-122"/>
              </a:rPr>
              <a:t>制定标准高于欧盟</a:t>
            </a:r>
            <a:r>
              <a:rPr lang="en-US" altLang="zh-CN" b="1" dirty="0">
                <a:solidFill>
                  <a:srgbClr val="FF0000"/>
                </a:solidFill>
                <a:latin typeface="微软雅黑" panose="020B0503020204020204" pitchFamily="34" charset="-122"/>
                <a:ea typeface="微软雅黑" panose="020B0503020204020204" pitchFamily="34" charset="-122"/>
              </a:rPr>
              <a:t>GMP</a:t>
            </a:r>
            <a:r>
              <a:rPr lang="zh-CN" altLang="en-US" b="1" dirty="0">
                <a:solidFill>
                  <a:srgbClr val="FF0000"/>
                </a:solidFill>
                <a:latin typeface="微软雅黑" panose="020B0503020204020204" pitchFamily="34" charset="-122"/>
                <a:ea typeface="微软雅黑" panose="020B0503020204020204" pitchFamily="34" charset="-122"/>
              </a:rPr>
              <a:t>的规范</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285750" indent="-285750">
              <a:lnSpc>
                <a:spcPct val="150000"/>
              </a:lnSpc>
              <a:spcBef>
                <a:spcPts val="600"/>
              </a:spcBef>
              <a:buFont typeface="Arial" panose="020B0604020202020204" pitchFamily="34" charset="0"/>
              <a:buChar char="•"/>
              <a:defRPr/>
            </a:pPr>
            <a:r>
              <a:rPr lang="zh-CN" altLang="en-US" b="1" dirty="0">
                <a:latin typeface="微软雅黑" panose="020B0503020204020204" pitchFamily="34" charset="-122"/>
                <a:ea typeface="微软雅黑" panose="020B0503020204020204" pitchFamily="34" charset="-122"/>
              </a:rPr>
              <a:t>欧盟负责制药行业总体事物的机构是欧盟委员会</a:t>
            </a:r>
            <a:r>
              <a:rPr lang="en-US" altLang="zh-CN" b="1" dirty="0">
                <a:latin typeface="微软雅黑" panose="020B0503020204020204" pitchFamily="34" charset="-122"/>
                <a:ea typeface="微软雅黑" panose="020B0503020204020204" pitchFamily="34" charset="-122"/>
              </a:rPr>
              <a:t/>
            </a:r>
            <a:br>
              <a:rPr lang="en-US" altLang="zh-CN" b="1" dirty="0">
                <a:latin typeface="微软雅黑" panose="020B0503020204020204" pitchFamily="34" charset="-122"/>
                <a:ea typeface="微软雅黑" panose="020B0503020204020204" pitchFamily="34" charset="-122"/>
              </a:rPr>
            </a:b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企业理事会下属的药品部。</a:t>
            </a:r>
          </a:p>
          <a:p>
            <a:pPr marL="285750" indent="-285750">
              <a:lnSpc>
                <a:spcPct val="150000"/>
              </a:lnSpc>
              <a:spcBef>
                <a:spcPts val="600"/>
              </a:spcBef>
              <a:buFont typeface="Arial" panose="020B0604020202020204" pitchFamily="34" charset="0"/>
              <a:buChar char="•"/>
              <a:defRPr/>
            </a:pPr>
            <a:r>
              <a:rPr lang="zh-CN" altLang="en-US" b="1" dirty="0">
                <a:latin typeface="微软雅黑" panose="020B0503020204020204" pitchFamily="34" charset="-122"/>
                <a:ea typeface="微软雅黑" panose="020B0503020204020204" pitchFamily="34" charset="-122"/>
              </a:rPr>
              <a:t>与我国制药行业关系密切的机构有欧洲药品管理局</a:t>
            </a:r>
            <a:r>
              <a:rPr lang="en-US" altLang="zh-CN" b="1" dirty="0">
                <a:latin typeface="微软雅黑" panose="020B0503020204020204" pitchFamily="34" charset="-122"/>
                <a:ea typeface="微软雅黑" panose="020B0503020204020204" pitchFamily="34" charset="-122"/>
              </a:rPr>
              <a:t/>
            </a:r>
            <a:br>
              <a:rPr lang="en-US" altLang="zh-CN" b="1" dirty="0">
                <a:latin typeface="微软雅黑" panose="020B0503020204020204" pitchFamily="34" charset="-122"/>
                <a:ea typeface="微软雅黑" panose="020B0503020204020204" pitchFamily="34" charset="-122"/>
              </a:rPr>
            </a:b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European Medicines Agency</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EMA</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
            </a:r>
            <a:br>
              <a:rPr lang="en-US" altLang="zh-CN" b="1" dirty="0">
                <a:latin typeface="微软雅黑" panose="020B0503020204020204" pitchFamily="34" charset="-122"/>
                <a:ea typeface="微软雅黑" panose="020B0503020204020204" pitchFamily="34" charset="-122"/>
              </a:rPr>
            </a:br>
            <a:r>
              <a:rPr lang="zh-CN" altLang="en-US" b="1" dirty="0">
                <a:latin typeface="微软雅黑" panose="020B0503020204020204" pitchFamily="34" charset="-122"/>
                <a:ea typeface="微软雅黑" panose="020B0503020204020204" pitchFamily="34" charset="-122"/>
              </a:rPr>
              <a:t>和欧洲</a:t>
            </a:r>
            <a:r>
              <a:rPr lang="zh-CN" altLang="en-US" b="1" dirty="0" smtClean="0">
                <a:latin typeface="微软雅黑" panose="020B0503020204020204" pitchFamily="34" charset="-122"/>
                <a:ea typeface="微软雅黑" panose="020B0503020204020204" pitchFamily="34" charset="-122"/>
              </a:rPr>
              <a:t>药品质量管理局（</a:t>
            </a:r>
            <a:r>
              <a:rPr lang="en-US" altLang="zh-CN" b="1" dirty="0">
                <a:latin typeface="微软雅黑" panose="020B0503020204020204" pitchFamily="34" charset="-122"/>
                <a:ea typeface="微软雅黑" panose="020B0503020204020204" pitchFamily="34" charset="-122"/>
              </a:rPr>
              <a:t>European Directorate for </a:t>
            </a:r>
            <a:br>
              <a:rPr lang="en-US" altLang="zh-CN" b="1" dirty="0">
                <a:latin typeface="微软雅黑" panose="020B0503020204020204" pitchFamily="34" charset="-122"/>
                <a:ea typeface="微软雅黑" panose="020B0503020204020204" pitchFamily="34" charset="-122"/>
              </a:rPr>
            </a:br>
            <a:r>
              <a:rPr lang="en-US" altLang="zh-CN" b="1" dirty="0">
                <a:latin typeface="微软雅黑" panose="020B0503020204020204" pitchFamily="34" charset="-122"/>
                <a:ea typeface="微软雅黑" panose="020B0503020204020204" pitchFamily="34" charset="-122"/>
              </a:rPr>
              <a:t>Quality Medicines &amp; Health Care</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EDQM</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defRPr/>
            </a:pPr>
            <a:endParaRPr lang="en-US" altLang="zh-CN" sz="2000" b="1" dirty="0">
              <a:latin typeface="微软雅黑" panose="020B0503020204020204" pitchFamily="34" charset="-122"/>
              <a:ea typeface="微软雅黑" panose="020B0503020204020204" pitchFamily="34" charset="-122"/>
            </a:endParaRPr>
          </a:p>
        </p:txBody>
      </p:sp>
      <p:sp>
        <p:nvSpPr>
          <p:cNvPr id="20488" name="标题 1"/>
          <p:cNvSpPr>
            <a:spLocks noGrp="1"/>
          </p:cNvSpPr>
          <p:nvPr>
            <p:ph type="title"/>
          </p:nvPr>
        </p:nvSpPr>
        <p:spPr/>
        <p:txBody>
          <a:bodyPr/>
          <a:lstStyle/>
          <a:p>
            <a:r>
              <a:rPr lang="zh-CN" altLang="en-US"/>
              <a:t>欧盟（</a:t>
            </a:r>
            <a:r>
              <a:rPr lang="en-US" altLang="zh-CN"/>
              <a:t>EU</a:t>
            </a:r>
            <a:r>
              <a:rPr lang="zh-CN" altLang="en-US"/>
              <a:t>）</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23</a:t>
            </a:fld>
            <a:r>
              <a:rPr lang="en-US" altLang="zh-CN" dirty="0" smtClean="0"/>
              <a:t>/160</a:t>
            </a:r>
            <a:endParaRPr lang="zh-CN" altLang="en-US" dirty="0"/>
          </a:p>
        </p:txBody>
      </p:sp>
    </p:spTree>
    <p:extLst>
      <p:ext uri="{BB962C8B-B14F-4D97-AF65-F5344CB8AC3E}">
        <p14:creationId xmlns:p14="http://schemas.microsoft.com/office/powerpoint/2010/main" val="2126031508"/>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a:t>欧盟药品管理机构</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24</a:t>
            </a:fld>
            <a:r>
              <a:rPr lang="en-US" altLang="zh-CN" dirty="0" smtClean="0"/>
              <a:t>/160</a:t>
            </a:r>
            <a:endParaRPr lang="zh-CN" altLang="en-US" dirty="0"/>
          </a:p>
        </p:txBody>
      </p:sp>
      <p:grpSp>
        <p:nvGrpSpPr>
          <p:cNvPr id="22531" name="组合 6"/>
          <p:cNvGrpSpPr>
            <a:grpSpLocks/>
          </p:cNvGrpSpPr>
          <p:nvPr/>
        </p:nvGrpSpPr>
        <p:grpSpPr bwMode="auto">
          <a:xfrm>
            <a:off x="1752600" y="1855789"/>
            <a:ext cx="4800600" cy="3851275"/>
            <a:chOff x="288925" y="1276389"/>
            <a:chExt cx="4800473" cy="4618901"/>
          </a:xfrm>
        </p:grpSpPr>
        <p:sp>
          <p:nvSpPr>
            <p:cNvPr id="22539" name="Freeform 22"/>
            <p:cNvSpPr>
              <a:spLocks/>
            </p:cNvSpPr>
            <p:nvPr/>
          </p:nvSpPr>
          <p:spPr bwMode="auto">
            <a:xfrm>
              <a:off x="1187450" y="3375928"/>
              <a:ext cx="2389188" cy="649287"/>
            </a:xfrm>
            <a:custGeom>
              <a:avLst/>
              <a:gdLst>
                <a:gd name="T0" fmla="*/ 0 w 1412"/>
                <a:gd name="T1" fmla="*/ 2147483646 h 406"/>
                <a:gd name="T2" fmla="*/ 2147483646 w 1412"/>
                <a:gd name="T3" fmla="*/ 0 h 406"/>
                <a:gd name="T4" fmla="*/ 2147483646 w 1412"/>
                <a:gd name="T5" fmla="*/ 2147483646 h 406"/>
                <a:gd name="T6" fmla="*/ 2147483646 w 1412"/>
                <a:gd name="T7" fmla="*/ 2147483646 h 406"/>
                <a:gd name="T8" fmla="*/ 0 w 1412"/>
                <a:gd name="T9" fmla="*/ 2147483646 h 406"/>
                <a:gd name="T10" fmla="*/ 0 60000 65536"/>
                <a:gd name="T11" fmla="*/ 0 60000 65536"/>
                <a:gd name="T12" fmla="*/ 0 60000 65536"/>
                <a:gd name="T13" fmla="*/ 0 60000 65536"/>
                <a:gd name="T14" fmla="*/ 0 60000 65536"/>
                <a:gd name="T15" fmla="*/ 0 w 1412"/>
                <a:gd name="T16" fmla="*/ 0 h 406"/>
                <a:gd name="T17" fmla="*/ 1412 w 1412"/>
                <a:gd name="T18" fmla="*/ 406 h 406"/>
              </a:gdLst>
              <a:ahLst/>
              <a:cxnLst>
                <a:cxn ang="T10">
                  <a:pos x="T0" y="T1"/>
                </a:cxn>
                <a:cxn ang="T11">
                  <a:pos x="T2" y="T3"/>
                </a:cxn>
                <a:cxn ang="T12">
                  <a:pos x="T4" y="T5"/>
                </a:cxn>
                <a:cxn ang="T13">
                  <a:pos x="T6" y="T7"/>
                </a:cxn>
                <a:cxn ang="T14">
                  <a:pos x="T8" y="T9"/>
                </a:cxn>
              </a:cxnLst>
              <a:rect l="T15" t="T16" r="T17" b="T18"/>
              <a:pathLst>
                <a:path w="1412" h="406">
                  <a:moveTo>
                    <a:pt x="0" y="262"/>
                  </a:moveTo>
                  <a:lnTo>
                    <a:pt x="650" y="0"/>
                  </a:lnTo>
                  <a:lnTo>
                    <a:pt x="1412" y="182"/>
                  </a:lnTo>
                  <a:lnTo>
                    <a:pt x="880" y="406"/>
                  </a:lnTo>
                  <a:lnTo>
                    <a:pt x="0" y="262"/>
                  </a:lnTo>
                  <a:close/>
                </a:path>
              </a:pathLst>
            </a:custGeom>
            <a:gradFill rotWithShape="1">
              <a:gsLst>
                <a:gs pos="0">
                  <a:srgbClr val="359BC8"/>
                </a:gs>
                <a:gs pos="100000">
                  <a:srgbClr val="6AB5D6"/>
                </a:gs>
              </a:gsLst>
              <a:lin ang="540000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dirty="0">
                <a:ea typeface="微软雅黑" panose="020B0503020204020204" pitchFamily="34" charset="-122"/>
              </a:endParaRPr>
            </a:p>
          </p:txBody>
        </p:sp>
        <p:sp>
          <p:nvSpPr>
            <p:cNvPr id="22540" name="Freeform 23"/>
            <p:cNvSpPr>
              <a:spLocks/>
            </p:cNvSpPr>
            <p:nvPr/>
          </p:nvSpPr>
          <p:spPr bwMode="auto">
            <a:xfrm>
              <a:off x="750888" y="4091890"/>
              <a:ext cx="3271837" cy="998538"/>
            </a:xfrm>
            <a:custGeom>
              <a:avLst/>
              <a:gdLst>
                <a:gd name="T0" fmla="*/ 0 w 2022"/>
                <a:gd name="T1" fmla="*/ 2147483646 h 632"/>
                <a:gd name="T2" fmla="*/ 2147483646 w 2022"/>
                <a:gd name="T3" fmla="*/ 0 h 632"/>
                <a:gd name="T4" fmla="*/ 2147483646 w 2022"/>
                <a:gd name="T5" fmla="*/ 2147483646 h 632"/>
                <a:gd name="T6" fmla="*/ 2147483646 w 2022"/>
                <a:gd name="T7" fmla="*/ 2147483646 h 632"/>
                <a:gd name="T8" fmla="*/ 0 w 2022"/>
                <a:gd name="T9" fmla="*/ 2147483646 h 632"/>
                <a:gd name="T10" fmla="*/ 0 60000 65536"/>
                <a:gd name="T11" fmla="*/ 0 60000 65536"/>
                <a:gd name="T12" fmla="*/ 0 60000 65536"/>
                <a:gd name="T13" fmla="*/ 0 60000 65536"/>
                <a:gd name="T14" fmla="*/ 0 60000 65536"/>
                <a:gd name="T15" fmla="*/ 0 w 2022"/>
                <a:gd name="T16" fmla="*/ 0 h 632"/>
                <a:gd name="T17" fmla="*/ 2022 w 2022"/>
                <a:gd name="T18" fmla="*/ 632 h 632"/>
              </a:gdLst>
              <a:ahLst/>
              <a:cxnLst>
                <a:cxn ang="T10">
                  <a:pos x="T0" y="T1"/>
                </a:cxn>
                <a:cxn ang="T11">
                  <a:pos x="T2" y="T3"/>
                </a:cxn>
                <a:cxn ang="T12">
                  <a:pos x="T4" y="T5"/>
                </a:cxn>
                <a:cxn ang="T13">
                  <a:pos x="T6" y="T7"/>
                </a:cxn>
                <a:cxn ang="T14">
                  <a:pos x="T8" y="T9"/>
                </a:cxn>
              </a:cxnLst>
              <a:rect l="T15" t="T16" r="T17" b="T18"/>
              <a:pathLst>
                <a:path w="2022" h="632">
                  <a:moveTo>
                    <a:pt x="0" y="381"/>
                  </a:moveTo>
                  <a:lnTo>
                    <a:pt x="669" y="0"/>
                  </a:lnTo>
                  <a:lnTo>
                    <a:pt x="2022" y="247"/>
                  </a:lnTo>
                  <a:lnTo>
                    <a:pt x="1279" y="632"/>
                  </a:lnTo>
                  <a:lnTo>
                    <a:pt x="0" y="381"/>
                  </a:lnTo>
                  <a:close/>
                </a:path>
              </a:pathLst>
            </a:custGeom>
            <a:gradFill rotWithShape="1">
              <a:gsLst>
                <a:gs pos="0">
                  <a:srgbClr val="359BC8"/>
                </a:gs>
                <a:gs pos="100000">
                  <a:srgbClr val="6AB5D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ea typeface="微软雅黑" panose="020B0503020204020204" pitchFamily="34" charset="-122"/>
              </a:endParaRPr>
            </a:p>
          </p:txBody>
        </p:sp>
        <p:sp>
          <p:nvSpPr>
            <p:cNvPr id="22541" name="Freeform 9"/>
            <p:cNvSpPr>
              <a:spLocks/>
            </p:cNvSpPr>
            <p:nvPr/>
          </p:nvSpPr>
          <p:spPr bwMode="auto">
            <a:xfrm>
              <a:off x="1190625" y="2007503"/>
              <a:ext cx="1481138" cy="1800225"/>
            </a:xfrm>
            <a:custGeom>
              <a:avLst/>
              <a:gdLst>
                <a:gd name="T0" fmla="*/ 2147483646 w 646"/>
                <a:gd name="T1" fmla="*/ 0 h 886"/>
                <a:gd name="T2" fmla="*/ 0 w 646"/>
                <a:gd name="T3" fmla="*/ 2147483646 h 886"/>
                <a:gd name="T4" fmla="*/ 2147483646 w 646"/>
                <a:gd name="T5" fmla="*/ 2147483646 h 886"/>
                <a:gd name="T6" fmla="*/ 2147483646 w 646"/>
                <a:gd name="T7" fmla="*/ 0 h 886"/>
                <a:gd name="T8" fmla="*/ 0 60000 65536"/>
                <a:gd name="T9" fmla="*/ 0 60000 65536"/>
                <a:gd name="T10" fmla="*/ 0 60000 65536"/>
                <a:gd name="T11" fmla="*/ 0 60000 65536"/>
                <a:gd name="T12" fmla="*/ 0 w 646"/>
                <a:gd name="T13" fmla="*/ 0 h 886"/>
                <a:gd name="T14" fmla="*/ 646 w 646"/>
                <a:gd name="T15" fmla="*/ 886 h 886"/>
              </a:gdLst>
              <a:ahLst/>
              <a:cxnLst>
                <a:cxn ang="T8">
                  <a:pos x="T0" y="T1"/>
                </a:cxn>
                <a:cxn ang="T9">
                  <a:pos x="T2" y="T3"/>
                </a:cxn>
                <a:cxn ang="T10">
                  <a:pos x="T4" y="T5"/>
                </a:cxn>
                <a:cxn ang="T11">
                  <a:pos x="T6" y="T7"/>
                </a:cxn>
              </a:cxnLst>
              <a:rect l="T12" t="T13" r="T14" b="T15"/>
              <a:pathLst>
                <a:path w="646" h="886">
                  <a:moveTo>
                    <a:pt x="518" y="0"/>
                  </a:moveTo>
                  <a:lnTo>
                    <a:pt x="0" y="776"/>
                  </a:lnTo>
                  <a:lnTo>
                    <a:pt x="646" y="886"/>
                  </a:lnTo>
                  <a:lnTo>
                    <a:pt x="518" y="0"/>
                  </a:lnTo>
                  <a:close/>
                </a:path>
              </a:pathLst>
            </a:custGeom>
            <a:gradFill rotWithShape="0">
              <a:gsLst>
                <a:gs pos="0">
                  <a:srgbClr val="CCEBFF"/>
                </a:gs>
                <a:gs pos="100000">
                  <a:srgbClr val="D2ED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ea typeface="微软雅黑" panose="020B0503020204020204" pitchFamily="34" charset="-122"/>
              </a:endParaRPr>
            </a:p>
          </p:txBody>
        </p:sp>
        <p:sp>
          <p:nvSpPr>
            <p:cNvPr id="22542" name="Freeform 11"/>
            <p:cNvSpPr>
              <a:spLocks/>
            </p:cNvSpPr>
            <p:nvPr/>
          </p:nvSpPr>
          <p:spPr bwMode="auto">
            <a:xfrm>
              <a:off x="2362200" y="2015440"/>
              <a:ext cx="1182688" cy="1792288"/>
            </a:xfrm>
            <a:custGeom>
              <a:avLst/>
              <a:gdLst>
                <a:gd name="T0" fmla="*/ 0 w 514"/>
                <a:gd name="T1" fmla="*/ 0 h 882"/>
                <a:gd name="T2" fmla="*/ 2147483646 w 514"/>
                <a:gd name="T3" fmla="*/ 2147483646 h 882"/>
                <a:gd name="T4" fmla="*/ 2147483646 w 514"/>
                <a:gd name="T5" fmla="*/ 2147483646 h 882"/>
                <a:gd name="T6" fmla="*/ 0 w 514"/>
                <a:gd name="T7" fmla="*/ 0 h 882"/>
                <a:gd name="T8" fmla="*/ 0 60000 65536"/>
                <a:gd name="T9" fmla="*/ 0 60000 65536"/>
                <a:gd name="T10" fmla="*/ 0 60000 65536"/>
                <a:gd name="T11" fmla="*/ 0 60000 65536"/>
                <a:gd name="T12" fmla="*/ 0 w 514"/>
                <a:gd name="T13" fmla="*/ 0 h 882"/>
                <a:gd name="T14" fmla="*/ 514 w 514"/>
                <a:gd name="T15" fmla="*/ 882 h 882"/>
              </a:gdLst>
              <a:ahLst/>
              <a:cxnLst>
                <a:cxn ang="T8">
                  <a:pos x="T0" y="T1"/>
                </a:cxn>
                <a:cxn ang="T9">
                  <a:pos x="T2" y="T3"/>
                </a:cxn>
                <a:cxn ang="T10">
                  <a:pos x="T4" y="T5"/>
                </a:cxn>
                <a:cxn ang="T11">
                  <a:pos x="T6" y="T7"/>
                </a:cxn>
              </a:cxnLst>
              <a:rect l="T12" t="T13" r="T14" b="T15"/>
              <a:pathLst>
                <a:path w="514" h="882">
                  <a:moveTo>
                    <a:pt x="0" y="0"/>
                  </a:moveTo>
                  <a:lnTo>
                    <a:pt x="514" y="716"/>
                  </a:lnTo>
                  <a:lnTo>
                    <a:pt x="126" y="882"/>
                  </a:lnTo>
                  <a:lnTo>
                    <a:pt x="0" y="0"/>
                  </a:lnTo>
                  <a:close/>
                </a:path>
              </a:pathLst>
            </a:custGeom>
            <a:gradFill rotWithShape="0">
              <a:gsLst>
                <a:gs pos="0">
                  <a:srgbClr val="88CDE6"/>
                </a:gs>
                <a:gs pos="100000">
                  <a:srgbClr val="74C5E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ea typeface="微软雅黑" panose="020B0503020204020204" pitchFamily="34" charset="-122"/>
              </a:endParaRPr>
            </a:p>
          </p:txBody>
        </p:sp>
        <p:sp>
          <p:nvSpPr>
            <p:cNvPr id="22543" name="Freeform 14"/>
            <p:cNvSpPr>
              <a:spLocks/>
            </p:cNvSpPr>
            <p:nvPr/>
          </p:nvSpPr>
          <p:spPr bwMode="auto">
            <a:xfrm>
              <a:off x="736600" y="3787090"/>
              <a:ext cx="2063750" cy="1022350"/>
            </a:xfrm>
            <a:custGeom>
              <a:avLst/>
              <a:gdLst>
                <a:gd name="T0" fmla="*/ 2147483646 w 1024"/>
                <a:gd name="T1" fmla="*/ 0 h 520"/>
                <a:gd name="T2" fmla="*/ 2147483646 w 1024"/>
                <a:gd name="T3" fmla="*/ 2147483646 h 520"/>
                <a:gd name="T4" fmla="*/ 2147483646 w 1024"/>
                <a:gd name="T5" fmla="*/ 2147483646 h 520"/>
                <a:gd name="T6" fmla="*/ 0 w 1024"/>
                <a:gd name="T7" fmla="*/ 2147483646 h 520"/>
                <a:gd name="T8" fmla="*/ 2147483646 w 1024"/>
                <a:gd name="T9" fmla="*/ 0 h 520"/>
                <a:gd name="T10" fmla="*/ 0 60000 65536"/>
                <a:gd name="T11" fmla="*/ 0 60000 65536"/>
                <a:gd name="T12" fmla="*/ 0 60000 65536"/>
                <a:gd name="T13" fmla="*/ 0 60000 65536"/>
                <a:gd name="T14" fmla="*/ 0 60000 65536"/>
                <a:gd name="T15" fmla="*/ 0 w 1024"/>
                <a:gd name="T16" fmla="*/ 0 h 520"/>
                <a:gd name="T17" fmla="*/ 1024 w 1024"/>
                <a:gd name="T18" fmla="*/ 520 h 520"/>
              </a:gdLst>
              <a:ahLst/>
              <a:cxnLst>
                <a:cxn ang="T10">
                  <a:pos x="T0" y="T1"/>
                </a:cxn>
                <a:cxn ang="T11">
                  <a:pos x="T2" y="T3"/>
                </a:cxn>
                <a:cxn ang="T12">
                  <a:pos x="T4" y="T5"/>
                </a:cxn>
                <a:cxn ang="T13">
                  <a:pos x="T6" y="T7"/>
                </a:cxn>
                <a:cxn ang="T14">
                  <a:pos x="T8" y="T9"/>
                </a:cxn>
              </a:cxnLst>
              <a:rect l="T15" t="T16" r="T17" b="T18"/>
              <a:pathLst>
                <a:path w="1024" h="520">
                  <a:moveTo>
                    <a:pt x="228" y="0"/>
                  </a:moveTo>
                  <a:lnTo>
                    <a:pt x="968" y="116"/>
                  </a:lnTo>
                  <a:lnTo>
                    <a:pt x="1024" y="520"/>
                  </a:lnTo>
                  <a:lnTo>
                    <a:pt x="0" y="332"/>
                  </a:lnTo>
                  <a:lnTo>
                    <a:pt x="228" y="0"/>
                  </a:lnTo>
                  <a:close/>
                </a:path>
              </a:pathLst>
            </a:custGeom>
            <a:gradFill rotWithShape="0">
              <a:gsLst>
                <a:gs pos="0">
                  <a:srgbClr val="CCEBFF"/>
                </a:gs>
                <a:gs pos="100000">
                  <a:srgbClr val="D2ED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ea typeface="微软雅黑" panose="020B0503020204020204" pitchFamily="34" charset="-122"/>
              </a:endParaRPr>
            </a:p>
          </p:txBody>
        </p:sp>
        <p:sp>
          <p:nvSpPr>
            <p:cNvPr id="22544" name="Freeform 16"/>
            <p:cNvSpPr>
              <a:spLocks/>
            </p:cNvSpPr>
            <p:nvPr/>
          </p:nvSpPr>
          <p:spPr bwMode="auto">
            <a:xfrm>
              <a:off x="288925" y="4687203"/>
              <a:ext cx="2654300" cy="1200150"/>
            </a:xfrm>
            <a:custGeom>
              <a:avLst/>
              <a:gdLst>
                <a:gd name="T0" fmla="*/ 2147483646 w 1639"/>
                <a:gd name="T1" fmla="*/ 0 h 759"/>
                <a:gd name="T2" fmla="*/ 2147483646 w 1639"/>
                <a:gd name="T3" fmla="*/ 2147483646 h 759"/>
                <a:gd name="T4" fmla="*/ 2147483646 w 1639"/>
                <a:gd name="T5" fmla="*/ 2147483646 h 759"/>
                <a:gd name="T6" fmla="*/ 0 w 1639"/>
                <a:gd name="T7" fmla="*/ 2147483646 h 759"/>
                <a:gd name="T8" fmla="*/ 2147483646 w 1639"/>
                <a:gd name="T9" fmla="*/ 0 h 759"/>
                <a:gd name="T10" fmla="*/ 0 60000 65536"/>
                <a:gd name="T11" fmla="*/ 0 60000 65536"/>
                <a:gd name="T12" fmla="*/ 0 60000 65536"/>
                <a:gd name="T13" fmla="*/ 0 60000 65536"/>
                <a:gd name="T14" fmla="*/ 0 60000 65536"/>
                <a:gd name="T15" fmla="*/ 0 w 1639"/>
                <a:gd name="T16" fmla="*/ 0 h 759"/>
                <a:gd name="T17" fmla="*/ 1639 w 1639"/>
                <a:gd name="T18" fmla="*/ 759 h 759"/>
              </a:gdLst>
              <a:ahLst/>
              <a:cxnLst>
                <a:cxn ang="T10">
                  <a:pos x="T0" y="T1"/>
                </a:cxn>
                <a:cxn ang="T11">
                  <a:pos x="T2" y="T3"/>
                </a:cxn>
                <a:cxn ang="T12">
                  <a:pos x="T4" y="T5"/>
                </a:cxn>
                <a:cxn ang="T13">
                  <a:pos x="T6" y="T7"/>
                </a:cxn>
                <a:cxn ang="T14">
                  <a:pos x="T8" y="T9"/>
                </a:cxn>
              </a:cxnLst>
              <a:rect l="T15" t="T16" r="T17" b="T18"/>
              <a:pathLst>
                <a:path w="1639" h="759">
                  <a:moveTo>
                    <a:pt x="284" y="0"/>
                  </a:moveTo>
                  <a:lnTo>
                    <a:pt x="1560" y="244"/>
                  </a:lnTo>
                  <a:lnTo>
                    <a:pt x="1639" y="759"/>
                  </a:lnTo>
                  <a:lnTo>
                    <a:pt x="0" y="394"/>
                  </a:lnTo>
                  <a:lnTo>
                    <a:pt x="284" y="0"/>
                  </a:lnTo>
                  <a:close/>
                </a:path>
              </a:pathLst>
            </a:custGeom>
            <a:gradFill rotWithShape="0">
              <a:gsLst>
                <a:gs pos="0">
                  <a:srgbClr val="CCEBFF"/>
                </a:gs>
                <a:gs pos="100000">
                  <a:srgbClr val="D2ED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ea typeface="微软雅黑" panose="020B0503020204020204" pitchFamily="34" charset="-122"/>
              </a:endParaRPr>
            </a:p>
          </p:txBody>
        </p:sp>
        <p:sp>
          <p:nvSpPr>
            <p:cNvPr id="22545" name="Freeform 20"/>
            <p:cNvSpPr>
              <a:spLocks/>
            </p:cNvSpPr>
            <p:nvPr/>
          </p:nvSpPr>
          <p:spPr bwMode="auto">
            <a:xfrm>
              <a:off x="2809875" y="4471303"/>
              <a:ext cx="1636713" cy="1423987"/>
            </a:xfrm>
            <a:custGeom>
              <a:avLst/>
              <a:gdLst>
                <a:gd name="T0" fmla="*/ 0 w 1012"/>
                <a:gd name="T1" fmla="*/ 2147483646 h 899"/>
                <a:gd name="T2" fmla="*/ 2147483646 w 1012"/>
                <a:gd name="T3" fmla="*/ 0 h 899"/>
                <a:gd name="T4" fmla="*/ 2147483646 w 1012"/>
                <a:gd name="T5" fmla="*/ 2147483646 h 899"/>
                <a:gd name="T6" fmla="*/ 2147483646 w 1012"/>
                <a:gd name="T7" fmla="*/ 2147483646 h 899"/>
                <a:gd name="T8" fmla="*/ 0 w 1012"/>
                <a:gd name="T9" fmla="*/ 2147483646 h 899"/>
                <a:gd name="T10" fmla="*/ 0 60000 65536"/>
                <a:gd name="T11" fmla="*/ 0 60000 65536"/>
                <a:gd name="T12" fmla="*/ 0 60000 65536"/>
                <a:gd name="T13" fmla="*/ 0 60000 65536"/>
                <a:gd name="T14" fmla="*/ 0 60000 65536"/>
                <a:gd name="T15" fmla="*/ 0 w 1012"/>
                <a:gd name="T16" fmla="*/ 0 h 899"/>
                <a:gd name="T17" fmla="*/ 1012 w 1012"/>
                <a:gd name="T18" fmla="*/ 899 h 899"/>
              </a:gdLst>
              <a:ahLst/>
              <a:cxnLst>
                <a:cxn ang="T10">
                  <a:pos x="T0" y="T1"/>
                </a:cxn>
                <a:cxn ang="T11">
                  <a:pos x="T2" y="T3"/>
                </a:cxn>
                <a:cxn ang="T12">
                  <a:pos x="T4" y="T5"/>
                </a:cxn>
                <a:cxn ang="T13">
                  <a:pos x="T6" y="T7"/>
                </a:cxn>
                <a:cxn ang="T14">
                  <a:pos x="T8" y="T9"/>
                </a:cxn>
              </a:cxnLst>
              <a:rect l="T15" t="T16" r="T17" b="T18"/>
              <a:pathLst>
                <a:path w="1012" h="899">
                  <a:moveTo>
                    <a:pt x="0" y="383"/>
                  </a:moveTo>
                  <a:lnTo>
                    <a:pt x="745" y="0"/>
                  </a:lnTo>
                  <a:lnTo>
                    <a:pt x="1012" y="346"/>
                  </a:lnTo>
                  <a:lnTo>
                    <a:pt x="78" y="899"/>
                  </a:lnTo>
                  <a:lnTo>
                    <a:pt x="0" y="383"/>
                  </a:lnTo>
                  <a:close/>
                </a:path>
              </a:pathLst>
            </a:custGeom>
            <a:gradFill rotWithShape="0">
              <a:gsLst>
                <a:gs pos="0">
                  <a:srgbClr val="88CDE6"/>
                </a:gs>
                <a:gs pos="100000">
                  <a:srgbClr val="74C5E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ea typeface="微软雅黑" panose="020B0503020204020204" pitchFamily="34" charset="-122"/>
              </a:endParaRPr>
            </a:p>
          </p:txBody>
        </p:sp>
        <p:sp>
          <p:nvSpPr>
            <p:cNvPr id="22546" name="Freeform 21"/>
            <p:cNvSpPr>
              <a:spLocks/>
            </p:cNvSpPr>
            <p:nvPr/>
          </p:nvSpPr>
          <p:spPr bwMode="auto">
            <a:xfrm>
              <a:off x="2671763" y="3663265"/>
              <a:ext cx="1304925" cy="1152525"/>
            </a:xfrm>
            <a:custGeom>
              <a:avLst/>
              <a:gdLst>
                <a:gd name="T0" fmla="*/ 0 w 648"/>
                <a:gd name="T1" fmla="*/ 2147483646 h 588"/>
                <a:gd name="T2" fmla="*/ 2147483646 w 648"/>
                <a:gd name="T3" fmla="*/ 0 h 588"/>
                <a:gd name="T4" fmla="*/ 2147483646 w 648"/>
                <a:gd name="T5" fmla="*/ 2147483646 h 588"/>
                <a:gd name="T6" fmla="*/ 2147483646 w 648"/>
                <a:gd name="T7" fmla="*/ 2147483646 h 588"/>
                <a:gd name="T8" fmla="*/ 0 w 648"/>
                <a:gd name="T9" fmla="*/ 2147483646 h 588"/>
                <a:gd name="T10" fmla="*/ 0 60000 65536"/>
                <a:gd name="T11" fmla="*/ 0 60000 65536"/>
                <a:gd name="T12" fmla="*/ 0 60000 65536"/>
                <a:gd name="T13" fmla="*/ 0 60000 65536"/>
                <a:gd name="T14" fmla="*/ 0 60000 65536"/>
                <a:gd name="T15" fmla="*/ 0 w 648"/>
                <a:gd name="T16" fmla="*/ 0 h 588"/>
                <a:gd name="T17" fmla="*/ 648 w 648"/>
                <a:gd name="T18" fmla="*/ 588 h 588"/>
              </a:gdLst>
              <a:ahLst/>
              <a:cxnLst>
                <a:cxn ang="T10">
                  <a:pos x="T0" y="T1"/>
                </a:cxn>
                <a:cxn ang="T11">
                  <a:pos x="T2" y="T3"/>
                </a:cxn>
                <a:cxn ang="T12">
                  <a:pos x="T4" y="T5"/>
                </a:cxn>
                <a:cxn ang="T13">
                  <a:pos x="T6" y="T7"/>
                </a:cxn>
                <a:cxn ang="T14">
                  <a:pos x="T8" y="T9"/>
                </a:cxn>
              </a:cxnLst>
              <a:rect l="T15" t="T16" r="T17" b="T18"/>
              <a:pathLst>
                <a:path w="648" h="588">
                  <a:moveTo>
                    <a:pt x="0" y="176"/>
                  </a:moveTo>
                  <a:lnTo>
                    <a:pt x="444" y="0"/>
                  </a:lnTo>
                  <a:lnTo>
                    <a:pt x="648" y="296"/>
                  </a:lnTo>
                  <a:lnTo>
                    <a:pt x="56" y="588"/>
                  </a:lnTo>
                  <a:lnTo>
                    <a:pt x="0" y="176"/>
                  </a:lnTo>
                  <a:close/>
                </a:path>
              </a:pathLst>
            </a:custGeom>
            <a:gradFill rotWithShape="0">
              <a:gsLst>
                <a:gs pos="0">
                  <a:srgbClr val="88CDE6"/>
                </a:gs>
                <a:gs pos="100000">
                  <a:srgbClr val="74C5E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ea typeface="微软雅黑" panose="020B0503020204020204" pitchFamily="34" charset="-122"/>
              </a:endParaRPr>
            </a:p>
          </p:txBody>
        </p:sp>
        <p:sp>
          <p:nvSpPr>
            <p:cNvPr id="22547" name="Oval 38"/>
            <p:cNvSpPr>
              <a:spLocks noChangeArrowheads="1"/>
            </p:cNvSpPr>
            <p:nvPr/>
          </p:nvSpPr>
          <p:spPr bwMode="auto">
            <a:xfrm>
              <a:off x="3478213" y="4985653"/>
              <a:ext cx="217487" cy="209550"/>
            </a:xfrm>
            <a:prstGeom prst="ellipse">
              <a:avLst/>
            </a:prstGeom>
            <a:solidFill>
              <a:srgbClr val="23468B"/>
            </a:solidFill>
            <a:ln w="76200">
              <a:solidFill>
                <a:schemeClr val="bg1"/>
              </a:solidFill>
              <a:round/>
              <a:headEnd/>
              <a:tailEnd/>
            </a:ln>
            <a:effectLst>
              <a:outerShdw dist="35921" dir="2700000" algn="ctr" rotWithShape="0">
                <a:schemeClr val="tx1"/>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22548" name="Oval 39"/>
            <p:cNvSpPr>
              <a:spLocks noChangeArrowheads="1"/>
            </p:cNvSpPr>
            <p:nvPr/>
          </p:nvSpPr>
          <p:spPr bwMode="auto">
            <a:xfrm>
              <a:off x="3179763" y="4061728"/>
              <a:ext cx="217487" cy="209550"/>
            </a:xfrm>
            <a:prstGeom prst="ellipse">
              <a:avLst/>
            </a:prstGeom>
            <a:solidFill>
              <a:srgbClr val="23468B"/>
            </a:solidFill>
            <a:ln w="76200">
              <a:solidFill>
                <a:schemeClr val="bg1"/>
              </a:solidFill>
              <a:round/>
              <a:headEnd/>
              <a:tailEnd/>
            </a:ln>
            <a:effectLst>
              <a:outerShdw dist="35921" dir="2700000" algn="ctr" rotWithShape="0">
                <a:schemeClr val="tx1"/>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22549" name="Oval 40"/>
            <p:cNvSpPr>
              <a:spLocks noChangeArrowheads="1"/>
            </p:cNvSpPr>
            <p:nvPr/>
          </p:nvSpPr>
          <p:spPr bwMode="auto">
            <a:xfrm>
              <a:off x="2843213" y="3166378"/>
              <a:ext cx="217487" cy="209550"/>
            </a:xfrm>
            <a:prstGeom prst="ellipse">
              <a:avLst/>
            </a:prstGeom>
            <a:solidFill>
              <a:srgbClr val="23468B"/>
            </a:solidFill>
            <a:ln w="76200">
              <a:solidFill>
                <a:schemeClr val="bg1"/>
              </a:solidFill>
              <a:round/>
              <a:headEnd/>
              <a:tailEnd/>
            </a:ln>
            <a:effectLst>
              <a:outerShdw dist="35921" dir="2700000" algn="ctr" rotWithShape="0">
                <a:schemeClr val="tx1"/>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22550" name="Freeform 56"/>
            <p:cNvSpPr>
              <a:spLocks/>
            </p:cNvSpPr>
            <p:nvPr/>
          </p:nvSpPr>
          <p:spPr bwMode="auto">
            <a:xfrm>
              <a:off x="3301999" y="3286952"/>
              <a:ext cx="1787399" cy="876376"/>
            </a:xfrm>
            <a:custGeom>
              <a:avLst/>
              <a:gdLst>
                <a:gd name="T0" fmla="*/ 0 w 936"/>
                <a:gd name="T1" fmla="*/ 2147483646 h 123"/>
                <a:gd name="T2" fmla="*/ 2147483646 w 936"/>
                <a:gd name="T3" fmla="*/ 0 h 123"/>
                <a:gd name="T4" fmla="*/ 2147483646 w 936"/>
                <a:gd name="T5" fmla="*/ 0 h 123"/>
                <a:gd name="T6" fmla="*/ 0 60000 65536"/>
                <a:gd name="T7" fmla="*/ 0 60000 65536"/>
                <a:gd name="T8" fmla="*/ 0 60000 65536"/>
                <a:gd name="T9" fmla="*/ 0 w 936"/>
                <a:gd name="T10" fmla="*/ 0 h 123"/>
                <a:gd name="T11" fmla="*/ 936 w 936"/>
                <a:gd name="T12" fmla="*/ 123 h 123"/>
              </a:gdLst>
              <a:ahLst/>
              <a:cxnLst>
                <a:cxn ang="T6">
                  <a:pos x="T0" y="T1"/>
                </a:cxn>
                <a:cxn ang="T7">
                  <a:pos x="T2" y="T3"/>
                </a:cxn>
                <a:cxn ang="T8">
                  <a:pos x="T4" y="T5"/>
                </a:cxn>
              </a:cxnLst>
              <a:rect l="T9" t="T10" r="T11" b="T12"/>
              <a:pathLst>
                <a:path w="936" h="123">
                  <a:moveTo>
                    <a:pt x="0" y="123"/>
                  </a:moveTo>
                  <a:lnTo>
                    <a:pt x="256" y="0"/>
                  </a:lnTo>
                  <a:lnTo>
                    <a:pt x="936" y="0"/>
                  </a:lnTo>
                </a:path>
              </a:pathLst>
            </a:custGeom>
            <a:noFill/>
            <a:ln w="19050">
              <a:solidFill>
                <a:srgbClr val="23468B"/>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ea typeface="微软雅黑" panose="020B0503020204020204" pitchFamily="34" charset="-122"/>
              </a:endParaRPr>
            </a:p>
          </p:txBody>
        </p:sp>
        <p:sp>
          <p:nvSpPr>
            <p:cNvPr id="22551" name="Freeform 58"/>
            <p:cNvSpPr>
              <a:spLocks/>
            </p:cNvSpPr>
            <p:nvPr/>
          </p:nvSpPr>
          <p:spPr bwMode="auto">
            <a:xfrm>
              <a:off x="2987675" y="1276389"/>
              <a:ext cx="1187348" cy="1970951"/>
            </a:xfrm>
            <a:custGeom>
              <a:avLst/>
              <a:gdLst>
                <a:gd name="T0" fmla="*/ 0 w 1140"/>
                <a:gd name="T1" fmla="*/ 2147483646 h 561"/>
                <a:gd name="T2" fmla="*/ 2147483646 w 1140"/>
                <a:gd name="T3" fmla="*/ 0 h 561"/>
                <a:gd name="T4" fmla="*/ 2147483646 w 1140"/>
                <a:gd name="T5" fmla="*/ 0 h 561"/>
                <a:gd name="T6" fmla="*/ 0 60000 65536"/>
                <a:gd name="T7" fmla="*/ 0 60000 65536"/>
                <a:gd name="T8" fmla="*/ 0 60000 65536"/>
                <a:gd name="T9" fmla="*/ 0 w 1140"/>
                <a:gd name="T10" fmla="*/ 0 h 561"/>
                <a:gd name="T11" fmla="*/ 1140 w 1140"/>
                <a:gd name="T12" fmla="*/ 561 h 561"/>
              </a:gdLst>
              <a:ahLst/>
              <a:cxnLst>
                <a:cxn ang="T6">
                  <a:pos x="T0" y="T1"/>
                </a:cxn>
                <a:cxn ang="T7">
                  <a:pos x="T2" y="T3"/>
                </a:cxn>
                <a:cxn ang="T8">
                  <a:pos x="T4" y="T5"/>
                </a:cxn>
              </a:cxnLst>
              <a:rect l="T9" t="T10" r="T11" b="T12"/>
              <a:pathLst>
                <a:path w="1140" h="561">
                  <a:moveTo>
                    <a:pt x="0" y="561"/>
                  </a:moveTo>
                  <a:lnTo>
                    <a:pt x="362" y="0"/>
                  </a:lnTo>
                  <a:lnTo>
                    <a:pt x="1140" y="0"/>
                  </a:lnTo>
                </a:path>
              </a:pathLst>
            </a:custGeom>
            <a:noFill/>
            <a:ln w="19050">
              <a:solidFill>
                <a:srgbClr val="23468B"/>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ea typeface="微软雅黑" panose="020B0503020204020204" pitchFamily="34" charset="-122"/>
              </a:endParaRPr>
            </a:p>
          </p:txBody>
        </p:sp>
        <p:sp>
          <p:nvSpPr>
            <p:cNvPr id="22552" name="Freeform 60"/>
            <p:cNvSpPr>
              <a:spLocks/>
            </p:cNvSpPr>
            <p:nvPr/>
          </p:nvSpPr>
          <p:spPr bwMode="auto">
            <a:xfrm>
              <a:off x="3622675" y="5136466"/>
              <a:ext cx="1163638" cy="304114"/>
            </a:xfrm>
            <a:custGeom>
              <a:avLst/>
              <a:gdLst>
                <a:gd name="T0" fmla="*/ 0 w 733"/>
                <a:gd name="T1" fmla="*/ 0 h 314"/>
                <a:gd name="T2" fmla="*/ 2147483646 w 733"/>
                <a:gd name="T3" fmla="*/ 2147483646 h 314"/>
                <a:gd name="T4" fmla="*/ 2147483646 w 733"/>
                <a:gd name="T5" fmla="*/ 2147483646 h 314"/>
                <a:gd name="T6" fmla="*/ 0 60000 65536"/>
                <a:gd name="T7" fmla="*/ 0 60000 65536"/>
                <a:gd name="T8" fmla="*/ 0 60000 65536"/>
                <a:gd name="T9" fmla="*/ 0 w 733"/>
                <a:gd name="T10" fmla="*/ 0 h 314"/>
                <a:gd name="T11" fmla="*/ 733 w 733"/>
                <a:gd name="T12" fmla="*/ 314 h 314"/>
              </a:gdLst>
              <a:ahLst/>
              <a:cxnLst>
                <a:cxn ang="T6">
                  <a:pos x="T0" y="T1"/>
                </a:cxn>
                <a:cxn ang="T7">
                  <a:pos x="T2" y="T3"/>
                </a:cxn>
                <a:cxn ang="T8">
                  <a:pos x="T4" y="T5"/>
                </a:cxn>
              </a:cxnLst>
              <a:rect l="T9" t="T10" r="T11" b="T12"/>
              <a:pathLst>
                <a:path w="733" h="314">
                  <a:moveTo>
                    <a:pt x="0" y="0"/>
                  </a:moveTo>
                  <a:lnTo>
                    <a:pt x="239" y="314"/>
                  </a:lnTo>
                  <a:lnTo>
                    <a:pt x="733" y="314"/>
                  </a:lnTo>
                </a:path>
              </a:pathLst>
            </a:custGeom>
            <a:noFill/>
            <a:ln w="19050">
              <a:solidFill>
                <a:srgbClr val="23468B"/>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dirty="0">
                <a:ea typeface="微软雅黑" panose="020B0503020204020204" pitchFamily="34" charset="-122"/>
              </a:endParaRPr>
            </a:p>
          </p:txBody>
        </p:sp>
        <p:sp>
          <p:nvSpPr>
            <p:cNvPr id="22553" name="矩形 21"/>
            <p:cNvSpPr>
              <a:spLocks noChangeArrowheads="1"/>
            </p:cNvSpPr>
            <p:nvPr/>
          </p:nvSpPr>
          <p:spPr bwMode="auto">
            <a:xfrm rot="636754">
              <a:off x="1498104" y="3041748"/>
              <a:ext cx="907597" cy="55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2400" b="1">
                  <a:solidFill>
                    <a:srgbClr val="0000FF"/>
                  </a:solidFill>
                  <a:latin typeface="微软雅黑" panose="020B0503020204020204" pitchFamily="34" charset="-122"/>
                </a:rPr>
                <a:t>EMA</a:t>
              </a:r>
              <a:endParaRPr lang="zh-CN" altLang="en-US" sz="2400" b="1">
                <a:solidFill>
                  <a:srgbClr val="0000FF"/>
                </a:solidFill>
                <a:latin typeface="微软雅黑" panose="020B0503020204020204" pitchFamily="34" charset="-122"/>
              </a:endParaRPr>
            </a:p>
          </p:txBody>
        </p:sp>
        <p:sp>
          <p:nvSpPr>
            <p:cNvPr id="22554" name="矩形 22"/>
            <p:cNvSpPr>
              <a:spLocks noChangeArrowheads="1"/>
            </p:cNvSpPr>
            <p:nvPr/>
          </p:nvSpPr>
          <p:spPr bwMode="auto">
            <a:xfrm rot="528406">
              <a:off x="1183160" y="4005843"/>
              <a:ext cx="1172085" cy="55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2400" b="1">
                  <a:solidFill>
                    <a:srgbClr val="0000FF"/>
                  </a:solidFill>
                  <a:latin typeface="微软雅黑" panose="020B0503020204020204" pitchFamily="34" charset="-122"/>
                </a:rPr>
                <a:t>EDQM</a:t>
              </a:r>
              <a:endParaRPr lang="zh-CN" altLang="en-US" sz="2400" b="1">
                <a:solidFill>
                  <a:srgbClr val="0000FF"/>
                </a:solidFill>
                <a:latin typeface="微软雅黑" panose="020B0503020204020204" pitchFamily="34" charset="-122"/>
              </a:endParaRPr>
            </a:p>
          </p:txBody>
        </p:sp>
        <p:sp>
          <p:nvSpPr>
            <p:cNvPr id="22555" name="矩形 23"/>
            <p:cNvSpPr>
              <a:spLocks noChangeArrowheads="1"/>
            </p:cNvSpPr>
            <p:nvPr/>
          </p:nvSpPr>
          <p:spPr bwMode="auto">
            <a:xfrm rot="485553">
              <a:off x="1028406" y="4946747"/>
              <a:ext cx="1127202" cy="55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2400" b="1">
                  <a:solidFill>
                    <a:srgbClr val="0000FF"/>
                  </a:solidFill>
                  <a:latin typeface="微软雅黑" panose="020B0503020204020204" pitchFamily="34" charset="-122"/>
                </a:rPr>
                <a:t>OMCL</a:t>
              </a:r>
              <a:endParaRPr lang="zh-CN" altLang="en-US" sz="2400" b="1">
                <a:solidFill>
                  <a:srgbClr val="0000FF"/>
                </a:solidFill>
                <a:latin typeface="微软雅黑" panose="020B0503020204020204" pitchFamily="34" charset="-122"/>
              </a:endParaRPr>
            </a:p>
          </p:txBody>
        </p:sp>
      </p:grpSp>
      <p:sp>
        <p:nvSpPr>
          <p:cNvPr id="22532" name="AutoShape 41"/>
          <p:cNvSpPr>
            <a:spLocks noChangeArrowheads="1"/>
          </p:cNvSpPr>
          <p:nvPr/>
        </p:nvSpPr>
        <p:spPr bwMode="auto">
          <a:xfrm>
            <a:off x="5248276" y="1441450"/>
            <a:ext cx="4886325" cy="1100138"/>
          </a:xfrm>
          <a:prstGeom prst="roundRect">
            <a:avLst>
              <a:gd name="adj" fmla="val 13616"/>
            </a:avLst>
          </a:prstGeom>
          <a:solidFill>
            <a:schemeClr val="bg1"/>
          </a:solidFill>
          <a:ln w="31750" algn="ctr">
            <a:solidFill>
              <a:srgbClr val="BAD9EC"/>
            </a:solidFill>
            <a:round/>
            <a:headEnd/>
            <a:tailEnd/>
          </a:ln>
          <a:effectLst>
            <a:outerShdw dist="81320" dir="3080412" algn="ctr" rotWithShape="0">
              <a:srgbClr val="808080">
                <a:alpha val="70000"/>
              </a:srgbClr>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22533" name="AutoShape 43"/>
          <p:cNvSpPr>
            <a:spLocks noChangeArrowheads="1"/>
          </p:cNvSpPr>
          <p:nvPr/>
        </p:nvSpPr>
        <p:spPr bwMode="auto">
          <a:xfrm>
            <a:off x="6084888" y="4551363"/>
            <a:ext cx="4125912" cy="1219200"/>
          </a:xfrm>
          <a:prstGeom prst="roundRect">
            <a:avLst>
              <a:gd name="adj" fmla="val 13616"/>
            </a:avLst>
          </a:prstGeom>
          <a:solidFill>
            <a:srgbClr val="98C3E6"/>
          </a:solidFill>
          <a:ln w="31750" algn="ctr">
            <a:solidFill>
              <a:srgbClr val="BAD9EC"/>
            </a:solidFill>
            <a:round/>
            <a:headEnd/>
            <a:tailEnd/>
          </a:ln>
          <a:effectLst>
            <a:outerShdw dist="81320" dir="3080412" algn="ctr" rotWithShape="0">
              <a:srgbClr val="808080">
                <a:alpha val="70000"/>
              </a:srgbClr>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22534" name="AutoShape 42"/>
          <p:cNvSpPr>
            <a:spLocks noChangeArrowheads="1"/>
          </p:cNvSpPr>
          <p:nvPr/>
        </p:nvSpPr>
        <p:spPr bwMode="auto">
          <a:xfrm>
            <a:off x="5638800" y="2889250"/>
            <a:ext cx="4503738" cy="1219200"/>
          </a:xfrm>
          <a:prstGeom prst="roundRect">
            <a:avLst>
              <a:gd name="adj" fmla="val 13616"/>
            </a:avLst>
          </a:prstGeom>
          <a:solidFill>
            <a:srgbClr val="CCECFF"/>
          </a:solidFill>
          <a:ln w="31750" algn="ctr">
            <a:solidFill>
              <a:srgbClr val="BAD9EC"/>
            </a:solidFill>
            <a:round/>
            <a:headEnd/>
            <a:tailEnd/>
          </a:ln>
          <a:effectLst>
            <a:outerShdw dist="81320" dir="3080412" algn="ctr" rotWithShape="0">
              <a:srgbClr val="808080">
                <a:alpha val="70000"/>
              </a:srgbClr>
            </a:outerShdw>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22535" name="矩形 33"/>
          <p:cNvSpPr>
            <a:spLocks noChangeArrowheads="1"/>
          </p:cNvSpPr>
          <p:nvPr/>
        </p:nvSpPr>
        <p:spPr bwMode="auto">
          <a:xfrm>
            <a:off x="5281614" y="1470026"/>
            <a:ext cx="4852987" cy="117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30000"/>
              </a:lnSpc>
              <a:spcBef>
                <a:spcPct val="0"/>
              </a:spcBef>
              <a:buFontTx/>
              <a:buNone/>
            </a:pPr>
            <a:r>
              <a:rPr lang="zh-CN" altLang="en-US" sz="1800" b="1" dirty="0">
                <a:solidFill>
                  <a:srgbClr val="0000FF"/>
                </a:solidFill>
                <a:latin typeface="微软雅黑" panose="020B0503020204020204" pitchFamily="34" charset="-122"/>
              </a:rPr>
              <a:t>欧洲药品管理局，</a:t>
            </a:r>
            <a:r>
              <a:rPr lang="zh-CN" altLang="en-US" sz="1800" dirty="0">
                <a:latin typeface="微软雅黑" panose="020B0503020204020204" pitchFamily="34" charset="-122"/>
              </a:rPr>
              <a:t>负责人用及兽用药品制剂的上市许可</a:t>
            </a:r>
            <a:r>
              <a:rPr lang="en-US" altLang="zh-CN" sz="1800" dirty="0">
                <a:latin typeface="微软雅黑" panose="020B0503020204020204" pitchFamily="34" charset="-122"/>
              </a:rPr>
              <a:t>(MA)</a:t>
            </a:r>
            <a:r>
              <a:rPr lang="zh-CN" altLang="en-US" sz="1800" dirty="0">
                <a:latin typeface="微软雅黑" panose="020B0503020204020204" pitchFamily="34" charset="-122"/>
              </a:rPr>
              <a:t>，包括创新药，通用名药及某些生物技术产品</a:t>
            </a:r>
            <a:r>
              <a:rPr lang="en-US" altLang="zh-CN" sz="1800" dirty="0">
                <a:latin typeface="微软雅黑" panose="020B0503020204020204" pitchFamily="34" charset="-122"/>
              </a:rPr>
              <a:t>( </a:t>
            </a:r>
            <a:r>
              <a:rPr lang="zh-CN" altLang="en-US" sz="1800" dirty="0">
                <a:latin typeface="微软雅黑" panose="020B0503020204020204" pitchFamily="34" charset="-122"/>
              </a:rPr>
              <a:t>集中程序</a:t>
            </a:r>
            <a:r>
              <a:rPr lang="en-US" altLang="zh-CN" sz="1800" dirty="0">
                <a:latin typeface="微软雅黑" panose="020B0503020204020204" pitchFamily="34" charset="-122"/>
              </a:rPr>
              <a:t>)</a:t>
            </a:r>
            <a:r>
              <a:rPr lang="zh-CN" altLang="en-US" sz="1800" dirty="0">
                <a:latin typeface="微软雅黑" panose="020B0503020204020204" pitchFamily="34" charset="-122"/>
              </a:rPr>
              <a:t>。</a:t>
            </a:r>
          </a:p>
        </p:txBody>
      </p:sp>
      <p:sp>
        <p:nvSpPr>
          <p:cNvPr id="22536" name="矩形 34"/>
          <p:cNvSpPr>
            <a:spLocks noChangeArrowheads="1"/>
          </p:cNvSpPr>
          <p:nvPr/>
        </p:nvSpPr>
        <p:spPr bwMode="auto">
          <a:xfrm>
            <a:off x="5610225" y="2994025"/>
            <a:ext cx="4572000"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30000"/>
              </a:lnSpc>
              <a:spcBef>
                <a:spcPct val="0"/>
              </a:spcBef>
              <a:buFontTx/>
              <a:buNone/>
            </a:pPr>
            <a:r>
              <a:rPr lang="zh-CN" altLang="en-US" sz="1800" b="1" dirty="0">
                <a:solidFill>
                  <a:srgbClr val="0000FF"/>
                </a:solidFill>
                <a:latin typeface="微软雅黑" panose="020B0503020204020204" pitchFamily="34" charset="-122"/>
              </a:rPr>
              <a:t>欧洲药品质量管理局</a:t>
            </a:r>
            <a:r>
              <a:rPr lang="en-US" altLang="zh-CN" sz="1800" b="1" dirty="0">
                <a:solidFill>
                  <a:srgbClr val="0000FF"/>
                </a:solidFill>
                <a:latin typeface="微软雅黑" panose="020B0503020204020204" pitchFamily="34" charset="-122"/>
              </a:rPr>
              <a:t> </a:t>
            </a:r>
            <a:r>
              <a:rPr lang="zh-CN" altLang="en-US" sz="1800" b="1" dirty="0">
                <a:solidFill>
                  <a:srgbClr val="0000FF"/>
                </a:solidFill>
                <a:latin typeface="微软雅黑" panose="020B0503020204020204" pitchFamily="34" charset="-122"/>
              </a:rPr>
              <a:t>，</a:t>
            </a:r>
            <a:r>
              <a:rPr lang="zh-CN" altLang="en-US" sz="1800" dirty="0">
                <a:latin typeface="微软雅黑" panose="020B0503020204020204" pitchFamily="34" charset="-122"/>
              </a:rPr>
              <a:t>负责欧洲药典的编辑、出版、修订等；负责</a:t>
            </a:r>
            <a:r>
              <a:rPr lang="en-US" altLang="zh-CN" sz="1800" dirty="0">
                <a:latin typeface="微软雅黑" panose="020B0503020204020204" pitchFamily="34" charset="-122"/>
              </a:rPr>
              <a:t>CEP</a:t>
            </a:r>
            <a:r>
              <a:rPr lang="zh-CN" altLang="en-US" sz="1800" dirty="0">
                <a:latin typeface="微软雅黑" panose="020B0503020204020204" pitchFamily="34" charset="-122"/>
              </a:rPr>
              <a:t>证书颁发。</a:t>
            </a:r>
          </a:p>
        </p:txBody>
      </p:sp>
      <p:sp>
        <p:nvSpPr>
          <p:cNvPr id="22537" name="矩形 35"/>
          <p:cNvSpPr>
            <a:spLocks noChangeArrowheads="1"/>
          </p:cNvSpPr>
          <p:nvPr/>
        </p:nvSpPr>
        <p:spPr bwMode="auto">
          <a:xfrm>
            <a:off x="6105526" y="4827588"/>
            <a:ext cx="4162425"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30000"/>
              </a:lnSpc>
              <a:spcBef>
                <a:spcPct val="0"/>
              </a:spcBef>
              <a:buFontTx/>
              <a:buNone/>
            </a:pPr>
            <a:r>
              <a:rPr lang="zh-CN" altLang="en-US" sz="1800" b="1" dirty="0">
                <a:solidFill>
                  <a:srgbClr val="0000FF"/>
                </a:solidFill>
                <a:latin typeface="微软雅黑" panose="020B0503020204020204" pitchFamily="34" charset="-122"/>
              </a:rPr>
              <a:t>官方药物控制实验室，</a:t>
            </a:r>
            <a:r>
              <a:rPr lang="zh-CN" altLang="en-US" sz="1800" dirty="0">
                <a:latin typeface="微软雅黑" panose="020B0503020204020204" pitchFamily="34" charset="-122"/>
              </a:rPr>
              <a:t>负责质量标准、样品检验、对照品</a:t>
            </a:r>
            <a:r>
              <a:rPr lang="en-US" altLang="zh-CN" sz="1800" dirty="0">
                <a:latin typeface="微软雅黑" panose="020B0503020204020204" pitchFamily="34" charset="-122"/>
              </a:rPr>
              <a:t>/</a:t>
            </a:r>
            <a:r>
              <a:rPr lang="zh-CN" altLang="en-US" sz="1800" dirty="0">
                <a:latin typeface="微软雅黑" panose="020B0503020204020204" pitchFamily="34" charset="-122"/>
              </a:rPr>
              <a:t>标准品</a:t>
            </a:r>
          </a:p>
        </p:txBody>
      </p:sp>
    </p:spTree>
    <p:extLst>
      <p:ext uri="{BB962C8B-B14F-4D97-AF65-F5344CB8AC3E}">
        <p14:creationId xmlns:p14="http://schemas.microsoft.com/office/powerpoint/2010/main" val="2180347814"/>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欧盟药事管理法规制度</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25</a:t>
            </a:fld>
            <a:r>
              <a:rPr lang="en-US" altLang="zh-CN" dirty="0" smtClean="0"/>
              <a:t>/160</a:t>
            </a:r>
            <a:endParaRPr lang="zh-CN" altLang="en-US" dirty="0"/>
          </a:p>
        </p:txBody>
      </p:sp>
      <p:grpSp>
        <p:nvGrpSpPr>
          <p:cNvPr id="25" name="组合 24"/>
          <p:cNvGrpSpPr/>
          <p:nvPr/>
        </p:nvGrpSpPr>
        <p:grpSpPr>
          <a:xfrm>
            <a:off x="914400" y="1044000"/>
            <a:ext cx="10509600" cy="4755909"/>
            <a:chOff x="576000" y="1431331"/>
            <a:chExt cx="7992000" cy="3882888"/>
          </a:xfrm>
        </p:grpSpPr>
        <p:sp>
          <p:nvSpPr>
            <p:cNvPr id="26" name="任意多边形 25"/>
            <p:cNvSpPr/>
            <p:nvPr/>
          </p:nvSpPr>
          <p:spPr>
            <a:xfrm>
              <a:off x="576000" y="1431331"/>
              <a:ext cx="7992000" cy="1163939"/>
            </a:xfrm>
            <a:custGeom>
              <a:avLst/>
              <a:gdLst>
                <a:gd name="connsiteX0" fmla="*/ 0 w 7992000"/>
                <a:gd name="connsiteY0" fmla="*/ 290985 h 1163939"/>
                <a:gd name="connsiteX1" fmla="*/ 7410031 w 7992000"/>
                <a:gd name="connsiteY1" fmla="*/ 290985 h 1163939"/>
                <a:gd name="connsiteX2" fmla="*/ 7410031 w 7992000"/>
                <a:gd name="connsiteY2" fmla="*/ 0 h 1163939"/>
                <a:gd name="connsiteX3" fmla="*/ 7992000 w 7992000"/>
                <a:gd name="connsiteY3" fmla="*/ 581970 h 1163939"/>
                <a:gd name="connsiteX4" fmla="*/ 7410031 w 7992000"/>
                <a:gd name="connsiteY4" fmla="*/ 1163939 h 1163939"/>
                <a:gd name="connsiteX5" fmla="*/ 7410031 w 7992000"/>
                <a:gd name="connsiteY5" fmla="*/ 872954 h 1163939"/>
                <a:gd name="connsiteX6" fmla="*/ 0 w 7992000"/>
                <a:gd name="connsiteY6" fmla="*/ 872954 h 1163939"/>
                <a:gd name="connsiteX7" fmla="*/ 0 w 7992000"/>
                <a:gd name="connsiteY7" fmla="*/ 290985 h 11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92000" h="1163939">
                  <a:moveTo>
                    <a:pt x="0" y="290985"/>
                  </a:moveTo>
                  <a:lnTo>
                    <a:pt x="7410031" y="290985"/>
                  </a:lnTo>
                  <a:lnTo>
                    <a:pt x="7410031" y="0"/>
                  </a:lnTo>
                  <a:lnTo>
                    <a:pt x="7992000" y="581970"/>
                  </a:lnTo>
                  <a:lnTo>
                    <a:pt x="7410031" y="1163939"/>
                  </a:lnTo>
                  <a:lnTo>
                    <a:pt x="7410031" y="872954"/>
                  </a:lnTo>
                  <a:lnTo>
                    <a:pt x="0" y="872954"/>
                  </a:lnTo>
                  <a:lnTo>
                    <a:pt x="0" y="29098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60960" tIns="351945" rIns="544985" bIns="475760" numCol="1" spcCol="1270" anchor="ctr" anchorCtr="0">
              <a:noAutofit/>
            </a:bodyPr>
            <a:lstStyle/>
            <a:p>
              <a:pPr defTabSz="711200">
                <a:lnSpc>
                  <a:spcPct val="150000"/>
                </a:lnSpc>
                <a:spcAft>
                  <a:spcPct val="35000"/>
                </a:spcAft>
              </a:pPr>
              <a:r>
                <a:rPr lang="zh-CN" altLang="en-US" b="1" kern="1200" dirty="0">
                  <a:solidFill>
                    <a:schemeClr val="bg1"/>
                  </a:solidFill>
                  <a:latin typeface="微软雅黑" panose="020B0503020204020204" pitchFamily="34" charset="-122"/>
                  <a:ea typeface="微软雅黑" panose="020B0503020204020204" pitchFamily="34" charset="-122"/>
                </a:rPr>
                <a:t>法令  法规</a:t>
              </a:r>
              <a:endParaRPr lang="zh-CN" altLang="en-US" kern="1200" dirty="0">
                <a:latin typeface="微软雅黑" panose="020B0503020204020204" pitchFamily="34" charset="-122"/>
                <a:ea typeface="微软雅黑" panose="020B0503020204020204" pitchFamily="34" charset="-122"/>
              </a:endParaRPr>
            </a:p>
          </p:txBody>
        </p:sp>
        <p:sp>
          <p:nvSpPr>
            <p:cNvPr id="27" name="任意多边形 26"/>
            <p:cNvSpPr/>
            <p:nvPr/>
          </p:nvSpPr>
          <p:spPr>
            <a:xfrm>
              <a:off x="576000" y="2328897"/>
              <a:ext cx="2461536" cy="2242176"/>
            </a:xfrm>
            <a:custGeom>
              <a:avLst/>
              <a:gdLst>
                <a:gd name="connsiteX0" fmla="*/ 0 w 2461536"/>
                <a:gd name="connsiteY0" fmla="*/ 0 h 2242176"/>
                <a:gd name="connsiteX1" fmla="*/ 2461536 w 2461536"/>
                <a:gd name="connsiteY1" fmla="*/ 0 h 2242176"/>
                <a:gd name="connsiteX2" fmla="*/ 2461536 w 2461536"/>
                <a:gd name="connsiteY2" fmla="*/ 2242176 h 2242176"/>
                <a:gd name="connsiteX3" fmla="*/ 0 w 2461536"/>
                <a:gd name="connsiteY3" fmla="*/ 2242176 h 2242176"/>
                <a:gd name="connsiteX4" fmla="*/ 0 w 2461536"/>
                <a:gd name="connsiteY4" fmla="*/ 0 h 2242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36" h="2242176">
                  <a:moveTo>
                    <a:pt x="0" y="0"/>
                  </a:moveTo>
                  <a:lnTo>
                    <a:pt x="2461536" y="0"/>
                  </a:lnTo>
                  <a:lnTo>
                    <a:pt x="2461536" y="2242176"/>
                  </a:lnTo>
                  <a:lnTo>
                    <a:pt x="0" y="2242176"/>
                  </a:lnTo>
                  <a:lnTo>
                    <a:pt x="0" y="0"/>
                  </a:lnTo>
                  <a:close/>
                </a:path>
              </a:pathLst>
            </a:custGeom>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t" anchorCtr="0">
              <a:noAutofit/>
            </a:bodyPr>
            <a:lstStyle/>
            <a:p>
              <a:pPr defTabSz="711200">
                <a:lnSpc>
                  <a:spcPct val="150000"/>
                </a:lnSpc>
                <a:spcAft>
                  <a:spcPct val="35000"/>
                </a:spcAft>
              </a:pPr>
              <a:r>
                <a:rPr lang="en-US" altLang="zh-CN" b="1" kern="1200" dirty="0">
                  <a:solidFill>
                    <a:schemeClr val="tx1"/>
                  </a:solidFill>
                  <a:latin typeface="微软雅黑" panose="020B0503020204020204" pitchFamily="34" charset="-122"/>
                  <a:ea typeface="微软雅黑" panose="020B0503020204020204" pitchFamily="34" charset="-122"/>
                </a:rPr>
                <a:t>Directives</a:t>
              </a:r>
              <a:endParaRPr lang="zh-CN" altLang="en-US" kern="1200" dirty="0">
                <a:solidFill>
                  <a:schemeClr val="tx1"/>
                </a:solidFill>
                <a:latin typeface="微软雅黑" panose="020B0503020204020204" pitchFamily="34" charset="-122"/>
                <a:ea typeface="微软雅黑" panose="020B0503020204020204" pitchFamily="34" charset="-122"/>
              </a:endParaRPr>
            </a:p>
            <a:p>
              <a:pPr defTabSz="711200">
                <a:lnSpc>
                  <a:spcPct val="150000"/>
                </a:lnSpc>
                <a:spcAft>
                  <a:spcPct val="35000"/>
                </a:spcAft>
              </a:pPr>
              <a:r>
                <a:rPr lang="en-US" altLang="zh-CN" b="1" kern="1200" dirty="0">
                  <a:solidFill>
                    <a:schemeClr val="tx1"/>
                  </a:solidFill>
                  <a:latin typeface="微软雅黑" panose="020B0503020204020204" pitchFamily="34" charset="-122"/>
                  <a:ea typeface="微软雅黑" panose="020B0503020204020204" pitchFamily="34" charset="-122"/>
                </a:rPr>
                <a:t>Regulations</a:t>
              </a:r>
            </a:p>
            <a:p>
              <a:pPr defTabSz="711200">
                <a:lnSpc>
                  <a:spcPct val="150000"/>
                </a:lnSpc>
                <a:spcAft>
                  <a:spcPct val="35000"/>
                </a:spcAft>
              </a:pPr>
              <a:r>
                <a:rPr lang="zh-CN" altLang="en-US" b="1" kern="1200" dirty="0">
                  <a:solidFill>
                    <a:schemeClr val="tx1"/>
                  </a:solidFill>
                  <a:latin typeface="微软雅黑" panose="020B0503020204020204" pitchFamily="34" charset="-122"/>
                  <a:ea typeface="微软雅黑" panose="020B0503020204020204" pitchFamily="34" charset="-122"/>
                </a:rPr>
                <a:t>由欧盟议会和欧盟理事会颁布实施，少部分由欧盟委员会颁布实施</a:t>
              </a:r>
              <a:endParaRPr lang="en-US" altLang="zh-CN" b="1" kern="1200" dirty="0">
                <a:solidFill>
                  <a:schemeClr val="tx1"/>
                </a:solidFill>
                <a:latin typeface="微软雅黑" panose="020B0503020204020204" pitchFamily="34" charset="-122"/>
                <a:ea typeface="微软雅黑" panose="020B0503020204020204" pitchFamily="34" charset="-122"/>
              </a:endParaRPr>
            </a:p>
          </p:txBody>
        </p:sp>
        <p:sp>
          <p:nvSpPr>
            <p:cNvPr id="28" name="任意多边形 27"/>
            <p:cNvSpPr/>
            <p:nvPr/>
          </p:nvSpPr>
          <p:spPr>
            <a:xfrm>
              <a:off x="3037535" y="1819311"/>
              <a:ext cx="5530464" cy="1163939"/>
            </a:xfrm>
            <a:custGeom>
              <a:avLst/>
              <a:gdLst>
                <a:gd name="connsiteX0" fmla="*/ 0 w 5530464"/>
                <a:gd name="connsiteY0" fmla="*/ 290985 h 1163939"/>
                <a:gd name="connsiteX1" fmla="*/ 4948495 w 5530464"/>
                <a:gd name="connsiteY1" fmla="*/ 290985 h 1163939"/>
                <a:gd name="connsiteX2" fmla="*/ 4948495 w 5530464"/>
                <a:gd name="connsiteY2" fmla="*/ 0 h 1163939"/>
                <a:gd name="connsiteX3" fmla="*/ 5530464 w 5530464"/>
                <a:gd name="connsiteY3" fmla="*/ 581970 h 1163939"/>
                <a:gd name="connsiteX4" fmla="*/ 4948495 w 5530464"/>
                <a:gd name="connsiteY4" fmla="*/ 1163939 h 1163939"/>
                <a:gd name="connsiteX5" fmla="*/ 4948495 w 5530464"/>
                <a:gd name="connsiteY5" fmla="*/ 872954 h 1163939"/>
                <a:gd name="connsiteX6" fmla="*/ 0 w 5530464"/>
                <a:gd name="connsiteY6" fmla="*/ 872954 h 1163939"/>
                <a:gd name="connsiteX7" fmla="*/ 0 w 5530464"/>
                <a:gd name="connsiteY7" fmla="*/ 290985 h 11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0464" h="1163939">
                  <a:moveTo>
                    <a:pt x="0" y="290985"/>
                  </a:moveTo>
                  <a:lnTo>
                    <a:pt x="4948495" y="290985"/>
                  </a:lnTo>
                  <a:lnTo>
                    <a:pt x="4948495" y="0"/>
                  </a:lnTo>
                  <a:lnTo>
                    <a:pt x="5530464" y="581970"/>
                  </a:lnTo>
                  <a:lnTo>
                    <a:pt x="4948495" y="1163939"/>
                  </a:lnTo>
                  <a:lnTo>
                    <a:pt x="4948495" y="872954"/>
                  </a:lnTo>
                  <a:lnTo>
                    <a:pt x="0" y="872954"/>
                  </a:lnTo>
                  <a:lnTo>
                    <a:pt x="0" y="290985"/>
                  </a:lnTo>
                  <a:close/>
                </a:path>
              </a:pathLst>
            </a:custGeom>
          </p:spPr>
          <p:style>
            <a:lnRef idx="2">
              <a:schemeClr val="lt1">
                <a:hueOff val="0"/>
                <a:satOff val="0"/>
                <a:lumOff val="0"/>
                <a:alphaOff val="0"/>
              </a:schemeClr>
            </a:lnRef>
            <a:fillRef idx="1">
              <a:schemeClr val="accent3">
                <a:hueOff val="5812304"/>
                <a:satOff val="-18573"/>
                <a:lumOff val="-4706"/>
                <a:alphaOff val="0"/>
              </a:schemeClr>
            </a:fillRef>
            <a:effectRef idx="0">
              <a:schemeClr val="accent3">
                <a:hueOff val="5812304"/>
                <a:satOff val="-18573"/>
                <a:lumOff val="-4706"/>
                <a:alphaOff val="0"/>
              </a:schemeClr>
            </a:effectRef>
            <a:fontRef idx="minor">
              <a:schemeClr val="lt1"/>
            </a:fontRef>
          </p:style>
          <p:txBody>
            <a:bodyPr spcFirstLastPara="0" vert="horz" wrap="square" lIns="60960" tIns="351945" rIns="544985" bIns="475760" numCol="1" spcCol="1270" anchor="ctr" anchorCtr="0">
              <a:noAutofit/>
            </a:bodyPr>
            <a:lstStyle/>
            <a:p>
              <a:pPr defTabSz="711200">
                <a:lnSpc>
                  <a:spcPct val="150000"/>
                </a:lnSpc>
                <a:spcAft>
                  <a:spcPct val="35000"/>
                </a:spcAft>
              </a:pPr>
              <a:r>
                <a:rPr lang="zh-CN" altLang="en-US" b="1" kern="1200" dirty="0">
                  <a:solidFill>
                    <a:schemeClr val="bg1"/>
                  </a:solidFill>
                  <a:latin typeface="微软雅黑" panose="020B0503020204020204" pitchFamily="34" charset="-122"/>
                  <a:ea typeface="微软雅黑" panose="020B0503020204020204" pitchFamily="34" charset="-122"/>
                </a:rPr>
                <a:t>药品注册监督管理程序</a:t>
              </a:r>
              <a:r>
                <a:rPr lang="en-US" altLang="zh-CN" b="1" kern="1200" dirty="0">
                  <a:solidFill>
                    <a:schemeClr val="bg1"/>
                  </a:solidFill>
                  <a:latin typeface="微软雅黑" panose="020B0503020204020204" pitchFamily="34" charset="-122"/>
                  <a:ea typeface="微软雅黑" panose="020B0503020204020204" pitchFamily="34" charset="-122"/>
                </a:rPr>
                <a:t>GMP</a:t>
              </a:r>
              <a:r>
                <a:rPr lang="zh-CN" altLang="en-US" b="1" kern="1200" dirty="0">
                  <a:solidFill>
                    <a:schemeClr val="bg1"/>
                  </a:solidFill>
                  <a:latin typeface="微软雅黑" panose="020B0503020204020204" pitchFamily="34" charset="-122"/>
                  <a:ea typeface="微软雅黑" panose="020B0503020204020204" pitchFamily="34" charset="-122"/>
                </a:rPr>
                <a:t>指南</a:t>
              </a:r>
              <a:endParaRPr lang="zh-CN" altLang="en-US" kern="1200" dirty="0">
                <a:latin typeface="微软雅黑" panose="020B0503020204020204" pitchFamily="34" charset="-122"/>
                <a:ea typeface="微软雅黑" panose="020B0503020204020204" pitchFamily="34" charset="-122"/>
              </a:endParaRPr>
            </a:p>
          </p:txBody>
        </p:sp>
        <p:sp>
          <p:nvSpPr>
            <p:cNvPr id="29" name="任意多边形 28"/>
            <p:cNvSpPr/>
            <p:nvPr/>
          </p:nvSpPr>
          <p:spPr>
            <a:xfrm>
              <a:off x="3037535" y="2716877"/>
              <a:ext cx="2461536" cy="2242176"/>
            </a:xfrm>
            <a:custGeom>
              <a:avLst/>
              <a:gdLst>
                <a:gd name="connsiteX0" fmla="*/ 0 w 2461536"/>
                <a:gd name="connsiteY0" fmla="*/ 0 h 2242176"/>
                <a:gd name="connsiteX1" fmla="*/ 2461536 w 2461536"/>
                <a:gd name="connsiteY1" fmla="*/ 0 h 2242176"/>
                <a:gd name="connsiteX2" fmla="*/ 2461536 w 2461536"/>
                <a:gd name="connsiteY2" fmla="*/ 2242176 h 2242176"/>
                <a:gd name="connsiteX3" fmla="*/ 0 w 2461536"/>
                <a:gd name="connsiteY3" fmla="*/ 2242176 h 2242176"/>
                <a:gd name="connsiteX4" fmla="*/ 0 w 2461536"/>
                <a:gd name="connsiteY4" fmla="*/ 0 h 2242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36" h="2242176">
                  <a:moveTo>
                    <a:pt x="0" y="0"/>
                  </a:moveTo>
                  <a:lnTo>
                    <a:pt x="2461536" y="0"/>
                  </a:lnTo>
                  <a:lnTo>
                    <a:pt x="2461536" y="2242176"/>
                  </a:lnTo>
                  <a:lnTo>
                    <a:pt x="0" y="2242176"/>
                  </a:lnTo>
                  <a:lnTo>
                    <a:pt x="0" y="0"/>
                  </a:lnTo>
                  <a:close/>
                </a:path>
              </a:pathLst>
            </a:custGeom>
          </p:spPr>
          <p:style>
            <a:lnRef idx="2">
              <a:schemeClr val="accent3">
                <a:hueOff val="5812304"/>
                <a:satOff val="-18573"/>
                <a:lumOff val="-4706"/>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t" anchorCtr="0">
              <a:noAutofit/>
            </a:bodyPr>
            <a:lstStyle/>
            <a:p>
              <a:pPr defTabSz="711200">
                <a:lnSpc>
                  <a:spcPct val="150000"/>
                </a:lnSpc>
                <a:spcAft>
                  <a:spcPct val="35000"/>
                </a:spcAft>
              </a:pPr>
              <a:r>
                <a:rPr lang="zh-CN" altLang="en-US" b="1" kern="1200" dirty="0">
                  <a:solidFill>
                    <a:schemeClr val="tx1"/>
                  </a:solidFill>
                  <a:latin typeface="微软雅黑" panose="020B0503020204020204" pitchFamily="34" charset="-122"/>
                  <a:ea typeface="微软雅黑" panose="020B0503020204020204" pitchFamily="34" charset="-122"/>
                </a:rPr>
                <a:t>由欧盟委员会依据有关法令和法规而颁布实施的药品注册监督管理程序和</a:t>
              </a:r>
              <a:r>
                <a:rPr lang="en-US" altLang="zh-CN" b="1" kern="1200" dirty="0">
                  <a:solidFill>
                    <a:schemeClr val="tx1"/>
                  </a:solidFill>
                  <a:latin typeface="微软雅黑" panose="020B0503020204020204" pitchFamily="34" charset="-122"/>
                  <a:ea typeface="微软雅黑" panose="020B0503020204020204" pitchFamily="34" charset="-122"/>
                </a:rPr>
                <a:t>GMP</a:t>
              </a:r>
              <a:r>
                <a:rPr lang="zh-CN" altLang="en-US" b="1" kern="1200" dirty="0">
                  <a:solidFill>
                    <a:schemeClr val="tx1"/>
                  </a:solidFill>
                  <a:latin typeface="微软雅黑" panose="020B0503020204020204" pitchFamily="34" charset="-122"/>
                  <a:ea typeface="微软雅黑" panose="020B0503020204020204" pitchFamily="34" charset="-122"/>
                </a:rPr>
                <a:t>指南</a:t>
              </a:r>
              <a:endParaRPr lang="zh-CN" altLang="en-US" kern="1200" dirty="0">
                <a:solidFill>
                  <a:schemeClr val="tx1"/>
                </a:solidFill>
                <a:latin typeface="微软雅黑" panose="020B0503020204020204" pitchFamily="34" charset="-122"/>
                <a:ea typeface="微软雅黑" panose="020B0503020204020204" pitchFamily="34" charset="-122"/>
              </a:endParaRPr>
            </a:p>
          </p:txBody>
        </p:sp>
        <p:sp>
          <p:nvSpPr>
            <p:cNvPr id="30" name="任意多边形 29"/>
            <p:cNvSpPr/>
            <p:nvPr/>
          </p:nvSpPr>
          <p:spPr>
            <a:xfrm>
              <a:off x="5499072" y="2207291"/>
              <a:ext cx="3068928" cy="1163939"/>
            </a:xfrm>
            <a:custGeom>
              <a:avLst/>
              <a:gdLst>
                <a:gd name="connsiteX0" fmla="*/ 0 w 3068928"/>
                <a:gd name="connsiteY0" fmla="*/ 290985 h 1163939"/>
                <a:gd name="connsiteX1" fmla="*/ 2486959 w 3068928"/>
                <a:gd name="connsiteY1" fmla="*/ 290985 h 1163939"/>
                <a:gd name="connsiteX2" fmla="*/ 2486959 w 3068928"/>
                <a:gd name="connsiteY2" fmla="*/ 0 h 1163939"/>
                <a:gd name="connsiteX3" fmla="*/ 3068928 w 3068928"/>
                <a:gd name="connsiteY3" fmla="*/ 581970 h 1163939"/>
                <a:gd name="connsiteX4" fmla="*/ 2486959 w 3068928"/>
                <a:gd name="connsiteY4" fmla="*/ 1163939 h 1163939"/>
                <a:gd name="connsiteX5" fmla="*/ 2486959 w 3068928"/>
                <a:gd name="connsiteY5" fmla="*/ 872954 h 1163939"/>
                <a:gd name="connsiteX6" fmla="*/ 0 w 3068928"/>
                <a:gd name="connsiteY6" fmla="*/ 872954 h 1163939"/>
                <a:gd name="connsiteX7" fmla="*/ 0 w 3068928"/>
                <a:gd name="connsiteY7" fmla="*/ 290985 h 116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8928" h="1163939">
                  <a:moveTo>
                    <a:pt x="0" y="290985"/>
                  </a:moveTo>
                  <a:lnTo>
                    <a:pt x="2486959" y="290985"/>
                  </a:lnTo>
                  <a:lnTo>
                    <a:pt x="2486959" y="0"/>
                  </a:lnTo>
                  <a:lnTo>
                    <a:pt x="3068928" y="581970"/>
                  </a:lnTo>
                  <a:lnTo>
                    <a:pt x="2486959" y="1163939"/>
                  </a:lnTo>
                  <a:lnTo>
                    <a:pt x="2486959" y="872954"/>
                  </a:lnTo>
                  <a:lnTo>
                    <a:pt x="0" y="872954"/>
                  </a:lnTo>
                  <a:lnTo>
                    <a:pt x="0" y="290985"/>
                  </a:lnTo>
                  <a:close/>
                </a:path>
              </a:pathLst>
            </a:custGeom>
          </p:spPr>
          <p:style>
            <a:lnRef idx="2">
              <a:schemeClr val="lt1">
                <a:hueOff val="0"/>
                <a:satOff val="0"/>
                <a:lumOff val="0"/>
                <a:alphaOff val="0"/>
              </a:schemeClr>
            </a:lnRef>
            <a:fillRef idx="1">
              <a:schemeClr val="accent3">
                <a:hueOff val="11624607"/>
                <a:satOff val="-37145"/>
                <a:lumOff val="-9412"/>
                <a:alphaOff val="0"/>
              </a:schemeClr>
            </a:fillRef>
            <a:effectRef idx="0">
              <a:schemeClr val="accent3">
                <a:hueOff val="11624607"/>
                <a:satOff val="-37145"/>
                <a:lumOff val="-9412"/>
                <a:alphaOff val="0"/>
              </a:schemeClr>
            </a:effectRef>
            <a:fontRef idx="minor">
              <a:schemeClr val="lt1"/>
            </a:fontRef>
          </p:style>
          <p:txBody>
            <a:bodyPr spcFirstLastPara="0" vert="horz" wrap="square" lIns="60960" tIns="351945" rIns="544985" bIns="475760" numCol="1" spcCol="1270" anchor="ctr" anchorCtr="0">
              <a:noAutofit/>
            </a:bodyPr>
            <a:lstStyle/>
            <a:p>
              <a:pPr defTabSz="711200">
                <a:lnSpc>
                  <a:spcPct val="150000"/>
                </a:lnSpc>
                <a:spcAft>
                  <a:spcPct val="35000"/>
                </a:spcAft>
              </a:pPr>
              <a:r>
                <a:rPr lang="zh-CN" altLang="en-US" b="1" kern="1200" dirty="0">
                  <a:solidFill>
                    <a:schemeClr val="bg1"/>
                  </a:solidFill>
                  <a:latin typeface="微软雅黑" panose="020B0503020204020204" pitchFamily="34" charset="-122"/>
                  <a:ea typeface="微软雅黑" panose="020B0503020204020204" pitchFamily="34" charset="-122"/>
                </a:rPr>
                <a:t>技术性指南技术注释</a:t>
              </a:r>
              <a:endParaRPr lang="zh-CN" altLang="en-US" kern="1200" dirty="0">
                <a:latin typeface="微软雅黑" panose="020B0503020204020204" pitchFamily="34" charset="-122"/>
                <a:ea typeface="微软雅黑" panose="020B0503020204020204" pitchFamily="34" charset="-122"/>
              </a:endParaRPr>
            </a:p>
          </p:txBody>
        </p:sp>
        <p:sp>
          <p:nvSpPr>
            <p:cNvPr id="31" name="任意多边形 30"/>
            <p:cNvSpPr/>
            <p:nvPr/>
          </p:nvSpPr>
          <p:spPr>
            <a:xfrm>
              <a:off x="5499071" y="3104857"/>
              <a:ext cx="2773391" cy="2209362"/>
            </a:xfrm>
            <a:custGeom>
              <a:avLst/>
              <a:gdLst>
                <a:gd name="connsiteX0" fmla="*/ 0 w 2461536"/>
                <a:gd name="connsiteY0" fmla="*/ 0 h 2209362"/>
                <a:gd name="connsiteX1" fmla="*/ 2461536 w 2461536"/>
                <a:gd name="connsiteY1" fmla="*/ 0 h 2209362"/>
                <a:gd name="connsiteX2" fmla="*/ 2461536 w 2461536"/>
                <a:gd name="connsiteY2" fmla="*/ 2209362 h 2209362"/>
                <a:gd name="connsiteX3" fmla="*/ 0 w 2461536"/>
                <a:gd name="connsiteY3" fmla="*/ 2209362 h 2209362"/>
                <a:gd name="connsiteX4" fmla="*/ 0 w 2461536"/>
                <a:gd name="connsiteY4" fmla="*/ 0 h 2209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1536" h="2209362">
                  <a:moveTo>
                    <a:pt x="0" y="0"/>
                  </a:moveTo>
                  <a:lnTo>
                    <a:pt x="2461536" y="0"/>
                  </a:lnTo>
                  <a:lnTo>
                    <a:pt x="2461536" y="2209362"/>
                  </a:lnTo>
                  <a:lnTo>
                    <a:pt x="0" y="2209362"/>
                  </a:lnTo>
                  <a:lnTo>
                    <a:pt x="0" y="0"/>
                  </a:lnTo>
                  <a:close/>
                </a:path>
              </a:pathLst>
            </a:custGeom>
          </p:spPr>
          <p:style>
            <a:lnRef idx="2">
              <a:schemeClr val="accent3">
                <a:hueOff val="11624607"/>
                <a:satOff val="-37145"/>
                <a:lumOff val="-941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0960" tIns="60960" rIns="60960" bIns="60960" numCol="1" spcCol="1270" anchor="t" anchorCtr="0">
              <a:noAutofit/>
            </a:bodyPr>
            <a:lstStyle/>
            <a:p>
              <a:pPr defTabSz="711200">
                <a:lnSpc>
                  <a:spcPct val="150000"/>
                </a:lnSpc>
                <a:spcAft>
                  <a:spcPct val="35000"/>
                </a:spcAft>
              </a:pPr>
              <a:r>
                <a:rPr lang="en-US" altLang="zh-CN" b="1" kern="1200" dirty="0">
                  <a:solidFill>
                    <a:schemeClr val="tx1"/>
                  </a:solidFill>
                  <a:latin typeface="微软雅黑" panose="020B0503020204020204" pitchFamily="34" charset="-122"/>
                  <a:ea typeface="微软雅黑" panose="020B0503020204020204" pitchFamily="34" charset="-122"/>
                </a:rPr>
                <a:t>Guidelines</a:t>
              </a:r>
              <a:endParaRPr lang="zh-CN" altLang="en-US" kern="1200" dirty="0">
                <a:solidFill>
                  <a:schemeClr val="tx1"/>
                </a:solidFill>
                <a:latin typeface="微软雅黑" panose="020B0503020204020204" pitchFamily="34" charset="-122"/>
                <a:ea typeface="微软雅黑" panose="020B0503020204020204" pitchFamily="34" charset="-122"/>
              </a:endParaRPr>
            </a:p>
            <a:p>
              <a:pPr defTabSz="711200">
                <a:lnSpc>
                  <a:spcPct val="150000"/>
                </a:lnSpc>
                <a:spcAft>
                  <a:spcPct val="35000"/>
                </a:spcAft>
              </a:pPr>
              <a:r>
                <a:rPr lang="en-US" altLang="zh-CN" b="1" kern="1200" dirty="0">
                  <a:solidFill>
                    <a:schemeClr val="tx1"/>
                  </a:solidFill>
                  <a:latin typeface="微软雅黑" panose="020B0503020204020204" pitchFamily="34" charset="-122"/>
                  <a:ea typeface="微软雅黑" panose="020B0503020204020204" pitchFamily="34" charset="-122"/>
                </a:rPr>
                <a:t>Notes</a:t>
              </a:r>
            </a:p>
            <a:p>
              <a:pPr defTabSz="711200">
                <a:lnSpc>
                  <a:spcPct val="150000"/>
                </a:lnSpc>
                <a:spcAft>
                  <a:spcPct val="35000"/>
                </a:spcAft>
              </a:pPr>
              <a:r>
                <a:rPr lang="zh-CN" altLang="en-US" b="1" kern="1200" dirty="0">
                  <a:solidFill>
                    <a:schemeClr val="tx1"/>
                  </a:solidFill>
                  <a:latin typeface="微软雅黑" panose="020B0503020204020204" pitchFamily="34" charset="-122"/>
                  <a:ea typeface="微软雅黑" panose="020B0503020204020204" pitchFamily="34" charset="-122"/>
                </a:rPr>
                <a:t>由</a:t>
              </a:r>
              <a:r>
                <a:rPr lang="en-US" altLang="zh-CN" b="1" kern="1200" dirty="0">
                  <a:solidFill>
                    <a:schemeClr val="tx1"/>
                  </a:solidFill>
                  <a:latin typeface="微软雅黑" panose="020B0503020204020204" pitchFamily="34" charset="-122"/>
                  <a:ea typeface="微软雅黑" panose="020B0503020204020204" pitchFamily="34" charset="-122"/>
                </a:rPr>
                <a:t>EMA</a:t>
              </a:r>
              <a:r>
                <a:rPr lang="zh-CN" altLang="en-US" b="1" kern="1200" dirty="0">
                  <a:solidFill>
                    <a:schemeClr val="tx1"/>
                  </a:solidFill>
                  <a:latin typeface="微软雅黑" panose="020B0503020204020204" pitchFamily="34" charset="-122"/>
                  <a:ea typeface="微软雅黑" panose="020B0503020204020204" pitchFamily="34" charset="-122"/>
                </a:rPr>
                <a:t>颁布实施的一些技术性指南和对一些法规条款所做出的技术注释</a:t>
              </a:r>
              <a:endParaRPr lang="en-US" altLang="zh-CN" b="1" kern="1200" dirty="0">
                <a:solidFill>
                  <a:schemeClr val="tx1"/>
                </a:solidFill>
                <a:latin typeface="微软雅黑" panose="020B0503020204020204" pitchFamily="34" charset="-122"/>
                <a:ea typeface="微软雅黑" panose="020B0503020204020204" pitchFamily="34" charset="-122"/>
              </a:endParaRPr>
            </a:p>
          </p:txBody>
        </p:sp>
      </p:grpSp>
      <p:sp>
        <p:nvSpPr>
          <p:cNvPr id="32" name="AutoShape 9"/>
          <p:cNvSpPr>
            <a:spLocks noChangeArrowheads="1"/>
          </p:cNvSpPr>
          <p:nvPr/>
        </p:nvSpPr>
        <p:spPr bwMode="gray">
          <a:xfrm>
            <a:off x="4188498" y="899974"/>
            <a:ext cx="3306737" cy="703884"/>
          </a:xfrm>
          <a:prstGeom prst="roundRect">
            <a:avLst>
              <a:gd name="adj" fmla="val 50000"/>
            </a:avLst>
          </a:prstGeom>
          <a:gradFill rotWithShape="1">
            <a:gsLst>
              <a:gs pos="0">
                <a:schemeClr val="accent2"/>
              </a:gs>
              <a:gs pos="100000">
                <a:schemeClr val="accent2">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欧盟药事法规三层次</a:t>
            </a:r>
          </a:p>
        </p:txBody>
      </p:sp>
    </p:spTree>
    <p:extLst>
      <p:ext uri="{BB962C8B-B14F-4D97-AF65-F5344CB8AC3E}">
        <p14:creationId xmlns:p14="http://schemas.microsoft.com/office/powerpoint/2010/main" val="35603663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欧盟药事法规集</a:t>
            </a:r>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26</a:t>
            </a:fld>
            <a:r>
              <a:rPr lang="en-US" altLang="zh-CN" dirty="0" smtClean="0"/>
              <a:t>/160</a:t>
            </a:r>
            <a:endParaRPr lang="zh-CN" altLang="en-US" dirty="0"/>
          </a:p>
        </p:txBody>
      </p:sp>
      <p:grpSp>
        <p:nvGrpSpPr>
          <p:cNvPr id="8" name="组合 7"/>
          <p:cNvGrpSpPr/>
          <p:nvPr/>
        </p:nvGrpSpPr>
        <p:grpSpPr>
          <a:xfrm>
            <a:off x="767999" y="1016138"/>
            <a:ext cx="10191737" cy="5045151"/>
            <a:chOff x="2124355" y="1217705"/>
            <a:chExt cx="4895288" cy="4173642"/>
          </a:xfrm>
        </p:grpSpPr>
        <p:sp>
          <p:nvSpPr>
            <p:cNvPr id="9" name="矩形 8"/>
            <p:cNvSpPr/>
            <p:nvPr/>
          </p:nvSpPr>
          <p:spPr>
            <a:xfrm>
              <a:off x="2124355" y="1722382"/>
              <a:ext cx="2387945" cy="280934"/>
            </a:xfrm>
            <a:prstGeom prst="rect">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 name="矩形 9"/>
            <p:cNvSpPr/>
            <p:nvPr/>
          </p:nvSpPr>
          <p:spPr>
            <a:xfrm>
              <a:off x="2124355" y="1827889"/>
              <a:ext cx="175427" cy="175427"/>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任意多边形 10"/>
            <p:cNvSpPr/>
            <p:nvPr/>
          </p:nvSpPr>
          <p:spPr>
            <a:xfrm>
              <a:off x="2124355" y="1217705"/>
              <a:ext cx="2387945" cy="504677"/>
            </a:xfrm>
            <a:custGeom>
              <a:avLst/>
              <a:gdLst>
                <a:gd name="connsiteX0" fmla="*/ 0 w 2387945"/>
                <a:gd name="connsiteY0" fmla="*/ 0 h 504677"/>
                <a:gd name="connsiteX1" fmla="*/ 2387945 w 2387945"/>
                <a:gd name="connsiteY1" fmla="*/ 0 h 504677"/>
                <a:gd name="connsiteX2" fmla="*/ 2387945 w 2387945"/>
                <a:gd name="connsiteY2" fmla="*/ 504677 h 504677"/>
                <a:gd name="connsiteX3" fmla="*/ 0 w 2387945"/>
                <a:gd name="connsiteY3" fmla="*/ 504677 h 504677"/>
                <a:gd name="connsiteX4" fmla="*/ 0 w 2387945"/>
                <a:gd name="connsiteY4" fmla="*/ 0 h 504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945" h="504677">
                  <a:moveTo>
                    <a:pt x="0" y="0"/>
                  </a:moveTo>
                  <a:lnTo>
                    <a:pt x="2387945" y="0"/>
                  </a:lnTo>
                  <a:lnTo>
                    <a:pt x="2387945" y="504677"/>
                  </a:lnTo>
                  <a:lnTo>
                    <a:pt x="0" y="504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5245" tIns="36830" rIns="55245" bIns="36830" numCol="1" spcCol="1270" anchor="ctr" anchorCtr="0">
              <a:noAutofit/>
            </a:bodyPr>
            <a:lstStyle/>
            <a:p>
              <a:pPr defTabSz="1289050">
                <a:lnSpc>
                  <a:spcPct val="90000"/>
                </a:lnSpc>
                <a:spcAft>
                  <a:spcPct val="35000"/>
                </a:spcAft>
              </a:pPr>
              <a:r>
                <a:rPr lang="zh-CN" altLang="en-US" sz="2800" dirty="0">
                  <a:ea typeface="微软雅黑" panose="020B0503020204020204" pitchFamily="34" charset="-122"/>
                </a:rPr>
                <a:t>法令、法规</a:t>
              </a:r>
            </a:p>
          </p:txBody>
        </p:sp>
        <p:sp>
          <p:nvSpPr>
            <p:cNvPr id="12" name="矩形 11"/>
            <p:cNvSpPr/>
            <p:nvPr/>
          </p:nvSpPr>
          <p:spPr>
            <a:xfrm>
              <a:off x="2124355" y="2236805"/>
              <a:ext cx="175422" cy="175422"/>
            </a:xfrm>
            <a:prstGeom prst="rect">
              <a:avLst/>
            </a:prstGeom>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3" name="任意多边形 12"/>
            <p:cNvSpPr/>
            <p:nvPr/>
          </p:nvSpPr>
          <p:spPr>
            <a:xfrm>
              <a:off x="2291511" y="2120060"/>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latin typeface="微软雅黑" panose="020B0503020204020204" pitchFamily="34" charset="-122"/>
                  <a:ea typeface="微软雅黑" panose="020B0503020204020204" pitchFamily="34" charset="-122"/>
                </a:rPr>
                <a:t>第一卷：欧盟人用药品法令、法规</a:t>
              </a:r>
              <a:endParaRPr lang="zh-CN" altLang="en-US" kern="1200" dirty="0">
                <a:latin typeface="微软雅黑" panose="020B0503020204020204" pitchFamily="34" charset="-122"/>
                <a:ea typeface="微软雅黑" panose="020B0503020204020204" pitchFamily="34" charset="-122"/>
              </a:endParaRPr>
            </a:p>
          </p:txBody>
        </p:sp>
        <p:sp>
          <p:nvSpPr>
            <p:cNvPr id="14" name="矩形 13"/>
            <p:cNvSpPr/>
            <p:nvPr/>
          </p:nvSpPr>
          <p:spPr>
            <a:xfrm>
              <a:off x="2124355" y="2645716"/>
              <a:ext cx="175422" cy="175422"/>
            </a:xfrm>
            <a:prstGeom prst="rect">
              <a:avLst/>
            </a:prstGeom>
          </p:spPr>
          <p:style>
            <a:lnRef idx="2">
              <a:schemeClr val="accent3">
                <a:hueOff val="1291623"/>
                <a:satOff val="-4127"/>
                <a:lumOff val="-1046"/>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2291511" y="2528971"/>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latin typeface="微软雅黑" panose="020B0503020204020204" pitchFamily="34" charset="-122"/>
                  <a:ea typeface="微软雅黑" panose="020B0503020204020204" pitchFamily="34" charset="-122"/>
                </a:rPr>
                <a:t>第五卷：欧盟兽用药品法令、法规</a:t>
              </a:r>
              <a:endParaRPr lang="zh-CN" altLang="en-US" kern="1200" dirty="0">
                <a:latin typeface="微软雅黑" panose="020B0503020204020204" pitchFamily="34" charset="-122"/>
                <a:ea typeface="微软雅黑" panose="020B0503020204020204" pitchFamily="34" charset="-122"/>
              </a:endParaRPr>
            </a:p>
          </p:txBody>
        </p:sp>
        <p:sp>
          <p:nvSpPr>
            <p:cNvPr id="16" name="矩形 15"/>
            <p:cNvSpPr/>
            <p:nvPr/>
          </p:nvSpPr>
          <p:spPr>
            <a:xfrm>
              <a:off x="4631698" y="1722382"/>
              <a:ext cx="2387945" cy="280934"/>
            </a:xfrm>
            <a:prstGeom prst="rect">
              <a:avLst/>
            </a:prstGeom>
          </p:spPr>
          <p:style>
            <a:lnRef idx="2">
              <a:schemeClr val="accent3">
                <a:hueOff val="11624607"/>
                <a:satOff val="-37145"/>
                <a:lumOff val="-9412"/>
                <a:alphaOff val="0"/>
              </a:schemeClr>
            </a:lnRef>
            <a:fillRef idx="1">
              <a:schemeClr val="accent3">
                <a:hueOff val="11624607"/>
                <a:satOff val="-37145"/>
                <a:lumOff val="-9412"/>
                <a:alphaOff val="0"/>
              </a:schemeClr>
            </a:fillRef>
            <a:effectRef idx="0">
              <a:schemeClr val="accent3">
                <a:hueOff val="11624607"/>
                <a:satOff val="-37145"/>
                <a:lumOff val="-9412"/>
                <a:alphaOff val="0"/>
              </a:schemeClr>
            </a:effectRef>
            <a:fontRef idx="minor">
              <a:schemeClr val="lt1"/>
            </a:fontRef>
          </p:style>
        </p:sp>
        <p:sp>
          <p:nvSpPr>
            <p:cNvPr id="17" name="矩形 16"/>
            <p:cNvSpPr/>
            <p:nvPr/>
          </p:nvSpPr>
          <p:spPr>
            <a:xfrm>
              <a:off x="4631698" y="1827889"/>
              <a:ext cx="175427" cy="175427"/>
            </a:xfrm>
            <a:prstGeom prst="rect">
              <a:avLst/>
            </a:prstGeom>
          </p:spPr>
          <p:style>
            <a:lnRef idx="2">
              <a:schemeClr val="accent3">
                <a:hueOff val="11624607"/>
                <a:satOff val="-37145"/>
                <a:lumOff val="-941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任意多边形 17"/>
            <p:cNvSpPr/>
            <p:nvPr/>
          </p:nvSpPr>
          <p:spPr>
            <a:xfrm>
              <a:off x="4631698" y="1217705"/>
              <a:ext cx="2387945" cy="504677"/>
            </a:xfrm>
            <a:custGeom>
              <a:avLst/>
              <a:gdLst>
                <a:gd name="connsiteX0" fmla="*/ 0 w 2387945"/>
                <a:gd name="connsiteY0" fmla="*/ 0 h 504677"/>
                <a:gd name="connsiteX1" fmla="*/ 2387945 w 2387945"/>
                <a:gd name="connsiteY1" fmla="*/ 0 h 504677"/>
                <a:gd name="connsiteX2" fmla="*/ 2387945 w 2387945"/>
                <a:gd name="connsiteY2" fmla="*/ 504677 h 504677"/>
                <a:gd name="connsiteX3" fmla="*/ 0 w 2387945"/>
                <a:gd name="connsiteY3" fmla="*/ 504677 h 504677"/>
                <a:gd name="connsiteX4" fmla="*/ 0 w 2387945"/>
                <a:gd name="connsiteY4" fmla="*/ 0 h 504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7945" h="504677">
                  <a:moveTo>
                    <a:pt x="0" y="0"/>
                  </a:moveTo>
                  <a:lnTo>
                    <a:pt x="2387945" y="0"/>
                  </a:lnTo>
                  <a:lnTo>
                    <a:pt x="2387945" y="504677"/>
                  </a:lnTo>
                  <a:lnTo>
                    <a:pt x="0" y="504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5245" tIns="36830" rIns="55245" bIns="36830" numCol="1" spcCol="1270" anchor="ctr" anchorCtr="0">
              <a:noAutofit/>
            </a:bodyPr>
            <a:lstStyle/>
            <a:p>
              <a:pPr defTabSz="1289050">
                <a:lnSpc>
                  <a:spcPct val="90000"/>
                </a:lnSpc>
                <a:spcAft>
                  <a:spcPct val="35000"/>
                </a:spcAft>
              </a:pPr>
              <a:r>
                <a:rPr lang="zh-CN" altLang="en-US" sz="2800" dirty="0">
                  <a:ea typeface="微软雅黑" panose="020B0503020204020204" pitchFamily="34" charset="-122"/>
                </a:rPr>
                <a:t>指南</a:t>
              </a:r>
            </a:p>
          </p:txBody>
        </p:sp>
        <p:sp>
          <p:nvSpPr>
            <p:cNvPr id="19" name="矩形 18"/>
            <p:cNvSpPr/>
            <p:nvPr/>
          </p:nvSpPr>
          <p:spPr>
            <a:xfrm>
              <a:off x="4631698" y="2236805"/>
              <a:ext cx="175422" cy="175422"/>
            </a:xfrm>
            <a:prstGeom prst="rect">
              <a:avLst/>
            </a:prstGeom>
          </p:spPr>
          <p:style>
            <a:lnRef idx="2">
              <a:schemeClr val="accent3">
                <a:hueOff val="2583246"/>
                <a:satOff val="-8254"/>
                <a:lumOff val="-209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任意多边形 19"/>
            <p:cNvSpPr/>
            <p:nvPr/>
          </p:nvSpPr>
          <p:spPr>
            <a:xfrm>
              <a:off x="4798854" y="2120060"/>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latin typeface="微软雅黑" panose="020B0503020204020204" pitchFamily="34" charset="-122"/>
                  <a:ea typeface="微软雅黑" panose="020B0503020204020204" pitchFamily="34" charset="-122"/>
                </a:rPr>
                <a:t>第二卷：人用药品管理办法及申请人须知</a:t>
              </a:r>
              <a:endParaRPr lang="en-US" altLang="zh-CN" b="1" kern="1200" dirty="0">
                <a:latin typeface="微软雅黑" panose="020B0503020204020204" pitchFamily="34" charset="-122"/>
                <a:ea typeface="微软雅黑" panose="020B0503020204020204" pitchFamily="34" charset="-122"/>
              </a:endParaRPr>
            </a:p>
          </p:txBody>
        </p:sp>
        <p:sp>
          <p:nvSpPr>
            <p:cNvPr id="21" name="矩形 20"/>
            <p:cNvSpPr/>
            <p:nvPr/>
          </p:nvSpPr>
          <p:spPr>
            <a:xfrm>
              <a:off x="4631698" y="2645716"/>
              <a:ext cx="175422" cy="175422"/>
            </a:xfrm>
            <a:prstGeom prst="rect">
              <a:avLst/>
            </a:prstGeom>
          </p:spPr>
          <p:style>
            <a:lnRef idx="2">
              <a:schemeClr val="accent3">
                <a:hueOff val="3874869"/>
                <a:satOff val="-12382"/>
                <a:lumOff val="-3137"/>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任意多边形 21"/>
            <p:cNvSpPr/>
            <p:nvPr/>
          </p:nvSpPr>
          <p:spPr>
            <a:xfrm>
              <a:off x="4798854" y="2528971"/>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latin typeface="微软雅黑" panose="020B0503020204020204" pitchFamily="34" charset="-122"/>
                  <a:ea typeface="微软雅黑" panose="020B0503020204020204" pitchFamily="34" charset="-122"/>
                </a:rPr>
                <a:t>第三卷：人用药品技术指南</a:t>
              </a:r>
              <a:endParaRPr lang="en-US" altLang="zh-CN" b="1" kern="1200" dirty="0">
                <a:latin typeface="微软雅黑" panose="020B0503020204020204" pitchFamily="34" charset="-122"/>
                <a:ea typeface="微软雅黑" panose="020B0503020204020204" pitchFamily="34" charset="-122"/>
              </a:endParaRPr>
            </a:p>
          </p:txBody>
        </p:sp>
        <p:sp>
          <p:nvSpPr>
            <p:cNvPr id="23" name="矩形 22"/>
            <p:cNvSpPr/>
            <p:nvPr/>
          </p:nvSpPr>
          <p:spPr>
            <a:xfrm>
              <a:off x="4631698" y="3054626"/>
              <a:ext cx="175422" cy="175422"/>
            </a:xfrm>
            <a:prstGeom prst="rect">
              <a:avLst/>
            </a:prstGeom>
          </p:spPr>
          <p:style>
            <a:lnRef idx="2">
              <a:schemeClr val="accent3">
                <a:hueOff val="5166492"/>
                <a:satOff val="-16509"/>
                <a:lumOff val="-4183"/>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任意多边形 23"/>
            <p:cNvSpPr/>
            <p:nvPr/>
          </p:nvSpPr>
          <p:spPr>
            <a:xfrm>
              <a:off x="4798854" y="2937882"/>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solidFill>
                    <a:srgbClr val="FF0000"/>
                  </a:solidFill>
                  <a:latin typeface="微软雅黑" panose="020B0503020204020204" pitchFamily="34" charset="-122"/>
                  <a:ea typeface="微软雅黑" panose="020B0503020204020204" pitchFamily="34" charset="-122"/>
                </a:rPr>
                <a:t>第四卷：欧盟人与兽用药品</a:t>
              </a:r>
              <a:r>
                <a:rPr lang="en-US" altLang="zh-CN" b="1" kern="1200" dirty="0">
                  <a:solidFill>
                    <a:srgbClr val="FF0000"/>
                  </a:solidFill>
                  <a:latin typeface="微软雅黑" panose="020B0503020204020204" pitchFamily="34" charset="-122"/>
                  <a:ea typeface="微软雅黑" panose="020B0503020204020204" pitchFamily="34" charset="-122"/>
                </a:rPr>
                <a:t>GMP</a:t>
              </a:r>
              <a:r>
                <a:rPr lang="zh-CN" altLang="en-US" b="1" kern="1200" dirty="0">
                  <a:solidFill>
                    <a:srgbClr val="FF0000"/>
                  </a:solidFill>
                  <a:latin typeface="微软雅黑" panose="020B0503020204020204" pitchFamily="34" charset="-122"/>
                  <a:ea typeface="微软雅黑" panose="020B0503020204020204" pitchFamily="34" charset="-122"/>
                </a:rPr>
                <a:t>指南（即欧盟</a:t>
              </a:r>
              <a:r>
                <a:rPr lang="en-US" altLang="zh-CN" b="1" kern="1200" dirty="0">
                  <a:solidFill>
                    <a:srgbClr val="FF0000"/>
                  </a:solidFill>
                  <a:latin typeface="微软雅黑" panose="020B0503020204020204" pitchFamily="34" charset="-122"/>
                  <a:ea typeface="微软雅黑" panose="020B0503020204020204" pitchFamily="34" charset="-122"/>
                </a:rPr>
                <a:t>GMP</a:t>
              </a:r>
              <a:r>
                <a:rPr lang="zh-CN" altLang="en-US" b="1" kern="1200" dirty="0">
                  <a:solidFill>
                    <a:srgbClr val="FF0000"/>
                  </a:solidFill>
                  <a:latin typeface="微软雅黑" panose="020B0503020204020204" pitchFamily="34" charset="-122"/>
                  <a:ea typeface="微软雅黑" panose="020B0503020204020204" pitchFamily="34" charset="-122"/>
                </a:rPr>
                <a:t>）</a:t>
              </a:r>
              <a:endParaRPr lang="en-US" altLang="zh-CN" b="1" kern="1200" dirty="0">
                <a:solidFill>
                  <a:srgbClr val="FF0000"/>
                </a:solidFill>
                <a:latin typeface="微软雅黑" panose="020B0503020204020204" pitchFamily="34" charset="-122"/>
                <a:ea typeface="微软雅黑" panose="020B0503020204020204" pitchFamily="34" charset="-122"/>
              </a:endParaRPr>
            </a:p>
          </p:txBody>
        </p:sp>
        <p:sp>
          <p:nvSpPr>
            <p:cNvPr id="25" name="矩形 24"/>
            <p:cNvSpPr/>
            <p:nvPr/>
          </p:nvSpPr>
          <p:spPr>
            <a:xfrm>
              <a:off x="4631698" y="3463537"/>
              <a:ext cx="175422" cy="175422"/>
            </a:xfrm>
            <a:prstGeom prst="rect">
              <a:avLst/>
            </a:prstGeom>
          </p:spPr>
          <p:style>
            <a:lnRef idx="2">
              <a:schemeClr val="accent3">
                <a:hueOff val="6458115"/>
                <a:satOff val="-20636"/>
                <a:lumOff val="-5229"/>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6" name="任意多边形 25"/>
            <p:cNvSpPr/>
            <p:nvPr/>
          </p:nvSpPr>
          <p:spPr>
            <a:xfrm>
              <a:off x="4798854" y="3346793"/>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latin typeface="微软雅黑" panose="020B0503020204020204" pitchFamily="34" charset="-122"/>
                  <a:ea typeface="微软雅黑" panose="020B0503020204020204" pitchFamily="34" charset="-122"/>
                </a:rPr>
                <a:t>第六卷：兽用药品管理办法及申请人须知</a:t>
              </a:r>
              <a:endParaRPr lang="en-US" altLang="zh-CN" b="1" kern="1200" dirty="0">
                <a:latin typeface="微软雅黑" panose="020B0503020204020204" pitchFamily="34" charset="-122"/>
                <a:ea typeface="微软雅黑" panose="020B0503020204020204" pitchFamily="34" charset="-122"/>
              </a:endParaRPr>
            </a:p>
          </p:txBody>
        </p:sp>
        <p:sp>
          <p:nvSpPr>
            <p:cNvPr id="27" name="矩形 26"/>
            <p:cNvSpPr/>
            <p:nvPr/>
          </p:nvSpPr>
          <p:spPr>
            <a:xfrm>
              <a:off x="4631698" y="3872448"/>
              <a:ext cx="175422" cy="175422"/>
            </a:xfrm>
            <a:prstGeom prst="rect">
              <a:avLst/>
            </a:prstGeom>
          </p:spPr>
          <p:style>
            <a:lnRef idx="2">
              <a:schemeClr val="accent3">
                <a:hueOff val="7749738"/>
                <a:satOff val="-24763"/>
                <a:lumOff val="-6275"/>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任意多边形 27"/>
            <p:cNvSpPr/>
            <p:nvPr/>
          </p:nvSpPr>
          <p:spPr>
            <a:xfrm>
              <a:off x="4798854" y="3755704"/>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latin typeface="微软雅黑" panose="020B0503020204020204" pitchFamily="34" charset="-122"/>
                  <a:ea typeface="微软雅黑" panose="020B0503020204020204" pitchFamily="34" charset="-122"/>
                </a:rPr>
                <a:t>第七卷：兽用药品技术指南</a:t>
              </a:r>
              <a:endParaRPr lang="en-US" altLang="zh-CN" b="1" kern="1200" dirty="0">
                <a:latin typeface="微软雅黑" panose="020B0503020204020204" pitchFamily="34" charset="-122"/>
                <a:ea typeface="微软雅黑" panose="020B0503020204020204" pitchFamily="34" charset="-122"/>
              </a:endParaRPr>
            </a:p>
          </p:txBody>
        </p:sp>
        <p:sp>
          <p:nvSpPr>
            <p:cNvPr id="29" name="矩形 28"/>
            <p:cNvSpPr/>
            <p:nvPr/>
          </p:nvSpPr>
          <p:spPr>
            <a:xfrm>
              <a:off x="4631698" y="4281359"/>
              <a:ext cx="175422" cy="175422"/>
            </a:xfrm>
            <a:prstGeom prst="rect">
              <a:avLst/>
            </a:prstGeom>
          </p:spPr>
          <p:style>
            <a:lnRef idx="2">
              <a:schemeClr val="accent3">
                <a:hueOff val="9041362"/>
                <a:satOff val="-28891"/>
                <a:lumOff val="-732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0" name="任意多边形 29"/>
            <p:cNvSpPr/>
            <p:nvPr/>
          </p:nvSpPr>
          <p:spPr>
            <a:xfrm>
              <a:off x="4798854" y="4164615"/>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latin typeface="微软雅黑" panose="020B0503020204020204" pitchFamily="34" charset="-122"/>
                  <a:ea typeface="微软雅黑" panose="020B0503020204020204" pitchFamily="34" charset="-122"/>
                </a:rPr>
                <a:t>第八卷：最大残留限度</a:t>
              </a:r>
              <a:endParaRPr lang="en-US" altLang="zh-CN" b="1" kern="1200" dirty="0">
                <a:latin typeface="微软雅黑" panose="020B0503020204020204" pitchFamily="34" charset="-122"/>
                <a:ea typeface="微软雅黑" panose="020B0503020204020204" pitchFamily="34" charset="-122"/>
              </a:endParaRPr>
            </a:p>
          </p:txBody>
        </p:sp>
        <p:sp>
          <p:nvSpPr>
            <p:cNvPr id="31" name="矩形 30"/>
            <p:cNvSpPr/>
            <p:nvPr/>
          </p:nvSpPr>
          <p:spPr>
            <a:xfrm>
              <a:off x="4631698" y="4690270"/>
              <a:ext cx="175422" cy="175422"/>
            </a:xfrm>
            <a:prstGeom prst="rect">
              <a:avLst/>
            </a:prstGeom>
          </p:spPr>
          <p:style>
            <a:lnRef idx="2">
              <a:schemeClr val="accent3">
                <a:hueOff val="10332984"/>
                <a:satOff val="-33018"/>
                <a:lumOff val="-8366"/>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任意多边形 31"/>
            <p:cNvSpPr/>
            <p:nvPr/>
          </p:nvSpPr>
          <p:spPr>
            <a:xfrm>
              <a:off x="4798854" y="4573526"/>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latin typeface="微软雅黑" panose="020B0503020204020204" pitchFamily="34" charset="-122"/>
                  <a:ea typeface="微软雅黑" panose="020B0503020204020204" pitchFamily="34" charset="-122"/>
                </a:rPr>
                <a:t>第九卷：人与兽用药品的安全警戒指南</a:t>
              </a:r>
              <a:endParaRPr lang="en-US" altLang="zh-CN" b="1" kern="1200" dirty="0">
                <a:latin typeface="微软雅黑" panose="020B0503020204020204" pitchFamily="34" charset="-122"/>
                <a:ea typeface="微软雅黑" panose="020B0503020204020204" pitchFamily="34" charset="-122"/>
              </a:endParaRPr>
            </a:p>
          </p:txBody>
        </p:sp>
        <p:sp>
          <p:nvSpPr>
            <p:cNvPr id="33" name="矩形 32"/>
            <p:cNvSpPr/>
            <p:nvPr/>
          </p:nvSpPr>
          <p:spPr>
            <a:xfrm>
              <a:off x="4631698" y="5099181"/>
              <a:ext cx="175422" cy="175422"/>
            </a:xfrm>
            <a:prstGeom prst="rect">
              <a:avLst/>
            </a:prstGeom>
          </p:spPr>
          <p:style>
            <a:lnRef idx="2">
              <a:schemeClr val="accent3">
                <a:hueOff val="11624607"/>
                <a:satOff val="-37145"/>
                <a:lumOff val="-941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4" name="任意多边形 33"/>
            <p:cNvSpPr/>
            <p:nvPr/>
          </p:nvSpPr>
          <p:spPr>
            <a:xfrm>
              <a:off x="4798854" y="4982437"/>
              <a:ext cx="2220789" cy="408910"/>
            </a:xfrm>
            <a:custGeom>
              <a:avLst/>
              <a:gdLst>
                <a:gd name="connsiteX0" fmla="*/ 0 w 2220789"/>
                <a:gd name="connsiteY0" fmla="*/ 0 h 408910"/>
                <a:gd name="connsiteX1" fmla="*/ 2220789 w 2220789"/>
                <a:gd name="connsiteY1" fmla="*/ 0 h 408910"/>
                <a:gd name="connsiteX2" fmla="*/ 2220789 w 2220789"/>
                <a:gd name="connsiteY2" fmla="*/ 408910 h 408910"/>
                <a:gd name="connsiteX3" fmla="*/ 0 w 2220789"/>
                <a:gd name="connsiteY3" fmla="*/ 408910 h 408910"/>
                <a:gd name="connsiteX4" fmla="*/ 0 w 2220789"/>
                <a:gd name="connsiteY4" fmla="*/ 0 h 408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89" h="408910">
                  <a:moveTo>
                    <a:pt x="0" y="0"/>
                  </a:moveTo>
                  <a:lnTo>
                    <a:pt x="2220789" y="0"/>
                  </a:lnTo>
                  <a:lnTo>
                    <a:pt x="2220789" y="408910"/>
                  </a:lnTo>
                  <a:lnTo>
                    <a:pt x="0" y="4089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784" tIns="49784" rIns="49784" bIns="49784" numCol="1" spcCol="1270" anchor="ctr" anchorCtr="0">
              <a:noAutofit/>
            </a:bodyPr>
            <a:lstStyle/>
            <a:p>
              <a:pPr defTabSz="311150">
                <a:lnSpc>
                  <a:spcPct val="90000"/>
                </a:lnSpc>
                <a:spcAft>
                  <a:spcPct val="35000"/>
                </a:spcAft>
              </a:pPr>
              <a:r>
                <a:rPr lang="zh-CN" altLang="en-US" b="1" kern="1200" dirty="0">
                  <a:latin typeface="微软雅黑" panose="020B0503020204020204" pitchFamily="34" charset="-122"/>
                  <a:ea typeface="微软雅黑" panose="020B0503020204020204" pitchFamily="34" charset="-122"/>
                </a:rPr>
                <a:t>第十卷：临床试验指南</a:t>
              </a:r>
              <a:endParaRPr lang="en-US" altLang="zh-CN" b="1" kern="1200" dirty="0">
                <a:latin typeface="微软雅黑" panose="020B0503020204020204" pitchFamily="34" charset="-122"/>
                <a:ea typeface="微软雅黑" panose="020B0503020204020204" pitchFamily="34" charset="-122"/>
              </a:endParaRPr>
            </a:p>
          </p:txBody>
        </p:sp>
      </p:grpSp>
      <p:sp>
        <p:nvSpPr>
          <p:cNvPr id="3" name="云形 2"/>
          <p:cNvSpPr/>
          <p:nvPr/>
        </p:nvSpPr>
        <p:spPr>
          <a:xfrm>
            <a:off x="909969" y="3409223"/>
            <a:ext cx="4307514" cy="2510944"/>
          </a:xfrm>
          <a:prstGeom prst="cloud">
            <a:avLst/>
          </a:prstGeom>
          <a:solidFill>
            <a:srgbClr val="92D050"/>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Arial" panose="020B0604020202020204" pitchFamily="34" charset="0"/>
                <a:ea typeface="微软雅黑" panose="020B0503020204020204" pitchFamily="34" charset="-122"/>
                <a:cs typeface="Arial" panose="020B0604020202020204" pitchFamily="34" charset="0"/>
              </a:rPr>
              <a:t>EudraLex</a:t>
            </a:r>
            <a:r>
              <a:rPr lang="zh-CN" altLang="en-US" dirty="0">
                <a:solidFill>
                  <a:schemeClr val="tx1"/>
                </a:solidFill>
                <a:latin typeface="Arial" panose="020B0604020202020204" pitchFamily="34" charset="0"/>
                <a:ea typeface="微软雅黑" panose="020B0503020204020204" pitchFamily="34" charset="-122"/>
                <a:cs typeface="Arial" panose="020B0604020202020204" pitchFamily="34" charset="0"/>
              </a:rPr>
              <a:t>是欧盟官方关于药事法规的数据库， 既包括具有法律约束力的法令和法规，又包括具有法律基础但没有法律效力的指南、注释等，共分十卷。</a:t>
            </a:r>
            <a:endParaRPr lang="zh-CN" altLang="en-US" dirty="0">
              <a:solidFill>
                <a:schemeClr val="tx1"/>
              </a:solidFill>
              <a:ea typeface="微软雅黑" panose="020B0503020204020204" pitchFamily="34" charset="-122"/>
            </a:endParaRPr>
          </a:p>
        </p:txBody>
      </p:sp>
    </p:spTree>
    <p:extLst>
      <p:ext uri="{BB962C8B-B14F-4D97-AF65-F5344CB8AC3E}">
        <p14:creationId xmlns:p14="http://schemas.microsoft.com/office/powerpoint/2010/main" val="30683738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a:t>欧盟法规指南简介</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27</a:t>
            </a:fld>
            <a:r>
              <a:rPr lang="en-US" altLang="zh-CN" dirty="0" smtClean="0"/>
              <a:t>/160</a:t>
            </a:r>
            <a:endParaRPr lang="zh-CN" altLang="en-US" dirty="0"/>
          </a:p>
        </p:txBody>
      </p:sp>
      <p:sp>
        <p:nvSpPr>
          <p:cNvPr id="23" name="AutoShape 19"/>
          <p:cNvSpPr>
            <a:spLocks noChangeArrowheads="1"/>
          </p:cNvSpPr>
          <p:nvPr/>
        </p:nvSpPr>
        <p:spPr bwMode="blackWhite">
          <a:xfrm>
            <a:off x="2057400" y="1163638"/>
            <a:ext cx="3886200" cy="533400"/>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0" scaled="1"/>
          </a:gradFill>
          <a:ln w="38100">
            <a:solidFill>
              <a:schemeClr val="tx1"/>
            </a:solidFill>
            <a:round/>
            <a:headEnd/>
            <a:tailEnd/>
          </a:ln>
          <a:effectLst/>
        </p:spPr>
        <p:txBody>
          <a:bodyPr wrap="none" anchor="ctr"/>
          <a:lstStyle/>
          <a:p>
            <a:pPr algn="ctr">
              <a:defRPr/>
            </a:pPr>
            <a:endParaRPr lang="en-US" altLang="zh-CN" dirty="0">
              <a:latin typeface="Verdana" pitchFamily="34" charset="0"/>
              <a:ea typeface="微软雅黑" panose="020B0503020204020204" pitchFamily="34" charset="-122"/>
            </a:endParaRPr>
          </a:p>
        </p:txBody>
      </p:sp>
      <p:sp>
        <p:nvSpPr>
          <p:cNvPr id="28676" name="矩形 23"/>
          <p:cNvSpPr>
            <a:spLocks noChangeArrowheads="1"/>
          </p:cNvSpPr>
          <p:nvPr/>
        </p:nvSpPr>
        <p:spPr bwMode="auto">
          <a:xfrm>
            <a:off x="2514600" y="1239838"/>
            <a:ext cx="2484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2400" b="1">
                <a:solidFill>
                  <a:schemeClr val="bg1"/>
                </a:solidFill>
                <a:latin typeface="微软雅黑" panose="020B0503020204020204" pitchFamily="34" charset="-122"/>
              </a:rPr>
              <a:t>欧盟</a:t>
            </a:r>
            <a:r>
              <a:rPr lang="en-US" altLang="zh-CN" sz="2400" b="1">
                <a:solidFill>
                  <a:schemeClr val="bg1"/>
                </a:solidFill>
                <a:latin typeface="微软雅黑" panose="020B0503020204020204" pitchFamily="34" charset="-122"/>
              </a:rPr>
              <a:t>GMP</a:t>
            </a:r>
            <a:r>
              <a:rPr lang="zh-CN" altLang="en-US" sz="2400" b="1">
                <a:solidFill>
                  <a:schemeClr val="bg1"/>
                </a:solidFill>
                <a:latin typeface="微软雅黑" panose="020B0503020204020204" pitchFamily="34" charset="-122"/>
              </a:rPr>
              <a:t>的框架</a:t>
            </a:r>
            <a:endParaRPr lang="zh-CN" altLang="en-US" sz="2400">
              <a:solidFill>
                <a:schemeClr val="bg1"/>
              </a:solidFill>
              <a:latin typeface="微软雅黑" panose="020B0503020204020204" pitchFamily="34" charset="-122"/>
            </a:endParaRPr>
          </a:p>
        </p:txBody>
      </p:sp>
      <p:grpSp>
        <p:nvGrpSpPr>
          <p:cNvPr id="28677" name="组合 29"/>
          <p:cNvGrpSpPr>
            <a:grpSpLocks/>
          </p:cNvGrpSpPr>
          <p:nvPr/>
        </p:nvGrpSpPr>
        <p:grpSpPr bwMode="auto">
          <a:xfrm>
            <a:off x="3810001" y="1451684"/>
            <a:ext cx="6204775" cy="4218867"/>
            <a:chOff x="424267" y="1384227"/>
            <a:chExt cx="6965822" cy="4529429"/>
          </a:xfrm>
        </p:grpSpPr>
        <p:sp>
          <p:nvSpPr>
            <p:cNvPr id="3" name="右箭头 2"/>
            <p:cNvSpPr/>
            <p:nvPr/>
          </p:nvSpPr>
          <p:spPr>
            <a:xfrm>
              <a:off x="2056776" y="2706050"/>
              <a:ext cx="1169133" cy="838545"/>
            </a:xfrm>
            <a:prstGeom prst="rightArrow">
              <a:avLst>
                <a:gd name="adj1" fmla="val 61210"/>
                <a:gd name="adj2" fmla="val 50000"/>
              </a:avLst>
            </a:prstGeom>
            <a:gradFill flip="none" rotWithShape="1">
              <a:gsLst>
                <a:gs pos="0">
                  <a:srgbClr val="BCBCBC">
                    <a:alpha val="69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2364" tIns="46182" rIns="92364" bIns="46182" anchor="ctr"/>
            <a:lstStyle/>
            <a:p>
              <a:pPr>
                <a:defRPr/>
              </a:pPr>
              <a:endParaRPr lang="zh-CN" altLang="en-US" dirty="0">
                <a:solidFill>
                  <a:srgbClr val="FFFFFF"/>
                </a:solidFill>
                <a:ea typeface="微软雅黑" panose="020B0503020204020204" pitchFamily="34" charset="-122"/>
              </a:endParaRPr>
            </a:p>
          </p:txBody>
        </p:sp>
        <p:grpSp>
          <p:nvGrpSpPr>
            <p:cNvPr id="28684" name="组合 53"/>
            <p:cNvGrpSpPr>
              <a:grpSpLocks/>
            </p:cNvGrpSpPr>
            <p:nvPr/>
          </p:nvGrpSpPr>
          <p:grpSpPr bwMode="auto">
            <a:xfrm>
              <a:off x="424267" y="2264839"/>
              <a:ext cx="1639602" cy="3648817"/>
              <a:chOff x="429627" y="2413328"/>
              <a:chExt cx="1639791" cy="3646783"/>
            </a:xfrm>
          </p:grpSpPr>
          <p:sp>
            <p:nvSpPr>
              <p:cNvPr id="5" name="矩形 4"/>
              <p:cNvSpPr/>
              <p:nvPr/>
            </p:nvSpPr>
            <p:spPr>
              <a:xfrm>
                <a:off x="1167549" y="3656600"/>
                <a:ext cx="155071" cy="10135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solidFill>
                    <a:srgbClr val="FFFFFF"/>
                  </a:solidFill>
                  <a:ea typeface="微软雅黑" panose="020B0503020204020204" pitchFamily="34" charset="-122"/>
                </a:endParaRPr>
              </a:p>
            </p:txBody>
          </p:sp>
          <p:grpSp>
            <p:nvGrpSpPr>
              <p:cNvPr id="28694" name="组合 46"/>
              <p:cNvGrpSpPr>
                <a:grpSpLocks/>
              </p:cNvGrpSpPr>
              <p:nvPr/>
            </p:nvGrpSpPr>
            <p:grpSpPr bwMode="auto">
              <a:xfrm>
                <a:off x="431214" y="2413328"/>
                <a:ext cx="1638204" cy="1637008"/>
                <a:chOff x="3737122" y="2610276"/>
                <a:chExt cx="1638204" cy="1637008"/>
              </a:xfrm>
            </p:grpSpPr>
            <p:sp>
              <p:nvSpPr>
                <p:cNvPr id="12" name="椭圆 11"/>
                <p:cNvSpPr/>
                <p:nvPr/>
              </p:nvSpPr>
              <p:spPr>
                <a:xfrm>
                  <a:off x="3737318" y="2610058"/>
                  <a:ext cx="1638043" cy="1636977"/>
                </a:xfrm>
                <a:prstGeom prst="ellipse">
                  <a:avLst/>
                </a:prstGeom>
                <a:gradFill>
                  <a:gsLst>
                    <a:gs pos="0">
                      <a:schemeClr val="bg2">
                        <a:lumMod val="75000"/>
                      </a:schemeClr>
                    </a:gs>
                    <a:gs pos="50000">
                      <a:schemeClr val="bg1">
                        <a:lumMod val="85000"/>
                      </a:schemeClr>
                    </a:gs>
                    <a:gs pos="100000">
                      <a:schemeClr val="bg2">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solidFill>
                      <a:srgbClr val="FFFFFF"/>
                    </a:solidFill>
                    <a:ea typeface="微软雅黑" panose="020B0503020204020204" pitchFamily="34" charset="-122"/>
                  </a:endParaRPr>
                </a:p>
              </p:txBody>
            </p:sp>
            <p:sp>
              <p:nvSpPr>
                <p:cNvPr id="13" name="椭圆 3"/>
                <p:cNvSpPr/>
                <p:nvPr/>
              </p:nvSpPr>
              <p:spPr>
                <a:xfrm>
                  <a:off x="3821092" y="2678195"/>
                  <a:ext cx="1500798" cy="15007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solidFill>
                      <a:srgbClr val="FFFFFF"/>
                    </a:solidFill>
                    <a:ea typeface="微软雅黑" panose="020B0503020204020204" pitchFamily="34" charset="-122"/>
                  </a:endParaRPr>
                </a:p>
              </p:txBody>
            </p:sp>
            <p:sp>
              <p:nvSpPr>
                <p:cNvPr id="14" name="椭圆 13"/>
                <p:cNvSpPr/>
                <p:nvPr/>
              </p:nvSpPr>
              <p:spPr>
                <a:xfrm>
                  <a:off x="3842481" y="2713966"/>
                  <a:ext cx="1427719" cy="1429162"/>
                </a:xfrm>
                <a:prstGeom prst="ellipse">
                  <a:avLst/>
                </a:prstGeom>
                <a:gradFill>
                  <a:gsLst>
                    <a:gs pos="0">
                      <a:schemeClr val="bg2">
                        <a:lumMod val="75000"/>
                      </a:schemeClr>
                    </a:gs>
                    <a:gs pos="50000">
                      <a:schemeClr val="bg1">
                        <a:lumMod val="85000"/>
                      </a:schemeClr>
                    </a:gs>
                    <a:gs pos="100000">
                      <a:schemeClr val="bg2">
                        <a:lumMod val="75000"/>
                      </a:schemeClr>
                    </a:gs>
                  </a:gsLst>
                  <a:lin ang="5400000" scaled="0"/>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800" b="1" dirty="0">
                      <a:solidFill>
                        <a:schemeClr val="tx1"/>
                      </a:solidFill>
                      <a:ea typeface="微软雅黑" panose="020B0503020204020204" pitchFamily="34" charset="-122"/>
                    </a:rPr>
                    <a:t>正文</a:t>
                  </a:r>
                </a:p>
              </p:txBody>
            </p:sp>
          </p:grpSp>
          <p:grpSp>
            <p:nvGrpSpPr>
              <p:cNvPr id="6" name="组合 47"/>
              <p:cNvGrpSpPr/>
              <p:nvPr/>
            </p:nvGrpSpPr>
            <p:grpSpPr>
              <a:xfrm>
                <a:off x="429627" y="4422664"/>
                <a:ext cx="1637446" cy="1637447"/>
                <a:chOff x="3737879" y="2610276"/>
                <a:chExt cx="1637446" cy="1637447"/>
              </a:xfrm>
              <a:solidFill>
                <a:srgbClr val="85AA3F"/>
              </a:solidFill>
            </p:grpSpPr>
            <p:sp>
              <p:nvSpPr>
                <p:cNvPr id="9" name="椭圆 8"/>
                <p:cNvSpPr/>
                <p:nvPr/>
              </p:nvSpPr>
              <p:spPr>
                <a:xfrm>
                  <a:off x="3737879" y="2610276"/>
                  <a:ext cx="1637446" cy="1637447"/>
                </a:xfrm>
                <a:prstGeom prst="ellipse">
                  <a:avLst/>
                </a:prstGeom>
                <a:gradFill>
                  <a:gsLst>
                    <a:gs pos="0">
                      <a:srgbClr val="64108A"/>
                    </a:gs>
                    <a:gs pos="50000">
                      <a:srgbClr val="A162D0"/>
                    </a:gs>
                    <a:gs pos="100000">
                      <a:srgbClr val="7D14A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ea typeface="微软雅黑" panose="020B0503020204020204" pitchFamily="34" charset="-122"/>
                  </a:endParaRPr>
                </a:p>
              </p:txBody>
            </p:sp>
            <p:sp>
              <p:nvSpPr>
                <p:cNvPr id="10" name="椭圆 3"/>
                <p:cNvSpPr/>
                <p:nvPr/>
              </p:nvSpPr>
              <p:spPr>
                <a:xfrm>
                  <a:off x="3821018" y="2678018"/>
                  <a:ext cx="1501964" cy="15019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ea typeface="微软雅黑" panose="020B0503020204020204" pitchFamily="34" charset="-122"/>
                  </a:endParaRPr>
                </a:p>
              </p:txBody>
            </p:sp>
            <p:sp>
              <p:nvSpPr>
                <p:cNvPr id="11" name="椭圆 10"/>
                <p:cNvSpPr/>
                <p:nvPr/>
              </p:nvSpPr>
              <p:spPr>
                <a:xfrm>
                  <a:off x="3843057" y="2715455"/>
                  <a:ext cx="1427090" cy="1427091"/>
                </a:xfrm>
                <a:prstGeom prst="ellipse">
                  <a:avLst/>
                </a:prstGeom>
                <a:gradFill>
                  <a:gsLst>
                    <a:gs pos="0">
                      <a:schemeClr val="accent3"/>
                    </a:gs>
                    <a:gs pos="100000">
                      <a:schemeClr val="accent1"/>
                    </a:gs>
                    <a:gs pos="100000">
                      <a:srgbClr val="7D14AC"/>
                    </a:gs>
                  </a:gsLst>
                  <a:lin ang="5400000" scaled="0"/>
                </a:gra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2800" b="1" dirty="0">
                      <a:solidFill>
                        <a:schemeClr val="tx1"/>
                      </a:solidFill>
                      <a:ea typeface="微软雅黑" panose="020B0503020204020204" pitchFamily="34" charset="-122"/>
                    </a:rPr>
                    <a:t>附录</a:t>
                  </a:r>
                </a:p>
              </p:txBody>
            </p:sp>
          </p:grpSp>
          <p:sp>
            <p:nvSpPr>
              <p:cNvPr id="8" name="矩形 7"/>
              <p:cNvSpPr/>
              <p:nvPr/>
            </p:nvSpPr>
            <p:spPr>
              <a:xfrm flipV="1">
                <a:off x="1069517" y="4177843"/>
                <a:ext cx="351136" cy="12775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solidFill>
                    <a:srgbClr val="FFFFFF"/>
                  </a:solidFill>
                  <a:ea typeface="微软雅黑" panose="020B0503020204020204" pitchFamily="34" charset="-122"/>
                </a:endParaRPr>
              </a:p>
            </p:txBody>
          </p:sp>
        </p:grpSp>
        <p:sp>
          <p:nvSpPr>
            <p:cNvPr id="15" name="圆角矩形 14"/>
            <p:cNvSpPr/>
            <p:nvPr/>
          </p:nvSpPr>
          <p:spPr>
            <a:xfrm>
              <a:off x="3328286" y="1384227"/>
              <a:ext cx="4061803" cy="2806775"/>
            </a:xfrm>
            <a:prstGeom prst="roundRect">
              <a:avLst>
                <a:gd name="adj" fmla="val 9687"/>
              </a:avLst>
            </a:prstGeom>
            <a:solidFill>
              <a:schemeClr val="bg1">
                <a:lumMod val="95000"/>
              </a:schemeClr>
            </a:solidFill>
            <a:ln w="76200">
              <a:gradFill>
                <a:gsLst>
                  <a:gs pos="0">
                    <a:schemeClr val="bg2">
                      <a:lumMod val="50000"/>
                    </a:schemeClr>
                  </a:gs>
                  <a:gs pos="50000">
                    <a:schemeClr val="bg1">
                      <a:lumMod val="85000"/>
                    </a:schemeClr>
                  </a:gs>
                  <a:gs pos="100000">
                    <a:schemeClr val="bg2">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92364" tIns="46182" rIns="92364" bIns="46182" anchor="ctr"/>
            <a:lstStyle/>
            <a:p>
              <a:pPr>
                <a:defRPr/>
              </a:pPr>
              <a:endParaRPr lang="zh-CN" altLang="en-US" dirty="0">
                <a:solidFill>
                  <a:srgbClr val="FFFFFF"/>
                </a:solidFill>
                <a:ea typeface="微软雅黑" panose="020B0503020204020204" pitchFamily="34" charset="-122"/>
              </a:endParaRPr>
            </a:p>
          </p:txBody>
        </p:sp>
        <p:sp>
          <p:nvSpPr>
            <p:cNvPr id="28688" name="TextBox 58"/>
            <p:cNvSpPr txBox="1">
              <a:spLocks noChangeArrowheads="1"/>
            </p:cNvSpPr>
            <p:nvPr/>
          </p:nvSpPr>
          <p:spPr bwMode="auto">
            <a:xfrm>
              <a:off x="3477452" y="1426076"/>
              <a:ext cx="3899369" cy="238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64" tIns="46182" rIns="92364" bIns="46182">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Clr>
                  <a:srgbClr val="FFC000"/>
                </a:buClr>
                <a:buFontTx/>
                <a:buBlip>
                  <a:blip r:embed="rId3"/>
                </a:buBlip>
              </a:pPr>
              <a:r>
                <a:rPr lang="en-US" altLang="zh-CN" sz="2000" b="1" dirty="0">
                  <a:latin typeface="微软雅黑" panose="020B0503020204020204" pitchFamily="34" charset="-122"/>
                </a:rPr>
                <a:t> </a:t>
              </a:r>
              <a:r>
                <a:rPr lang="en-US" altLang="zh-CN" sz="1800" b="1" dirty="0">
                  <a:latin typeface="微软雅黑" panose="020B0503020204020204" pitchFamily="34" charset="-122"/>
                </a:rPr>
                <a:t>Part I</a:t>
              </a:r>
              <a:r>
                <a:rPr lang="zh-CN" altLang="en-US" sz="1800" b="1" dirty="0">
                  <a:latin typeface="微软雅黑" panose="020B0503020204020204" pitchFamily="34" charset="-122"/>
                </a:rPr>
                <a:t>：药物的基本要求</a:t>
              </a:r>
              <a:endParaRPr lang="en-US" altLang="zh-CN" sz="1800" b="1" dirty="0">
                <a:latin typeface="微软雅黑" panose="020B0503020204020204" pitchFamily="34" charset="-122"/>
              </a:endParaRPr>
            </a:p>
            <a:p>
              <a:pPr>
                <a:lnSpc>
                  <a:spcPct val="150000"/>
                </a:lnSpc>
                <a:spcBef>
                  <a:spcPct val="0"/>
                </a:spcBef>
                <a:buFontTx/>
                <a:buBlip>
                  <a:blip r:embed="rId3"/>
                </a:buBlip>
              </a:pPr>
              <a:r>
                <a:rPr lang="en-US" altLang="zh-CN" sz="1800" b="1" dirty="0">
                  <a:latin typeface="微软雅黑" panose="020B0503020204020204" pitchFamily="34" charset="-122"/>
                </a:rPr>
                <a:t> Part II</a:t>
              </a:r>
              <a:r>
                <a:rPr lang="zh-CN" altLang="en-US" sz="1800" b="1" dirty="0">
                  <a:latin typeface="微软雅黑" panose="020B0503020204020204" pitchFamily="34" charset="-122"/>
                </a:rPr>
                <a:t>：用作起始物料的活性成分的基本要求</a:t>
              </a:r>
              <a:endParaRPr lang="en-US" altLang="zh-CN" sz="1800" b="1" dirty="0">
                <a:latin typeface="微软雅黑" panose="020B0503020204020204" pitchFamily="34" charset="-122"/>
              </a:endParaRPr>
            </a:p>
            <a:p>
              <a:pPr>
                <a:lnSpc>
                  <a:spcPct val="150000"/>
                </a:lnSpc>
                <a:spcBef>
                  <a:spcPct val="0"/>
                </a:spcBef>
                <a:buFontTx/>
                <a:buBlip>
                  <a:blip r:embed="rId3"/>
                </a:buBlip>
              </a:pPr>
              <a:r>
                <a:rPr lang="en-US" altLang="zh-CN" sz="1800" b="1" dirty="0">
                  <a:latin typeface="微软雅黑" panose="020B0503020204020204" pitchFamily="34" charset="-122"/>
                </a:rPr>
                <a:t> Part III</a:t>
              </a:r>
              <a:r>
                <a:rPr lang="zh-CN" altLang="en-US" sz="1800" b="1" dirty="0">
                  <a:latin typeface="微软雅黑" panose="020B0503020204020204" pitchFamily="34" charset="-122"/>
                </a:rPr>
                <a:t>：</a:t>
              </a:r>
              <a:r>
                <a:rPr lang="en-US" altLang="zh-CN" sz="1800" b="1" dirty="0">
                  <a:latin typeface="微软雅黑" panose="020B0503020204020204" pitchFamily="34" charset="-122"/>
                </a:rPr>
                <a:t>GMP</a:t>
              </a:r>
              <a:r>
                <a:rPr lang="zh-CN" altLang="en-US" sz="1800" b="1" dirty="0">
                  <a:latin typeface="微软雅黑" panose="020B0503020204020204" pitchFamily="34" charset="-122"/>
                </a:rPr>
                <a:t>相关文件</a:t>
              </a:r>
              <a:endParaRPr lang="en-US" altLang="zh-CN" sz="1800" b="1" dirty="0">
                <a:latin typeface="微软雅黑" panose="020B0503020204020204" pitchFamily="34" charset="-122"/>
              </a:endParaRPr>
            </a:p>
            <a:p>
              <a:pPr>
                <a:lnSpc>
                  <a:spcPct val="150000"/>
                </a:lnSpc>
                <a:spcBef>
                  <a:spcPct val="0"/>
                </a:spcBef>
                <a:buFontTx/>
                <a:buBlip>
                  <a:blip r:embed="rId3"/>
                </a:buBlip>
              </a:pPr>
              <a:r>
                <a:rPr lang="en-US" altLang="zh-CN" sz="1800" b="1" dirty="0">
                  <a:latin typeface="微软雅黑" panose="020B0503020204020204" pitchFamily="34" charset="-122"/>
                </a:rPr>
                <a:t> </a:t>
              </a:r>
              <a:r>
                <a:rPr lang="en-US" altLang="zh-CN" sz="1800" b="1" dirty="0">
                  <a:solidFill>
                    <a:srgbClr val="FF0000"/>
                  </a:solidFill>
                  <a:latin typeface="微软雅黑" panose="020B0503020204020204" pitchFamily="34" charset="-122"/>
                </a:rPr>
                <a:t>Part IV</a:t>
              </a:r>
              <a:r>
                <a:rPr lang="zh-CN" altLang="en-US" sz="1800" b="1" dirty="0">
                  <a:solidFill>
                    <a:srgbClr val="FF0000"/>
                  </a:solidFill>
                  <a:latin typeface="微软雅黑" panose="020B0503020204020204" pitchFamily="34" charset="-122"/>
                </a:rPr>
                <a:t>：</a:t>
              </a:r>
              <a:r>
                <a:rPr lang="en-US" altLang="zh-CN" sz="1800" b="1" dirty="0">
                  <a:solidFill>
                    <a:srgbClr val="FF0000"/>
                  </a:solidFill>
                  <a:latin typeface="微软雅黑" panose="020B0503020204020204" pitchFamily="34" charset="-122"/>
                </a:rPr>
                <a:t>ATMP GMP</a:t>
              </a:r>
              <a:r>
                <a:rPr lang="zh-CN" altLang="en-US" sz="1800" b="1" dirty="0">
                  <a:solidFill>
                    <a:srgbClr val="FF0000"/>
                  </a:solidFill>
                  <a:latin typeface="微软雅黑" panose="020B0503020204020204" pitchFamily="34" charset="-122"/>
                </a:rPr>
                <a:t>需求</a:t>
              </a:r>
            </a:p>
          </p:txBody>
        </p:sp>
        <p:sp>
          <p:nvSpPr>
            <p:cNvPr id="26" name="圆角矩形 25"/>
            <p:cNvSpPr/>
            <p:nvPr/>
          </p:nvSpPr>
          <p:spPr>
            <a:xfrm>
              <a:off x="3332361" y="4343400"/>
              <a:ext cx="4044460" cy="1523999"/>
            </a:xfrm>
            <a:prstGeom prst="roundRect">
              <a:avLst>
                <a:gd name="adj" fmla="val 9687"/>
              </a:avLst>
            </a:prstGeom>
            <a:solidFill>
              <a:schemeClr val="accent6">
                <a:lumMod val="20000"/>
                <a:lumOff val="80000"/>
              </a:schemeClr>
            </a:solidFill>
            <a:ln w="76200">
              <a:gradFill>
                <a:gsLst>
                  <a:gs pos="0">
                    <a:srgbClr val="64108A"/>
                  </a:gs>
                  <a:gs pos="50000">
                    <a:srgbClr val="A162D0"/>
                  </a:gs>
                  <a:gs pos="100000">
                    <a:srgbClr val="64108A"/>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92364" tIns="46182" rIns="92364" bIns="46182" anchor="ctr"/>
            <a:lstStyle/>
            <a:p>
              <a:pPr>
                <a:defRPr/>
              </a:pPr>
              <a:endParaRPr lang="zh-CN" altLang="en-US" dirty="0">
                <a:solidFill>
                  <a:srgbClr val="FFFFFF"/>
                </a:solidFill>
                <a:ea typeface="微软雅黑" panose="020B0503020204020204" pitchFamily="34" charset="-122"/>
              </a:endParaRPr>
            </a:p>
          </p:txBody>
        </p:sp>
        <p:sp>
          <p:nvSpPr>
            <p:cNvPr id="28692" name="TextBox 58"/>
            <p:cNvSpPr txBox="1">
              <a:spLocks noChangeArrowheads="1"/>
            </p:cNvSpPr>
            <p:nvPr/>
          </p:nvSpPr>
          <p:spPr bwMode="auto">
            <a:xfrm>
              <a:off x="3597937" y="4522898"/>
              <a:ext cx="3792152" cy="397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64" tIns="46182" rIns="92364" bIns="46182">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Blip>
                  <a:blip r:embed="rId3"/>
                </a:buBlip>
              </a:pPr>
              <a:r>
                <a:rPr lang="en-US" altLang="zh-CN" sz="1800" b="1" dirty="0">
                  <a:latin typeface="微软雅黑" panose="020B0503020204020204" pitchFamily="34" charset="-122"/>
                </a:rPr>
                <a:t> Annexes</a:t>
              </a:r>
              <a:r>
                <a:rPr lang="zh-CN" altLang="en-US" sz="1800" b="1" dirty="0">
                  <a:latin typeface="微软雅黑" panose="020B0503020204020204" pitchFamily="34" charset="-122"/>
                </a:rPr>
                <a:t>：</a:t>
              </a:r>
              <a:r>
                <a:rPr lang="en-US" altLang="zh-CN" sz="1800" b="1" dirty="0">
                  <a:latin typeface="微软雅黑" panose="020B0503020204020204" pitchFamily="34" charset="-122"/>
                </a:rPr>
                <a:t> 18</a:t>
              </a:r>
              <a:r>
                <a:rPr lang="zh-CN" altLang="en-US" sz="1800" b="1" dirty="0">
                  <a:latin typeface="微软雅黑" panose="020B0503020204020204" pitchFamily="34" charset="-122"/>
                </a:rPr>
                <a:t>个附录</a:t>
              </a:r>
              <a:endParaRPr lang="en-US" altLang="zh-CN" sz="1800" b="1" dirty="0">
                <a:latin typeface="微软雅黑" panose="020B0503020204020204" pitchFamily="34" charset="-122"/>
              </a:endParaRPr>
            </a:p>
          </p:txBody>
        </p:sp>
      </p:grpSp>
      <p:sp>
        <p:nvSpPr>
          <p:cNvPr id="31" name="TextBox 58"/>
          <p:cNvSpPr txBox="1">
            <a:spLocks noChangeArrowheads="1"/>
          </p:cNvSpPr>
          <p:nvPr/>
        </p:nvSpPr>
        <p:spPr bwMode="auto">
          <a:xfrm>
            <a:off x="2057400" y="2774951"/>
            <a:ext cx="762000" cy="2335213"/>
          </a:xfrm>
          <a:prstGeom prst="flowChartAlternateProcess">
            <a:avLst/>
          </a:prstGeom>
          <a:gradFill>
            <a:gsLst>
              <a:gs pos="0">
                <a:schemeClr val="accent3"/>
              </a:gs>
              <a:gs pos="100000">
                <a:schemeClr val="accent1"/>
              </a:gs>
              <a:gs pos="100000">
                <a:srgbClr val="1A134D"/>
              </a:gs>
            </a:gsLst>
            <a:lin ang="5400000" scaled="0"/>
          </a:gradFill>
          <a:ln w="9525">
            <a:noFill/>
            <a:miter lim="800000"/>
            <a:headEnd/>
            <a:tailEnd/>
          </a:ln>
        </p:spPr>
        <p:txBody>
          <a:bodyPr lIns="92364" tIns="46182" rIns="92364" bIns="46182">
            <a:spAutoFit/>
          </a:bodyPr>
          <a:lstStyle/>
          <a:p>
            <a:pPr algn="ctr">
              <a:defRPr/>
            </a:pPr>
            <a:r>
              <a:rPr lang="zh-CN" altLang="en-US" sz="2800" b="1" dirty="0">
                <a:solidFill>
                  <a:schemeClr val="bg1"/>
                </a:solidFill>
                <a:latin typeface="微软雅黑" panose="020B0503020204020204" pitchFamily="34" charset="-122"/>
                <a:ea typeface="微软雅黑" panose="020B0503020204020204" pitchFamily="34" charset="-122"/>
              </a:rPr>
              <a:t>欧盟</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G</a:t>
            </a:r>
          </a:p>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M</a:t>
            </a:r>
          </a:p>
          <a:p>
            <a:pPr algn="ctr">
              <a:defRPr/>
            </a:pPr>
            <a:r>
              <a:rPr lang="en-US" altLang="zh-CN" sz="2800" b="1" dirty="0">
                <a:solidFill>
                  <a:schemeClr val="bg1"/>
                </a:solidFill>
                <a:latin typeface="微软雅黑" panose="020B0503020204020204" pitchFamily="34" charset="-122"/>
                <a:ea typeface="微软雅黑" panose="020B0503020204020204" pitchFamily="34" charset="-122"/>
              </a:rPr>
              <a:t>P</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2" name="右箭头 31"/>
          <p:cNvSpPr/>
          <p:nvPr/>
        </p:nvSpPr>
        <p:spPr>
          <a:xfrm>
            <a:off x="5232401" y="4535489"/>
            <a:ext cx="1101725" cy="795337"/>
          </a:xfrm>
          <a:prstGeom prst="rightArrow">
            <a:avLst>
              <a:gd name="adj1" fmla="val 61210"/>
              <a:gd name="adj2" fmla="val 50000"/>
            </a:avLst>
          </a:prstGeom>
          <a:gradFill flip="none" rotWithShape="1">
            <a:gsLst>
              <a:gs pos="0">
                <a:srgbClr val="BCBCBC">
                  <a:alpha val="69000"/>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2364" tIns="46182" rIns="92364" bIns="46182" anchor="ctr"/>
          <a:lstStyle/>
          <a:p>
            <a:pPr>
              <a:defRPr/>
            </a:pPr>
            <a:endParaRPr lang="zh-CN" altLang="en-US" dirty="0">
              <a:solidFill>
                <a:srgbClr val="FFFFFF"/>
              </a:solidFill>
              <a:ea typeface="微软雅黑" panose="020B0503020204020204" pitchFamily="34" charset="-122"/>
            </a:endParaRPr>
          </a:p>
        </p:txBody>
      </p:sp>
      <p:sp>
        <p:nvSpPr>
          <p:cNvPr id="35" name="Freeform 134"/>
          <p:cNvSpPr>
            <a:spLocks/>
          </p:cNvSpPr>
          <p:nvPr/>
        </p:nvSpPr>
        <p:spPr bwMode="auto">
          <a:xfrm>
            <a:off x="2895601" y="3003551"/>
            <a:ext cx="925513" cy="284163"/>
          </a:xfrm>
          <a:custGeom>
            <a:avLst/>
            <a:gdLst>
              <a:gd name="T0" fmla="*/ 0 w 633"/>
              <a:gd name="T1" fmla="*/ 2147483647 h 179"/>
              <a:gd name="T2" fmla="*/ 0 w 633"/>
              <a:gd name="T3" fmla="*/ 2147483647 h 179"/>
              <a:gd name="T4" fmla="*/ 2147483647 w 633"/>
              <a:gd name="T5" fmla="*/ 2147483647 h 179"/>
              <a:gd name="T6" fmla="*/ 2147483647 w 633"/>
              <a:gd name="T7" fmla="*/ 2147483647 h 179"/>
              <a:gd name="T8" fmla="*/ 2147483647 w 633"/>
              <a:gd name="T9" fmla="*/ 2147483647 h 179"/>
              <a:gd name="T10" fmla="*/ 2147483647 w 633"/>
              <a:gd name="T11" fmla="*/ 0 h 179"/>
              <a:gd name="T12" fmla="*/ 2147483647 w 633"/>
              <a:gd name="T13" fmla="*/ 2147483647 h 179"/>
              <a:gd name="T14" fmla="*/ 0 w 633"/>
              <a:gd name="T15" fmla="*/ 2147483647 h 17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3" h="179">
                <a:moveTo>
                  <a:pt x="0" y="64"/>
                </a:moveTo>
                <a:lnTo>
                  <a:pt x="0" y="115"/>
                </a:lnTo>
                <a:lnTo>
                  <a:pt x="454" y="117"/>
                </a:lnTo>
                <a:lnTo>
                  <a:pt x="455" y="178"/>
                </a:lnTo>
                <a:lnTo>
                  <a:pt x="632" y="89"/>
                </a:lnTo>
                <a:lnTo>
                  <a:pt x="454" y="0"/>
                </a:lnTo>
                <a:lnTo>
                  <a:pt x="453" y="65"/>
                </a:lnTo>
                <a:lnTo>
                  <a:pt x="0" y="64"/>
                </a:lnTo>
              </a:path>
            </a:pathLst>
          </a:custGeom>
          <a:gradFill rotWithShape="0">
            <a:gsLst>
              <a:gs pos="0">
                <a:schemeClr val="accent2">
                  <a:lumMod val="40000"/>
                  <a:lumOff val="60000"/>
                </a:schemeClr>
              </a:gs>
              <a:gs pos="100000">
                <a:srgbClr val="184AD8"/>
              </a:gs>
            </a:gsLst>
            <a:lin ang="0" scaled="1"/>
          </a:gradFill>
          <a:ln w="12700" cap="rnd" cmpd="sng">
            <a:noFill/>
            <a:prstDash val="solid"/>
            <a:round/>
            <a:headEnd type="none" w="med" len="med"/>
            <a:tailEnd type="none" w="med" len="med"/>
          </a:ln>
          <a:effectLst>
            <a:outerShdw dist="35921" dir="2700000" algn="ctr" rotWithShape="0">
              <a:schemeClr val="tx2"/>
            </a:outerShdw>
          </a:effectLst>
        </p:spPr>
        <p:txBody>
          <a:bodyPr lIns="92382" tIns="46191" rIns="92382" bIns="46191"/>
          <a:lstStyle/>
          <a:p>
            <a:pPr>
              <a:defRPr/>
            </a:pPr>
            <a:endParaRPr lang="zh-CN" altLang="en-US" dirty="0">
              <a:latin typeface="微软雅黑" panose="020B0503020204020204" pitchFamily="34" charset="-122"/>
              <a:ea typeface="微软雅黑" panose="020B0503020204020204" pitchFamily="34" charset="-122"/>
            </a:endParaRPr>
          </a:p>
        </p:txBody>
      </p:sp>
      <p:sp>
        <p:nvSpPr>
          <p:cNvPr id="37" name="Freeform 134"/>
          <p:cNvSpPr>
            <a:spLocks/>
          </p:cNvSpPr>
          <p:nvPr/>
        </p:nvSpPr>
        <p:spPr bwMode="auto">
          <a:xfrm>
            <a:off x="2862263" y="4679951"/>
            <a:ext cx="925512" cy="284163"/>
          </a:xfrm>
          <a:custGeom>
            <a:avLst/>
            <a:gdLst>
              <a:gd name="T0" fmla="*/ 0 w 633"/>
              <a:gd name="T1" fmla="*/ 2147483647 h 179"/>
              <a:gd name="T2" fmla="*/ 0 w 633"/>
              <a:gd name="T3" fmla="*/ 2147483647 h 179"/>
              <a:gd name="T4" fmla="*/ 2147483647 w 633"/>
              <a:gd name="T5" fmla="*/ 2147483647 h 179"/>
              <a:gd name="T6" fmla="*/ 2147483647 w 633"/>
              <a:gd name="T7" fmla="*/ 2147483647 h 179"/>
              <a:gd name="T8" fmla="*/ 2147483647 w 633"/>
              <a:gd name="T9" fmla="*/ 2147483647 h 179"/>
              <a:gd name="T10" fmla="*/ 2147483647 w 633"/>
              <a:gd name="T11" fmla="*/ 0 h 179"/>
              <a:gd name="T12" fmla="*/ 2147483647 w 633"/>
              <a:gd name="T13" fmla="*/ 2147483647 h 179"/>
              <a:gd name="T14" fmla="*/ 0 w 633"/>
              <a:gd name="T15" fmla="*/ 2147483647 h 17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3" h="179">
                <a:moveTo>
                  <a:pt x="0" y="64"/>
                </a:moveTo>
                <a:lnTo>
                  <a:pt x="0" y="115"/>
                </a:lnTo>
                <a:lnTo>
                  <a:pt x="454" y="117"/>
                </a:lnTo>
                <a:lnTo>
                  <a:pt x="455" y="178"/>
                </a:lnTo>
                <a:lnTo>
                  <a:pt x="632" y="89"/>
                </a:lnTo>
                <a:lnTo>
                  <a:pt x="454" y="0"/>
                </a:lnTo>
                <a:lnTo>
                  <a:pt x="453" y="65"/>
                </a:lnTo>
                <a:lnTo>
                  <a:pt x="0" y="64"/>
                </a:lnTo>
              </a:path>
            </a:pathLst>
          </a:custGeom>
          <a:gradFill rotWithShape="0">
            <a:gsLst>
              <a:gs pos="0">
                <a:schemeClr val="accent2">
                  <a:lumMod val="40000"/>
                  <a:lumOff val="60000"/>
                </a:schemeClr>
              </a:gs>
              <a:gs pos="100000">
                <a:srgbClr val="184AD8"/>
              </a:gs>
            </a:gsLst>
            <a:lin ang="0" scaled="1"/>
          </a:gradFill>
          <a:ln w="12700" cap="rnd" cmpd="sng">
            <a:noFill/>
            <a:prstDash val="solid"/>
            <a:round/>
            <a:headEnd type="none" w="med" len="med"/>
            <a:tailEnd type="none" w="med" len="med"/>
          </a:ln>
          <a:effectLst>
            <a:outerShdw dist="35921" dir="2700000" algn="ctr" rotWithShape="0">
              <a:schemeClr val="tx2"/>
            </a:outerShdw>
          </a:effectLst>
        </p:spPr>
        <p:txBody>
          <a:bodyPr lIns="92382" tIns="46191" rIns="92382" bIns="46191"/>
          <a:lstStyle/>
          <a:p>
            <a:pPr>
              <a:defRPr/>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10810570"/>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a:t>欧盟法规指南简介</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28</a:t>
            </a:fld>
            <a:r>
              <a:rPr lang="en-US" altLang="zh-CN" dirty="0" smtClean="0"/>
              <a:t>/160</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1169203607"/>
              </p:ext>
            </p:extLst>
          </p:nvPr>
        </p:nvGraphicFramePr>
        <p:xfrm>
          <a:off x="822323" y="1007517"/>
          <a:ext cx="10601676" cy="5317304"/>
        </p:xfrm>
        <a:graphic>
          <a:graphicData uri="http://schemas.openxmlformats.org/drawingml/2006/table">
            <a:tbl>
              <a:tblPr firstRow="1">
                <a:tableStyleId>{ED083AE6-46FA-4A59-8FB0-9F97EB10719F}</a:tableStyleId>
              </a:tblPr>
              <a:tblGrid>
                <a:gridCol w="960556">
                  <a:extLst>
                    <a:ext uri="{9D8B030D-6E8A-4147-A177-3AD203B41FA5}">
                      <a16:colId xmlns:a16="http://schemas.microsoft.com/office/drawing/2014/main" val="1828495869"/>
                    </a:ext>
                  </a:extLst>
                </a:gridCol>
                <a:gridCol w="7915681">
                  <a:extLst>
                    <a:ext uri="{9D8B030D-6E8A-4147-A177-3AD203B41FA5}">
                      <a16:colId xmlns:a16="http://schemas.microsoft.com/office/drawing/2014/main" val="4004440045"/>
                    </a:ext>
                  </a:extLst>
                </a:gridCol>
                <a:gridCol w="1725439">
                  <a:extLst>
                    <a:ext uri="{9D8B030D-6E8A-4147-A177-3AD203B41FA5}">
                      <a16:colId xmlns:a16="http://schemas.microsoft.com/office/drawing/2014/main" val="3804778040"/>
                    </a:ext>
                  </a:extLst>
                </a:gridCol>
              </a:tblGrid>
              <a:tr h="273496">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类别</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609" marR="2609" marT="2609" marB="0" anchor="ctr">
                    <a:solidFill>
                      <a:srgbClr val="00B0F0"/>
                    </a:solidFill>
                  </a:tcP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标题</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609" marR="2609" marT="2609" marB="0" anchor="ctr">
                    <a:solidFill>
                      <a:srgbClr val="00B0F0"/>
                    </a:solidFill>
                  </a:tcPr>
                </a:tc>
                <a:tc>
                  <a:txBody>
                    <a:bodyPr/>
                    <a:lstStyle/>
                    <a:p>
                      <a:pPr algn="ctr" fontAlgn="ctr"/>
                      <a:r>
                        <a:rPr lang="zh-CN" altLang="en-US" sz="1800" u="none" strike="noStrike" dirty="0">
                          <a:effectLst/>
                          <a:latin typeface="微软雅黑" panose="020B0503020204020204" pitchFamily="34" charset="-122"/>
                          <a:ea typeface="微软雅黑" panose="020B0503020204020204" pitchFamily="34" charset="-122"/>
                        </a:rPr>
                        <a:t>更新时间</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609" marR="2609" marT="2609" marB="0" anchor="ctr">
                    <a:solidFill>
                      <a:srgbClr val="00B0F0"/>
                    </a:solidFill>
                  </a:tcPr>
                </a:tc>
                <a:extLst>
                  <a:ext uri="{0D108BD9-81ED-4DB2-BD59-A6C34878D82A}">
                    <a16:rowId xmlns:a16="http://schemas.microsoft.com/office/drawing/2014/main" val="2759110931"/>
                  </a:ext>
                </a:extLst>
              </a:tr>
              <a:tr h="273496">
                <a:tc rowSpan="9">
                  <a:txBody>
                    <a:bodyPr/>
                    <a:lstStyle/>
                    <a:p>
                      <a:pPr algn="ctr" fontAlgn="ctr"/>
                      <a:r>
                        <a:rPr lang="en-US" sz="1800" u="none" strike="noStrike" dirty="0">
                          <a:effectLst/>
                          <a:latin typeface="+mj-ea"/>
                          <a:ea typeface="+mj-ea"/>
                        </a:rPr>
                        <a:t>GMP</a:t>
                      </a:r>
                      <a:br>
                        <a:rPr lang="en-US" sz="1800" u="none" strike="noStrike" dirty="0">
                          <a:effectLst/>
                          <a:latin typeface="+mj-ea"/>
                          <a:ea typeface="+mj-ea"/>
                        </a:rPr>
                      </a:br>
                      <a:r>
                        <a:rPr lang="en-US" sz="1800" u="none" strike="noStrike" dirty="0">
                          <a:effectLst/>
                          <a:latin typeface="+mj-ea"/>
                          <a:ea typeface="+mj-ea"/>
                        </a:rPr>
                        <a:t>Part I</a:t>
                      </a:r>
                      <a:endParaRPr lang="en-US" sz="1800" b="0" i="0" u="none" strike="noStrike" dirty="0">
                        <a:solidFill>
                          <a:srgbClr val="000000"/>
                        </a:solidFill>
                        <a:effectLst/>
                        <a:latin typeface="+mj-ea"/>
                        <a:ea typeface="+mj-ea"/>
                      </a:endParaRPr>
                    </a:p>
                  </a:txBody>
                  <a:tcPr marL="2609" marR="2609" marT="2609" marB="0" anchor="ctr"/>
                </a:tc>
                <a:tc>
                  <a:txBody>
                    <a:bodyPr/>
                    <a:lstStyle/>
                    <a:p>
                      <a:pPr marL="72000" algn="l" fontAlgn="b"/>
                      <a:r>
                        <a:rPr lang="en-US" sz="1800" u="none" strike="noStrike" dirty="0">
                          <a:solidFill>
                            <a:srgbClr val="FF0000"/>
                          </a:solidFill>
                          <a:effectLst/>
                          <a:latin typeface="+mj-ea"/>
                          <a:ea typeface="+mj-ea"/>
                          <a:cs typeface="Arial" panose="020B0604020202020204" pitchFamily="34" charset="0"/>
                        </a:rPr>
                        <a:t>Chapter 1 </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制药质量体系</a:t>
                      </a:r>
                      <a:endParaRPr lang="en-US" sz="1800" b="0" i="0" u="none" strike="noStrike" dirty="0">
                        <a:solidFill>
                          <a:srgbClr val="FF0000"/>
                        </a:solidFill>
                        <a:effectLst/>
                        <a:latin typeface="+mj-ea"/>
                        <a:ea typeface="+mj-ea"/>
                        <a:cs typeface="Arial" panose="020B0604020202020204" pitchFamily="34" charset="0"/>
                      </a:endParaRPr>
                    </a:p>
                  </a:txBody>
                  <a:tcPr marL="2609" marR="2609" marT="2609"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2013</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4289358811"/>
                  </a:ext>
                </a:extLst>
              </a:tr>
              <a:tr h="273496">
                <a:tc vMerge="1">
                  <a:txBody>
                    <a:bodyPr/>
                    <a:lstStyle/>
                    <a:p>
                      <a:endParaRPr lang="zh-CN" altLang="en-US"/>
                    </a:p>
                  </a:txBody>
                  <a:tcPr/>
                </a:tc>
                <a:tc>
                  <a:txBody>
                    <a:bodyPr/>
                    <a:lstStyle/>
                    <a:p>
                      <a:pPr marL="72000" algn="l" fontAlgn="b"/>
                      <a:r>
                        <a:rPr lang="en-US" sz="1800" u="none" strike="noStrike" dirty="0">
                          <a:solidFill>
                            <a:srgbClr val="FF0000"/>
                          </a:solidFill>
                          <a:effectLst/>
                          <a:latin typeface="+mj-ea"/>
                          <a:ea typeface="+mj-ea"/>
                          <a:cs typeface="Arial" panose="020B0604020202020204" pitchFamily="34" charset="0"/>
                        </a:rPr>
                        <a:t>Chapter 2 </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人员</a:t>
                      </a:r>
                      <a:endParaRPr lang="en-US" sz="1800" b="0" i="0" u="none" strike="noStrike" dirty="0">
                        <a:solidFill>
                          <a:srgbClr val="FF0000"/>
                        </a:solidFill>
                        <a:effectLst/>
                        <a:latin typeface="+mj-ea"/>
                        <a:ea typeface="+mj-ea"/>
                        <a:cs typeface="Arial" panose="020B0604020202020204" pitchFamily="34" charset="0"/>
                      </a:endParaRPr>
                    </a:p>
                  </a:txBody>
                  <a:tcPr marL="2609" marR="2609" marT="2609"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2014</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2962165071"/>
                  </a:ext>
                </a:extLst>
              </a:tr>
              <a:tr h="273496">
                <a:tc vMerge="1">
                  <a:txBody>
                    <a:bodyPr/>
                    <a:lstStyle/>
                    <a:p>
                      <a:endParaRPr lang="zh-CN" altLang="en-US"/>
                    </a:p>
                  </a:txBody>
                  <a:tcPr/>
                </a:tc>
                <a:tc>
                  <a:txBody>
                    <a:bodyPr/>
                    <a:lstStyle/>
                    <a:p>
                      <a:pPr marL="72000" algn="l" fontAlgn="b"/>
                      <a:r>
                        <a:rPr lang="en-US" sz="1800" u="none" strike="noStrike" dirty="0">
                          <a:solidFill>
                            <a:srgbClr val="FF0000"/>
                          </a:solidFill>
                          <a:effectLst/>
                          <a:latin typeface="+mj-ea"/>
                          <a:ea typeface="+mj-ea"/>
                          <a:cs typeface="Arial" panose="020B0604020202020204" pitchFamily="34" charset="0"/>
                        </a:rPr>
                        <a:t>Chapter 3 </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厂房和设备</a:t>
                      </a:r>
                      <a:endParaRPr lang="en-US" sz="1800" b="0" i="0" u="none" strike="noStrike" dirty="0">
                        <a:solidFill>
                          <a:srgbClr val="FF0000"/>
                        </a:solidFill>
                        <a:effectLst/>
                        <a:latin typeface="+mj-ea"/>
                        <a:ea typeface="+mj-ea"/>
                        <a:cs typeface="Arial" panose="020B0604020202020204" pitchFamily="34" charset="0"/>
                      </a:endParaRPr>
                    </a:p>
                  </a:txBody>
                  <a:tcPr marL="2609" marR="2609" marT="2609"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2015</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3</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1802266842"/>
                  </a:ext>
                </a:extLst>
              </a:tr>
              <a:tr h="273496">
                <a:tc vMerge="1">
                  <a:txBody>
                    <a:bodyPr/>
                    <a:lstStyle/>
                    <a:p>
                      <a:endParaRPr lang="zh-CN" altLang="en-US"/>
                    </a:p>
                  </a:txBody>
                  <a:tcPr/>
                </a:tc>
                <a:tc>
                  <a:txBody>
                    <a:bodyPr/>
                    <a:lstStyle/>
                    <a:p>
                      <a:pPr marL="72000" algn="l" fontAlgn="b"/>
                      <a:r>
                        <a:rPr lang="en-US" sz="1800" u="none" strike="noStrike" dirty="0">
                          <a:solidFill>
                            <a:srgbClr val="FF0000"/>
                          </a:solidFill>
                          <a:effectLst/>
                          <a:latin typeface="+mj-ea"/>
                          <a:ea typeface="+mj-ea"/>
                          <a:cs typeface="Arial" panose="020B0604020202020204" pitchFamily="34" charset="0"/>
                        </a:rPr>
                        <a:t>Chapter 4 </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文件管理</a:t>
                      </a:r>
                      <a:endParaRPr lang="en-US" sz="1800" b="0" i="0" u="none" strike="noStrike" dirty="0">
                        <a:solidFill>
                          <a:srgbClr val="FF0000"/>
                        </a:solidFill>
                        <a:effectLst/>
                        <a:latin typeface="+mj-ea"/>
                        <a:ea typeface="+mj-ea"/>
                        <a:cs typeface="Arial" panose="020B0604020202020204" pitchFamily="34" charset="0"/>
                      </a:endParaRPr>
                    </a:p>
                  </a:txBody>
                  <a:tcPr marL="2609" marR="2609" marT="2609"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2011</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2862937175"/>
                  </a:ext>
                </a:extLst>
              </a:tr>
              <a:tr h="273496">
                <a:tc vMerge="1">
                  <a:txBody>
                    <a:bodyPr/>
                    <a:lstStyle/>
                    <a:p>
                      <a:endParaRPr lang="zh-CN" altLang="en-US"/>
                    </a:p>
                  </a:txBody>
                  <a:tcPr/>
                </a:tc>
                <a:tc>
                  <a:txBody>
                    <a:bodyPr/>
                    <a:lstStyle/>
                    <a:p>
                      <a:pPr marL="72000" algn="l" fontAlgn="b"/>
                      <a:r>
                        <a:rPr lang="en-US" sz="1800" u="none" strike="noStrike" dirty="0">
                          <a:solidFill>
                            <a:srgbClr val="FF0000"/>
                          </a:solidFill>
                          <a:effectLst/>
                          <a:latin typeface="+mj-ea"/>
                          <a:ea typeface="+mj-ea"/>
                          <a:cs typeface="Arial" panose="020B0604020202020204" pitchFamily="34" charset="0"/>
                        </a:rPr>
                        <a:t>Chapter 5 </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生产</a:t>
                      </a:r>
                      <a:endParaRPr lang="en-US" sz="1800" b="0" i="0" u="none" strike="noStrike" dirty="0">
                        <a:solidFill>
                          <a:srgbClr val="FF0000"/>
                        </a:solidFill>
                        <a:effectLst/>
                        <a:latin typeface="+mj-ea"/>
                        <a:ea typeface="+mj-ea"/>
                        <a:cs typeface="Arial" panose="020B0604020202020204" pitchFamily="34" charset="0"/>
                      </a:endParaRPr>
                    </a:p>
                  </a:txBody>
                  <a:tcPr marL="2609" marR="2609" marT="2609"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2015</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3</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140034484"/>
                  </a:ext>
                </a:extLst>
              </a:tr>
              <a:tr h="273496">
                <a:tc vMerge="1">
                  <a:txBody>
                    <a:bodyPr/>
                    <a:lstStyle/>
                    <a:p>
                      <a:endParaRPr lang="zh-CN" altLang="en-US"/>
                    </a:p>
                  </a:txBody>
                  <a:tcPr/>
                </a:tc>
                <a:tc>
                  <a:txBody>
                    <a:bodyPr/>
                    <a:lstStyle/>
                    <a:p>
                      <a:pPr marL="72000" algn="l" fontAlgn="b"/>
                      <a:r>
                        <a:rPr lang="en-US" sz="1800" u="none" strike="noStrike" dirty="0">
                          <a:solidFill>
                            <a:srgbClr val="FF0000"/>
                          </a:solidFill>
                          <a:effectLst/>
                          <a:latin typeface="+mj-ea"/>
                          <a:ea typeface="+mj-ea"/>
                          <a:cs typeface="Arial" panose="020B0604020202020204" pitchFamily="34" charset="0"/>
                        </a:rPr>
                        <a:t>Chapter 6 </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质量控制</a:t>
                      </a:r>
                      <a:endParaRPr lang="en-US" sz="1800" b="0" i="0" u="none" strike="noStrike" dirty="0">
                        <a:solidFill>
                          <a:srgbClr val="FF0000"/>
                        </a:solidFill>
                        <a:effectLst/>
                        <a:latin typeface="+mj-ea"/>
                        <a:ea typeface="+mj-ea"/>
                        <a:cs typeface="Arial" panose="020B0604020202020204" pitchFamily="34" charset="0"/>
                      </a:endParaRPr>
                    </a:p>
                  </a:txBody>
                  <a:tcPr marL="2609" marR="2609" marT="2609"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2014</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10</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3056423126"/>
                  </a:ext>
                </a:extLst>
              </a:tr>
              <a:tr h="273496">
                <a:tc vMerge="1">
                  <a:txBody>
                    <a:bodyPr/>
                    <a:lstStyle/>
                    <a:p>
                      <a:endParaRPr lang="zh-CN" altLang="en-US"/>
                    </a:p>
                  </a:txBody>
                  <a:tcPr/>
                </a:tc>
                <a:tc>
                  <a:txBody>
                    <a:bodyPr/>
                    <a:lstStyle/>
                    <a:p>
                      <a:pPr marL="72000" algn="l" fontAlgn="b"/>
                      <a:r>
                        <a:rPr lang="en-US" sz="1800" u="none" strike="noStrike" dirty="0">
                          <a:solidFill>
                            <a:srgbClr val="FF0000"/>
                          </a:solidFill>
                          <a:effectLst/>
                          <a:latin typeface="+mj-ea"/>
                          <a:ea typeface="+mj-ea"/>
                          <a:cs typeface="Arial" panose="020B0604020202020204" pitchFamily="34" charset="0"/>
                        </a:rPr>
                        <a:t>Chapter 7 </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外包活动</a:t>
                      </a:r>
                      <a:endParaRPr lang="en-US" sz="1800" b="0" i="0" u="none" strike="noStrike" dirty="0">
                        <a:solidFill>
                          <a:srgbClr val="FF0000"/>
                        </a:solidFill>
                        <a:effectLst/>
                        <a:latin typeface="+mj-ea"/>
                        <a:ea typeface="+mj-ea"/>
                        <a:cs typeface="Arial" panose="020B0604020202020204" pitchFamily="34" charset="0"/>
                      </a:endParaRPr>
                    </a:p>
                  </a:txBody>
                  <a:tcPr marL="2609" marR="2609" marT="2609"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2013</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1445659466"/>
                  </a:ext>
                </a:extLst>
              </a:tr>
              <a:tr h="273496">
                <a:tc vMerge="1">
                  <a:txBody>
                    <a:bodyPr/>
                    <a:lstStyle/>
                    <a:p>
                      <a:endParaRPr lang="zh-CN" altLang="en-US"/>
                    </a:p>
                  </a:txBody>
                  <a:tcPr/>
                </a:tc>
                <a:tc>
                  <a:txBody>
                    <a:bodyPr/>
                    <a:lstStyle/>
                    <a:p>
                      <a:pPr marL="72000" algn="l" fontAlgn="b"/>
                      <a:r>
                        <a:rPr lang="en-US" sz="1800" u="none" strike="noStrike" dirty="0">
                          <a:solidFill>
                            <a:srgbClr val="FF0000"/>
                          </a:solidFill>
                          <a:effectLst/>
                          <a:latin typeface="+mj-ea"/>
                          <a:ea typeface="+mj-ea"/>
                          <a:cs typeface="Arial" panose="020B0604020202020204" pitchFamily="34" charset="0"/>
                        </a:rPr>
                        <a:t>Chapter 8 </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投诉、质量缺陷与产品召回</a:t>
                      </a:r>
                      <a:endParaRPr lang="en-US" sz="1800" b="0" i="0" u="none" strike="noStrike" dirty="0">
                        <a:solidFill>
                          <a:srgbClr val="FF0000"/>
                        </a:solidFill>
                        <a:effectLst/>
                        <a:latin typeface="+mj-ea"/>
                        <a:ea typeface="+mj-ea"/>
                        <a:cs typeface="Arial" panose="020B0604020202020204" pitchFamily="34" charset="0"/>
                      </a:endParaRPr>
                    </a:p>
                  </a:txBody>
                  <a:tcPr marL="2609" marR="2609" marT="2609"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2015</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3</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1319519536"/>
                  </a:ext>
                </a:extLst>
              </a:tr>
              <a:tr h="273496">
                <a:tc vMerge="1">
                  <a:txBody>
                    <a:bodyPr/>
                    <a:lstStyle/>
                    <a:p>
                      <a:pPr algn="ctr" fontAlgn="ctr"/>
                      <a:endParaRPr lang="en-US" sz="1400" b="0" i="0" u="none" strike="noStrike" dirty="0">
                        <a:solidFill>
                          <a:srgbClr val="000000"/>
                        </a:solidFill>
                        <a:effectLst/>
                        <a:latin typeface="+mj-ea"/>
                        <a:ea typeface="+mj-ea"/>
                      </a:endParaRPr>
                    </a:p>
                  </a:txBody>
                  <a:tcPr marL="2609" marR="2609" marT="2609" marB="0" anchor="ctr"/>
                </a:tc>
                <a:tc>
                  <a:txBody>
                    <a:bodyPr/>
                    <a:lstStyle/>
                    <a:p>
                      <a:pPr marL="72000" marR="0" indent="0" algn="l" defTabSz="914400" rtl="0" eaLnBrk="1" fontAlgn="b" latinLnBrk="0" hangingPunct="1">
                        <a:lnSpc>
                          <a:spcPct val="100000"/>
                        </a:lnSpc>
                        <a:spcBef>
                          <a:spcPts val="0"/>
                        </a:spcBef>
                        <a:spcAft>
                          <a:spcPts val="0"/>
                        </a:spcAft>
                        <a:buClrTx/>
                        <a:buSzTx/>
                        <a:buFontTx/>
                        <a:buNone/>
                        <a:tabLst/>
                        <a:defRPr/>
                      </a:pPr>
                      <a:r>
                        <a:rPr lang="en-US" altLang="zh-CN" sz="1800" u="none" strike="noStrike" dirty="0">
                          <a:solidFill>
                            <a:schemeClr val="tx2"/>
                          </a:solidFill>
                          <a:effectLst/>
                          <a:latin typeface="微软雅黑" panose="020B0503020204020204" pitchFamily="34" charset="-122"/>
                          <a:ea typeface="微软雅黑" panose="020B0503020204020204" pitchFamily="34" charset="-122"/>
                          <a:cs typeface="Arial" panose="020B0604020202020204" pitchFamily="34" charset="0"/>
                        </a:rPr>
                        <a:t>Chapter 9 </a:t>
                      </a:r>
                      <a:r>
                        <a:rPr lang="zh-CN" altLang="en-US" sz="1800" u="none" strike="noStrike" dirty="0">
                          <a:solidFill>
                            <a:schemeClr val="tx2"/>
                          </a:solidFill>
                          <a:effectLst/>
                          <a:latin typeface="微软雅黑" panose="020B0503020204020204" pitchFamily="34" charset="-122"/>
                          <a:ea typeface="微软雅黑" panose="020B0503020204020204" pitchFamily="34" charset="-122"/>
                          <a:cs typeface="Arial" panose="020B0604020202020204" pitchFamily="34" charset="0"/>
                        </a:rPr>
                        <a:t>自检</a:t>
                      </a:r>
                      <a:endParaRPr lang="en-US" altLang="zh-CN" sz="1800" b="0" i="0" u="none" strike="noStrike" kern="1200" dirty="0">
                        <a:solidFill>
                          <a:schemeClr val="tx2"/>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tc>
                  <a:txBody>
                    <a:bodyPr/>
                    <a:lstStyle/>
                    <a:p>
                      <a:pPr algn="ctr" fontAlgn="ctr"/>
                      <a:r>
                        <a:rPr lang="en-US" altLang="zh-CN" sz="1800" b="0" i="0" u="none" strike="noStrike" dirty="0">
                          <a:solidFill>
                            <a:schemeClr val="tx2"/>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altLang="en-US" sz="1800" b="0" i="0" u="none" strike="noStrike" dirty="0">
                        <a:solidFill>
                          <a:schemeClr val="tx2"/>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1037060021"/>
                  </a:ext>
                </a:extLst>
              </a:tr>
              <a:tr h="311867">
                <a:tc>
                  <a:txBody>
                    <a:bodyPr/>
                    <a:lstStyle/>
                    <a:p>
                      <a:pPr algn="ctr" fontAlgn="ctr"/>
                      <a:r>
                        <a:rPr lang="en-US" sz="1800" u="none" strike="noStrike" dirty="0">
                          <a:effectLst/>
                          <a:latin typeface="+mj-ea"/>
                          <a:ea typeface="+mj-ea"/>
                        </a:rPr>
                        <a:t>GMP</a:t>
                      </a:r>
                      <a:br>
                        <a:rPr lang="en-US" sz="1800" u="none" strike="noStrike" dirty="0">
                          <a:effectLst/>
                          <a:latin typeface="+mj-ea"/>
                          <a:ea typeface="+mj-ea"/>
                        </a:rPr>
                      </a:br>
                      <a:r>
                        <a:rPr lang="en-US" sz="1800" u="none" strike="noStrike" dirty="0">
                          <a:effectLst/>
                          <a:latin typeface="+mj-ea"/>
                          <a:ea typeface="+mj-ea"/>
                        </a:rPr>
                        <a:t>Part II</a:t>
                      </a:r>
                      <a:endParaRPr lang="en-US" sz="1800" b="0" i="0" u="none" strike="noStrike" dirty="0">
                        <a:solidFill>
                          <a:srgbClr val="000000"/>
                        </a:solidFill>
                        <a:effectLst/>
                        <a:latin typeface="+mj-ea"/>
                        <a:ea typeface="+mj-ea"/>
                      </a:endParaRPr>
                    </a:p>
                  </a:txBody>
                  <a:tcPr marL="2609" marR="2609" marT="2609" marB="0" anchor="ctr"/>
                </a:tc>
                <a:tc>
                  <a:txBody>
                    <a:bodyPr/>
                    <a:lstStyle/>
                    <a:p>
                      <a:pPr marL="72000" algn="l" fontAlgn="b"/>
                      <a:r>
                        <a:rPr lang="en-US" sz="1800" u="none" strike="noStrike" dirty="0">
                          <a:solidFill>
                            <a:srgbClr val="FF0000"/>
                          </a:solidFill>
                          <a:effectLst/>
                          <a:latin typeface="+mj-ea"/>
                          <a:ea typeface="+mj-ea"/>
                          <a:cs typeface="Arial" panose="020B0604020202020204" pitchFamily="34" charset="0"/>
                        </a:rPr>
                        <a:t>Part II –</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对作为起始物料的活性物质的基本要求</a:t>
                      </a:r>
                      <a:endParaRPr lang="en-US" sz="1800" b="0" i="0" u="none" strike="noStrike" dirty="0">
                        <a:solidFill>
                          <a:srgbClr val="FF0000"/>
                        </a:solidFill>
                        <a:effectLst/>
                        <a:latin typeface="+mj-ea"/>
                        <a:ea typeface="+mj-ea"/>
                        <a:cs typeface="Arial" panose="020B0604020202020204" pitchFamily="34" charset="0"/>
                      </a:endParaRPr>
                    </a:p>
                  </a:txBody>
                  <a:tcPr marL="2609" marR="2609" marT="2609" marB="0" anchor="ctr"/>
                </a:tc>
                <a:tc>
                  <a:txBody>
                    <a:bodyPr/>
                    <a:lstStyle/>
                    <a:p>
                      <a:pPr algn="ctr" fontAlgn="ct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2014</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8</a:t>
                      </a:r>
                      <a:r>
                        <a:rPr lang="zh-CN" altLang="en-US" sz="180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2609" marR="2609" marT="2609" marB="0" anchor="ctr"/>
                </a:tc>
                <a:extLst>
                  <a:ext uri="{0D108BD9-81ED-4DB2-BD59-A6C34878D82A}">
                    <a16:rowId xmlns:a16="http://schemas.microsoft.com/office/drawing/2014/main" val="417443974"/>
                  </a:ext>
                </a:extLst>
              </a:tr>
              <a:tr h="280326">
                <a:tc rowSpan="7">
                  <a:txBody>
                    <a:bodyPr/>
                    <a:lstStyle/>
                    <a:p>
                      <a:pPr algn="ctr" fontAlgn="ctr"/>
                      <a:r>
                        <a:rPr lang="en-US" sz="1800" u="none" strike="noStrike" dirty="0">
                          <a:effectLst/>
                          <a:latin typeface="+mj-ea"/>
                          <a:ea typeface="+mj-ea"/>
                        </a:rPr>
                        <a:t>GMP</a:t>
                      </a:r>
                      <a:br>
                        <a:rPr lang="en-US" sz="1800" u="none" strike="noStrike" dirty="0">
                          <a:effectLst/>
                          <a:latin typeface="+mj-ea"/>
                          <a:ea typeface="+mj-ea"/>
                        </a:rPr>
                      </a:br>
                      <a:r>
                        <a:rPr lang="en-US" sz="1800" u="none" strike="noStrike" dirty="0">
                          <a:effectLst/>
                          <a:latin typeface="+mj-ea"/>
                          <a:ea typeface="+mj-ea"/>
                        </a:rPr>
                        <a:t>Part III</a:t>
                      </a:r>
                      <a:endParaRPr lang="en-US" sz="1800" b="0" i="0" u="none" strike="noStrike" dirty="0">
                        <a:solidFill>
                          <a:srgbClr val="000000"/>
                        </a:solidFill>
                        <a:effectLst/>
                        <a:latin typeface="+mj-ea"/>
                        <a:ea typeface="+mj-ea"/>
                      </a:endParaRPr>
                    </a:p>
                  </a:txBody>
                  <a:tcPr marL="2609" marR="2609" marT="2609" marB="0" anchor="ctr"/>
                </a:tc>
                <a:tc>
                  <a:txBody>
                    <a:bodyPr/>
                    <a:lstStyle/>
                    <a:p>
                      <a:pPr marL="36000" algn="l" rtl="0" fontAlgn="b"/>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工厂主文件编写解释说明</a:t>
                      </a:r>
                    </a:p>
                  </a:txBody>
                  <a:tcPr marL="9525" marR="9525" marT="9525" marB="0" anchor="b"/>
                </a:tc>
                <a:tc>
                  <a:txBody>
                    <a:bodyPr/>
                    <a:lstStyle/>
                    <a:p>
                      <a:pPr marL="36000" algn="ctr" rtl="0" fontAlgn="ct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2011</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p>
                  </a:txBody>
                  <a:tcPr marL="9525" marR="9525" marT="9525" marB="0" anchor="ctr"/>
                </a:tc>
                <a:extLst>
                  <a:ext uri="{0D108BD9-81ED-4DB2-BD59-A6C34878D82A}">
                    <a16:rowId xmlns:a16="http://schemas.microsoft.com/office/drawing/2014/main" val="1442020807"/>
                  </a:ext>
                </a:extLst>
              </a:tr>
              <a:tr h="280326">
                <a:tc vMerge="1">
                  <a:txBody>
                    <a:bodyPr/>
                    <a:lstStyle/>
                    <a:p>
                      <a:endParaRPr lang="zh-CN" altLang="en-US"/>
                    </a:p>
                  </a:txBody>
                  <a:tcPr/>
                </a:tc>
                <a:tc>
                  <a:txBody>
                    <a:bodyPr/>
                    <a:lstStyle/>
                    <a:p>
                      <a:pPr marL="36000" algn="l" rtl="0" fontAlgn="b"/>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质量风险管理（</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ICH Q9</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a:t>
                      </a:r>
                    </a:p>
                  </a:txBody>
                  <a:tcPr marL="9525" marR="9525" marT="9525" marB="0" anchor="b"/>
                </a:tc>
                <a:tc>
                  <a:txBody>
                    <a:bodyPr/>
                    <a:lstStyle/>
                    <a:p>
                      <a:pPr marL="36000" algn="ctr" rtl="0" fontAlgn="ct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2015</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9</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p>
                  </a:txBody>
                  <a:tcPr marL="9525" marR="9525" marT="9525" marB="0" anchor="ctr"/>
                </a:tc>
                <a:extLst>
                  <a:ext uri="{0D108BD9-81ED-4DB2-BD59-A6C34878D82A}">
                    <a16:rowId xmlns:a16="http://schemas.microsoft.com/office/drawing/2014/main" val="429648235"/>
                  </a:ext>
                </a:extLst>
              </a:tr>
              <a:tr h="280326">
                <a:tc vMerge="1">
                  <a:txBody>
                    <a:bodyPr/>
                    <a:lstStyle/>
                    <a:p>
                      <a:endParaRPr lang="zh-CN" altLang="en-US"/>
                    </a:p>
                  </a:txBody>
                  <a:tcPr/>
                </a:tc>
                <a:tc>
                  <a:txBody>
                    <a:bodyPr/>
                    <a:lstStyle/>
                    <a:p>
                      <a:pPr marL="36000" algn="l" rtl="0" fontAlgn="b"/>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制药质量体系（</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ICHQ10</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a:t>
                      </a:r>
                    </a:p>
                  </a:txBody>
                  <a:tcPr marL="9525" marR="9525" marT="9525" marB="0" anchor="b"/>
                </a:tc>
                <a:tc>
                  <a:txBody>
                    <a:bodyPr/>
                    <a:lstStyle/>
                    <a:p>
                      <a:pPr marL="36000" algn="ctr" rtl="0" fontAlgn="ct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2015</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9</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p>
                  </a:txBody>
                  <a:tcPr marL="9525" marR="9525" marT="9525" marB="0" anchor="ctr"/>
                </a:tc>
                <a:extLst>
                  <a:ext uri="{0D108BD9-81ED-4DB2-BD59-A6C34878D82A}">
                    <a16:rowId xmlns:a16="http://schemas.microsoft.com/office/drawing/2014/main" val="2686970749"/>
                  </a:ext>
                </a:extLst>
              </a:tr>
              <a:tr h="280326">
                <a:tc vMerge="1">
                  <a:txBody>
                    <a:bodyPr/>
                    <a:lstStyle/>
                    <a:p>
                      <a:endParaRPr lang="zh-CN" altLang="en-US"/>
                    </a:p>
                  </a:txBody>
                  <a:tcPr/>
                </a:tc>
                <a:tc>
                  <a:txBody>
                    <a:bodyPr/>
                    <a:lstStyle/>
                    <a:p>
                      <a:pPr marL="36000" algn="l" rtl="0" fontAlgn="b"/>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批次认证国际协调要求</a:t>
                      </a:r>
                    </a:p>
                  </a:txBody>
                  <a:tcPr marL="9525" marR="9525" marT="9525" marB="0" anchor="b"/>
                </a:tc>
                <a:tc>
                  <a:txBody>
                    <a:bodyPr/>
                    <a:lstStyle/>
                    <a:p>
                      <a:pPr marL="36000" algn="ctr" rtl="0" fontAlgn="ct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2011</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6</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p>
                  </a:txBody>
                  <a:tcPr marL="9525" marR="9525" marT="9525" marB="0" anchor="ctr"/>
                </a:tc>
                <a:extLst>
                  <a:ext uri="{0D108BD9-81ED-4DB2-BD59-A6C34878D82A}">
                    <a16:rowId xmlns:a16="http://schemas.microsoft.com/office/drawing/2014/main" val="2001373482"/>
                  </a:ext>
                </a:extLst>
              </a:tr>
              <a:tr h="280326">
                <a:tc vMerge="1">
                  <a:txBody>
                    <a:bodyPr/>
                    <a:lstStyle/>
                    <a:p>
                      <a:endParaRPr lang="zh-CN" altLang="en-US"/>
                    </a:p>
                  </a:txBody>
                  <a:tcPr/>
                </a:tc>
                <a:tc>
                  <a:txBody>
                    <a:bodyPr/>
                    <a:lstStyle/>
                    <a:p>
                      <a:pPr marL="36000" algn="l" rtl="0" fontAlgn="b"/>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出口欧盟的人用药所用原料药（书面确认）模板（第</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版）</a:t>
                      </a:r>
                    </a:p>
                  </a:txBody>
                  <a:tcPr marL="9525" marR="9525" marT="9525" marB="0" anchor="b"/>
                </a:tc>
                <a:tc>
                  <a:txBody>
                    <a:bodyPr/>
                    <a:lstStyle/>
                    <a:p>
                      <a:pPr marL="36000" algn="ctr" rtl="0" fontAlgn="ct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2013</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p>
                  </a:txBody>
                  <a:tcPr marL="9525" marR="9525" marT="9525" marB="0" anchor="ctr"/>
                </a:tc>
                <a:extLst>
                  <a:ext uri="{0D108BD9-81ED-4DB2-BD59-A6C34878D82A}">
                    <a16:rowId xmlns:a16="http://schemas.microsoft.com/office/drawing/2014/main" val="2074757042"/>
                  </a:ext>
                </a:extLst>
              </a:tr>
              <a:tr h="209382">
                <a:tc vMerge="1">
                  <a:txBody>
                    <a:bodyPr/>
                    <a:lstStyle/>
                    <a:p>
                      <a:endParaRPr lang="zh-CN" altLang="en-US"/>
                    </a:p>
                  </a:txBody>
                  <a:tcPr/>
                </a:tc>
                <a:tc>
                  <a:txBody>
                    <a:bodyPr/>
                    <a:lstStyle/>
                    <a:p>
                      <a:pPr marL="36000" algn="l" rtl="0" fontAlgn="b"/>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基于多产品共线生产过程中风险识别建立健康暴露限值的指南</a:t>
                      </a:r>
                    </a:p>
                  </a:txBody>
                  <a:tcPr marL="9525" marR="9525" marT="9525" marB="0" anchor="b"/>
                </a:tc>
                <a:tc>
                  <a:txBody>
                    <a:bodyPr/>
                    <a:lstStyle/>
                    <a:p>
                      <a:pPr marL="36000" algn="ctr" rtl="0" fontAlgn="ct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2014</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11</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p>
                  </a:txBody>
                  <a:tcPr marL="9525" marR="9525" marT="9525" marB="0" anchor="ctr"/>
                </a:tc>
                <a:extLst>
                  <a:ext uri="{0D108BD9-81ED-4DB2-BD59-A6C34878D82A}">
                    <a16:rowId xmlns:a16="http://schemas.microsoft.com/office/drawing/2014/main" val="727160452"/>
                  </a:ext>
                </a:extLst>
              </a:tr>
              <a:tr h="293695">
                <a:tc vMerge="1">
                  <a:txBody>
                    <a:bodyPr/>
                    <a:lstStyle/>
                    <a:p>
                      <a:endParaRPr lang="zh-CN" altLang="en-US"/>
                    </a:p>
                  </a:txBody>
                  <a:tcPr/>
                </a:tc>
                <a:tc>
                  <a:txBody>
                    <a:bodyPr/>
                    <a:lstStyle/>
                    <a:p>
                      <a:pPr marL="36000" algn="l" rtl="0" fontAlgn="b"/>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使用风险评估确定人用药辅料生产质量管理规范的指南</a:t>
                      </a:r>
                    </a:p>
                  </a:txBody>
                  <a:tcPr marL="9525" marR="9525" marT="9525" marB="0" anchor="ctr"/>
                </a:tc>
                <a:tc>
                  <a:txBody>
                    <a:bodyPr/>
                    <a:lstStyle/>
                    <a:p>
                      <a:pPr marL="36000" algn="ctr" rtl="0" fontAlgn="ct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2015</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3</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cs typeface="Arial" panose="020B0604020202020204" pitchFamily="34" charset="0"/>
                        </a:rPr>
                        <a:t>月</a:t>
                      </a:r>
                    </a:p>
                  </a:txBody>
                  <a:tcPr marL="9525" marR="9525" marT="9525" marB="0" anchor="ctr"/>
                </a:tc>
                <a:extLst>
                  <a:ext uri="{0D108BD9-81ED-4DB2-BD59-A6C34878D82A}">
                    <a16:rowId xmlns:a16="http://schemas.microsoft.com/office/drawing/2014/main" val="1728359569"/>
                  </a:ext>
                </a:extLst>
              </a:tr>
            </a:tbl>
          </a:graphicData>
        </a:graphic>
      </p:graphicFrame>
    </p:spTree>
    <p:extLst>
      <p:ext uri="{BB962C8B-B14F-4D97-AF65-F5344CB8AC3E}">
        <p14:creationId xmlns:p14="http://schemas.microsoft.com/office/powerpoint/2010/main" val="3751535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a:t>欧盟法规指南简介</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29</a:t>
            </a:fld>
            <a:r>
              <a:rPr lang="en-US" altLang="zh-CN" dirty="0" smtClean="0"/>
              <a:t>/160</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2181053852"/>
              </p:ext>
            </p:extLst>
          </p:nvPr>
        </p:nvGraphicFramePr>
        <p:xfrm>
          <a:off x="863964" y="922334"/>
          <a:ext cx="10435406" cy="5569906"/>
        </p:xfrm>
        <a:graphic>
          <a:graphicData uri="http://schemas.openxmlformats.org/drawingml/2006/table">
            <a:tbl>
              <a:tblPr>
                <a:tableStyleId>{ED083AE6-46FA-4A59-8FB0-9F97EB10719F}</a:tableStyleId>
              </a:tblPr>
              <a:tblGrid>
                <a:gridCol w="2440346">
                  <a:extLst>
                    <a:ext uri="{9D8B030D-6E8A-4147-A177-3AD203B41FA5}">
                      <a16:colId xmlns:a16="http://schemas.microsoft.com/office/drawing/2014/main" val="1828495869"/>
                    </a:ext>
                  </a:extLst>
                </a:gridCol>
                <a:gridCol w="6131907">
                  <a:extLst>
                    <a:ext uri="{9D8B030D-6E8A-4147-A177-3AD203B41FA5}">
                      <a16:colId xmlns:a16="http://schemas.microsoft.com/office/drawing/2014/main" val="4004440045"/>
                    </a:ext>
                  </a:extLst>
                </a:gridCol>
                <a:gridCol w="1863153">
                  <a:extLst>
                    <a:ext uri="{9D8B030D-6E8A-4147-A177-3AD203B41FA5}">
                      <a16:colId xmlns:a16="http://schemas.microsoft.com/office/drawing/2014/main" val="3804778040"/>
                    </a:ext>
                  </a:extLst>
                </a:gridCol>
              </a:tblGrid>
              <a:tr h="271908">
                <a:tc>
                  <a:txBody>
                    <a:bodyPr/>
                    <a:lstStyle/>
                    <a:p>
                      <a:pPr marL="72000" algn="ctr" fontAlgn="ctr">
                        <a:lnSpc>
                          <a:spcPts val="2100"/>
                        </a:lnSpc>
                      </a:pPr>
                      <a:r>
                        <a:rPr lang="zh-CN" altLang="en-US" sz="1800" u="none" strike="noStrike" dirty="0">
                          <a:effectLst/>
                          <a:ea typeface="微软雅黑" panose="020B0503020204020204" pitchFamily="34" charset="-122"/>
                        </a:rPr>
                        <a:t>类别</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609" marR="2609" marT="2609" marB="0" anchor="ctr">
                    <a:solidFill>
                      <a:srgbClr val="00B0F0"/>
                    </a:solidFill>
                  </a:tcPr>
                </a:tc>
                <a:tc>
                  <a:txBody>
                    <a:bodyPr/>
                    <a:lstStyle/>
                    <a:p>
                      <a:pPr marL="72000" algn="ctr" fontAlgn="ctr">
                        <a:lnSpc>
                          <a:spcPts val="2100"/>
                        </a:lnSpc>
                      </a:pPr>
                      <a:r>
                        <a:rPr lang="zh-CN" altLang="en-US" sz="1800" u="none" strike="noStrike" dirty="0">
                          <a:effectLst/>
                          <a:ea typeface="微软雅黑" panose="020B0503020204020204" pitchFamily="34" charset="-122"/>
                        </a:rPr>
                        <a:t>标题</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609" marR="2609" marT="2609" marB="0" anchor="ctr">
                    <a:solidFill>
                      <a:srgbClr val="00B0F0"/>
                    </a:solidFill>
                  </a:tcPr>
                </a:tc>
                <a:tc>
                  <a:txBody>
                    <a:bodyPr/>
                    <a:lstStyle/>
                    <a:p>
                      <a:pPr marL="72000" algn="ctr" fontAlgn="ctr">
                        <a:lnSpc>
                          <a:spcPts val="2100"/>
                        </a:lnSpc>
                      </a:pPr>
                      <a:r>
                        <a:rPr lang="zh-CN" altLang="en-US" sz="1800" u="none" strike="noStrike" dirty="0">
                          <a:effectLst/>
                          <a:ea typeface="微软雅黑" panose="020B0503020204020204" pitchFamily="34" charset="-122"/>
                        </a:rPr>
                        <a:t>更新时间</a:t>
                      </a:r>
                      <a:endParaRPr lang="zh-CN" altLang="en-US" sz="1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609" marR="2609" marT="2609" marB="0" anchor="ctr">
                    <a:solidFill>
                      <a:srgbClr val="00B0F0"/>
                    </a:solidFill>
                  </a:tcPr>
                </a:tc>
                <a:extLst>
                  <a:ext uri="{0D108BD9-81ED-4DB2-BD59-A6C34878D82A}">
                    <a16:rowId xmlns:a16="http://schemas.microsoft.com/office/drawing/2014/main" val="2759110931"/>
                  </a:ext>
                </a:extLst>
              </a:tr>
              <a:tr h="278842">
                <a:tc rowSpan="2">
                  <a:txBody>
                    <a:bodyPr/>
                    <a:lstStyle/>
                    <a:p>
                      <a:pPr marL="72000" algn="l" rtl="0"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01</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无菌药品的生产</a:t>
                      </a:r>
                    </a:p>
                  </a:txBody>
                  <a:tcPr marL="9525" marR="9525" marT="9525" marB="0" anchor="b"/>
                </a:tc>
                <a:tc>
                  <a:txBody>
                    <a:bodyPr/>
                    <a:lstStyle/>
                    <a:p>
                      <a:pPr marL="72000" algn="l" rtl="0"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2009</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3</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3384162289"/>
                  </a:ext>
                </a:extLst>
              </a:tr>
              <a:tr h="278842">
                <a:tc vMerge="1">
                  <a:txBody>
                    <a:bodyPr/>
                    <a:lstStyle/>
                    <a:p>
                      <a:pPr marL="72000" algn="l" rtl="0" fontAlgn="ctr"/>
                      <a:endParaRPr 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marL="72000" marR="0" indent="0" algn="l" defTabSz="914400" rtl="0" eaLnBrk="1" fontAlgn="b" latinLnBrk="0" hangingPunct="1">
                        <a:lnSpc>
                          <a:spcPts val="2100"/>
                        </a:lnSpc>
                        <a:spcBef>
                          <a:spcPts val="0"/>
                        </a:spcBef>
                        <a:spcAft>
                          <a:spcPts val="0"/>
                        </a:spcAft>
                        <a:buClrTx/>
                        <a:buSzTx/>
                        <a:buFontTx/>
                        <a:buNone/>
                        <a:tabLst/>
                        <a:defRPr/>
                      </a:pPr>
                      <a:r>
                        <a:rPr lang="zh-CN" altLang="en-US" sz="1800" b="0" dirty="0" smtClean="0">
                          <a:solidFill>
                            <a:srgbClr val="FF0000"/>
                          </a:solidFill>
                          <a:latin typeface="+mn-lt"/>
                          <a:ea typeface="微软雅黑" panose="020B0503020204020204" pitchFamily="34" charset="-122"/>
                        </a:rPr>
                        <a:t>无菌药品的生产</a:t>
                      </a:r>
                      <a:r>
                        <a:rPr lang="zh-CN" altLang="en-US" sz="1800" b="0" i="0" u="none" strike="noStrike" dirty="0" smtClean="0">
                          <a:solidFill>
                            <a:srgbClr val="FF0000"/>
                          </a:solidFill>
                          <a:effectLst/>
                          <a:latin typeface="微软雅黑" panose="020B0503020204020204" pitchFamily="34" charset="-122"/>
                          <a:ea typeface="微软雅黑" panose="020B0503020204020204" pitchFamily="34" charset="-122"/>
                        </a:rPr>
                        <a:t>（征求意见稿）</a:t>
                      </a:r>
                      <a:endParaRPr lang="zh-CN" altLang="en-US" sz="1800" b="0" dirty="0" smtClean="0">
                        <a:solidFill>
                          <a:srgbClr val="FF0000"/>
                        </a:solidFill>
                        <a:latin typeface="+mn-lt"/>
                        <a:ea typeface="微软雅黑" panose="020B0503020204020204" pitchFamily="34" charset="-122"/>
                      </a:endParaRPr>
                    </a:p>
                  </a:txBody>
                  <a:tcPr marL="9525" marR="9525" marT="9525" marB="0" anchor="b"/>
                </a:tc>
                <a:tc>
                  <a:txBody>
                    <a:bodyPr/>
                    <a:lstStyle/>
                    <a:p>
                      <a:pPr marL="72000" algn="l" rtl="0" fontAlgn="ctr">
                        <a:lnSpc>
                          <a:spcPts val="2100"/>
                        </a:lnSpc>
                      </a:pPr>
                      <a:r>
                        <a:rPr lang="en-US" altLang="zh-CN" sz="1800" b="0" i="0" u="none" strike="noStrike" dirty="0" smtClean="0">
                          <a:solidFill>
                            <a:srgbClr val="FF0000"/>
                          </a:solidFill>
                          <a:effectLst/>
                          <a:latin typeface="微软雅黑" panose="020B0503020204020204" pitchFamily="34" charset="-122"/>
                          <a:ea typeface="微软雅黑" panose="020B0503020204020204" pitchFamily="34" charset="-122"/>
                        </a:rPr>
                        <a:t>2017</a:t>
                      </a:r>
                      <a:r>
                        <a:rPr lang="zh-CN" altLang="en-US" sz="1800" b="0" i="0" u="none" strike="noStrike" dirty="0" smtClean="0">
                          <a:solidFill>
                            <a:srgbClr val="FF0000"/>
                          </a:solidFill>
                          <a:effectLst/>
                          <a:latin typeface="微软雅黑" panose="020B0503020204020204" pitchFamily="34" charset="-122"/>
                          <a:ea typeface="微软雅黑" panose="020B0503020204020204" pitchFamily="34" charset="-122"/>
                        </a:rPr>
                        <a:t>年</a:t>
                      </a:r>
                      <a:r>
                        <a:rPr lang="en-US" altLang="zh-CN" sz="1800" b="0" i="0" u="none" strike="noStrike" dirty="0" smtClean="0">
                          <a:solidFill>
                            <a:srgbClr val="FF0000"/>
                          </a:solidFill>
                          <a:effectLst/>
                          <a:latin typeface="微软雅黑" panose="020B0503020204020204" pitchFamily="34" charset="-122"/>
                          <a:ea typeface="微软雅黑" panose="020B0503020204020204" pitchFamily="34" charset="-122"/>
                        </a:rPr>
                        <a:t>12</a:t>
                      </a:r>
                      <a:r>
                        <a:rPr lang="zh-CN" altLang="en-US" sz="1800" b="0" i="0" u="none" strike="noStrike" dirty="0" smtClean="0">
                          <a:solidFill>
                            <a:srgbClr val="FF0000"/>
                          </a:solidFill>
                          <a:effectLst/>
                          <a:latin typeface="微软雅黑" panose="020B0503020204020204" pitchFamily="34" charset="-122"/>
                          <a:ea typeface="微软雅黑" panose="020B0503020204020204" pitchFamily="34" charset="-122"/>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263038199"/>
                  </a:ext>
                </a:extLst>
              </a:tr>
              <a:tr h="278842">
                <a:tc>
                  <a:txBody>
                    <a:bodyPr/>
                    <a:lstStyle/>
                    <a:p>
                      <a:pPr marL="72000" algn="l" rtl="0" fontAlgn="ctr">
                        <a:lnSpc>
                          <a:spcPts val="2100"/>
                        </a:lnSpc>
                      </a:pPr>
                      <a:r>
                        <a:rPr lang="en-US" sz="1800" b="0" i="0" u="none" strike="noStrike" dirty="0">
                          <a:solidFill>
                            <a:srgbClr val="FF0000"/>
                          </a:solidFill>
                          <a:effectLst/>
                          <a:latin typeface="微软雅黑" panose="020B0503020204020204" pitchFamily="34" charset="-122"/>
                          <a:ea typeface="微软雅黑" panose="020B0503020204020204" pitchFamily="34" charset="-122"/>
                        </a:rPr>
                        <a:t>GMP Annex 02</a:t>
                      </a:r>
                    </a:p>
                  </a:txBody>
                  <a:tcPr marL="9525" marR="9525" marT="9525" marB="0" anchor="ctr"/>
                </a:tc>
                <a:tc>
                  <a:txBody>
                    <a:bodyPr/>
                    <a:lstStyle/>
                    <a:p>
                      <a:pPr marL="72000" algn="l" fontAlgn="ctr">
                        <a:lnSpc>
                          <a:spcPts val="2100"/>
                        </a:lnSpc>
                      </a:pP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人用生物原料药与药品的生产</a:t>
                      </a:r>
                    </a:p>
                  </a:txBody>
                  <a:tcPr marL="9525" marR="9525" marT="9525" marB="0" anchor="ctr"/>
                </a:tc>
                <a:tc>
                  <a:txBody>
                    <a:bodyPr/>
                    <a:lstStyle/>
                    <a:p>
                      <a:pPr marL="72000" algn="l" rtl="0" fontAlgn="ctr">
                        <a:lnSpc>
                          <a:spcPts val="2100"/>
                        </a:lnSpc>
                      </a:pPr>
                      <a:r>
                        <a:rPr lang="en-US" altLang="zh-CN" sz="1800" b="0" i="0" u="none" strike="noStrike" dirty="0" smtClean="0">
                          <a:solidFill>
                            <a:srgbClr val="FF0000"/>
                          </a:solidFill>
                          <a:effectLst/>
                          <a:latin typeface="微软雅黑" panose="020B0503020204020204" pitchFamily="34" charset="-122"/>
                          <a:ea typeface="微软雅黑" panose="020B0503020204020204" pitchFamily="34" charset="-122"/>
                        </a:rPr>
                        <a:t>2018</a:t>
                      </a:r>
                      <a:r>
                        <a:rPr lang="zh-CN" altLang="en-US" sz="1800" b="0" i="0" u="none" strike="noStrike" dirty="0" smtClean="0">
                          <a:solidFill>
                            <a:srgbClr val="FF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6</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3234010268"/>
                  </a:ext>
                </a:extLst>
              </a:tr>
              <a:tr h="278842">
                <a:tc>
                  <a:txBody>
                    <a:bodyPr/>
                    <a:lstStyle/>
                    <a:p>
                      <a:pPr marL="72000" algn="l" rtl="0"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03</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放射性药品的生产</a:t>
                      </a:r>
                    </a:p>
                  </a:txBody>
                  <a:tcPr marL="9525" marR="9525" marT="9525" marB="0" anchor="b"/>
                </a:tc>
                <a:tc>
                  <a:txBody>
                    <a:bodyPr/>
                    <a:lstStyle/>
                    <a:p>
                      <a:pPr marL="72000" algn="l" rtl="0"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2008</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8</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2657538543"/>
                  </a:ext>
                </a:extLst>
              </a:tr>
              <a:tr h="278842">
                <a:tc>
                  <a:txBody>
                    <a:bodyPr/>
                    <a:lstStyle/>
                    <a:p>
                      <a:pPr marL="72000" algn="l" rtl="0"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04</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非免疫类兽用药的生产</a:t>
                      </a:r>
                    </a:p>
                  </a:txBody>
                  <a:tcPr marL="9525" marR="9525" marT="9525" marB="0" anchor="b"/>
                </a:tc>
                <a:tc>
                  <a:txBody>
                    <a:bodyPr/>
                    <a:lstStyle/>
                    <a:p>
                      <a:pPr marL="72000" algn="l" rtl="0"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tc>
                <a:extLst>
                  <a:ext uri="{0D108BD9-81ED-4DB2-BD59-A6C34878D82A}">
                    <a16:rowId xmlns:a16="http://schemas.microsoft.com/office/drawing/2014/main" val="3453648868"/>
                  </a:ext>
                </a:extLst>
              </a:tr>
              <a:tr h="278842">
                <a:tc>
                  <a:txBody>
                    <a:bodyPr/>
                    <a:lstStyle/>
                    <a:p>
                      <a:pPr marL="72000" algn="l" rtl="0"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05</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免疫类兽用药的生产</a:t>
                      </a:r>
                    </a:p>
                  </a:txBody>
                  <a:tcPr marL="9525" marR="9525" marT="9525" marB="0" anchor="b"/>
                </a:tc>
                <a:tc>
                  <a:txBody>
                    <a:bodyPr/>
                    <a:lstStyle/>
                    <a:p>
                      <a:pPr marL="72000" algn="l" rtl="0"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tc>
                <a:extLst>
                  <a:ext uri="{0D108BD9-81ED-4DB2-BD59-A6C34878D82A}">
                    <a16:rowId xmlns:a16="http://schemas.microsoft.com/office/drawing/2014/main" val="1058026816"/>
                  </a:ext>
                </a:extLst>
              </a:tr>
              <a:tr h="278842">
                <a:tc>
                  <a:txBody>
                    <a:bodyPr/>
                    <a:lstStyle/>
                    <a:p>
                      <a:pPr marL="72000" algn="l" rtl="0" fontAlgn="ctr">
                        <a:lnSpc>
                          <a:spcPts val="2100"/>
                        </a:lnSpc>
                      </a:pPr>
                      <a:r>
                        <a:rPr lang="en-US" sz="1800" b="0" i="0" u="none" strike="noStrike" dirty="0">
                          <a:solidFill>
                            <a:srgbClr val="FF0000"/>
                          </a:solidFill>
                          <a:effectLst/>
                          <a:latin typeface="微软雅黑" panose="020B0503020204020204" pitchFamily="34" charset="-122"/>
                          <a:ea typeface="微软雅黑" panose="020B0503020204020204" pitchFamily="34" charset="-122"/>
                        </a:rPr>
                        <a:t>GMP Annex 06</a:t>
                      </a:r>
                    </a:p>
                  </a:txBody>
                  <a:tcPr marL="9525" marR="9525" marT="9525" marB="0" anchor="ctr"/>
                </a:tc>
                <a:tc>
                  <a:txBody>
                    <a:bodyPr/>
                    <a:lstStyle/>
                    <a:p>
                      <a:pPr marL="72000" algn="l" fontAlgn="b">
                        <a:lnSpc>
                          <a:spcPts val="2100"/>
                        </a:lnSpc>
                      </a:pP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药用气体制造</a:t>
                      </a:r>
                    </a:p>
                  </a:txBody>
                  <a:tcPr marL="9525" marR="9525" marT="9525" marB="0" anchor="b"/>
                </a:tc>
                <a:tc>
                  <a:txBody>
                    <a:bodyPr/>
                    <a:lstStyle/>
                    <a:p>
                      <a:pPr marL="72000" algn="l" rtl="0" fontAlgn="ctr">
                        <a:lnSpc>
                          <a:spcPts val="2100"/>
                        </a:lnSpc>
                      </a:pP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2010</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2</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571014708"/>
                  </a:ext>
                </a:extLst>
              </a:tr>
              <a:tr h="278842">
                <a:tc>
                  <a:txBody>
                    <a:bodyPr/>
                    <a:lstStyle/>
                    <a:p>
                      <a:pPr marL="72000" algn="l" rtl="0"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07</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草本药品制造</a:t>
                      </a:r>
                    </a:p>
                  </a:txBody>
                  <a:tcPr marL="9525" marR="9525" marT="9525" marB="0" anchor="b"/>
                </a:tc>
                <a:tc>
                  <a:txBody>
                    <a:bodyPr/>
                    <a:lstStyle/>
                    <a:p>
                      <a:pPr marL="72000" algn="l" rtl="0"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2008</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9</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2600463825"/>
                  </a:ext>
                </a:extLst>
              </a:tr>
              <a:tr h="278842">
                <a:tc>
                  <a:txBody>
                    <a:bodyPr/>
                    <a:lstStyle/>
                    <a:p>
                      <a:pPr marL="72000" algn="l" rtl="0"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08</a:t>
                      </a:r>
                    </a:p>
                  </a:txBody>
                  <a:tcPr marL="9525" marR="9525" marT="9525" marB="0" anchor="ctr"/>
                </a:tc>
                <a:tc>
                  <a:txBody>
                    <a:bodyPr/>
                    <a:lstStyle/>
                    <a:p>
                      <a:pPr marL="72000" algn="just" fontAlgn="ctr">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起始物料与包装材料的取样</a:t>
                      </a:r>
                    </a:p>
                  </a:txBody>
                  <a:tcPr marL="9525" marR="9525" marT="9525" marB="0" anchor="ctr"/>
                </a:tc>
                <a:tc>
                  <a:txBody>
                    <a:bodyPr/>
                    <a:lstStyle/>
                    <a:p>
                      <a:pPr marL="72000" algn="l" rtl="0"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tc>
                <a:extLst>
                  <a:ext uri="{0D108BD9-81ED-4DB2-BD59-A6C34878D82A}">
                    <a16:rowId xmlns:a16="http://schemas.microsoft.com/office/drawing/2014/main" val="909925918"/>
                  </a:ext>
                </a:extLst>
              </a:tr>
              <a:tr h="278842">
                <a:tc>
                  <a:txBody>
                    <a:bodyPr/>
                    <a:lstStyle/>
                    <a:p>
                      <a:pPr marL="72000" algn="l" rtl="0"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09</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液体制剂、乳膏及软膏制造</a:t>
                      </a:r>
                    </a:p>
                  </a:txBody>
                  <a:tcPr marL="9525" marR="9525" marT="9525" marB="0" anchor="b"/>
                </a:tc>
                <a:tc>
                  <a:txBody>
                    <a:bodyPr/>
                    <a:lstStyle/>
                    <a:p>
                      <a:pPr marL="72000" algn="l" rtl="0"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tc>
                <a:extLst>
                  <a:ext uri="{0D108BD9-81ED-4DB2-BD59-A6C34878D82A}">
                    <a16:rowId xmlns:a16="http://schemas.microsoft.com/office/drawing/2014/main" val="2202942078"/>
                  </a:ext>
                </a:extLst>
              </a:tr>
              <a:tr h="278842">
                <a:tc>
                  <a:txBody>
                    <a:bodyPr/>
                    <a:lstStyle/>
                    <a:p>
                      <a:pPr marL="72000" algn="l" rtl="0"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10</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加压定量吸入气雾剂制造</a:t>
                      </a:r>
                    </a:p>
                  </a:txBody>
                  <a:tcPr marL="9525" marR="9525" marT="9525" marB="0" anchor="b"/>
                </a:tc>
                <a:tc>
                  <a:txBody>
                    <a:bodyPr/>
                    <a:lstStyle/>
                    <a:p>
                      <a:pPr marL="72000" algn="l" rtl="0"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tc>
                <a:extLst>
                  <a:ext uri="{0D108BD9-81ED-4DB2-BD59-A6C34878D82A}">
                    <a16:rowId xmlns:a16="http://schemas.microsoft.com/office/drawing/2014/main" val="3996072296"/>
                  </a:ext>
                </a:extLst>
              </a:tr>
              <a:tr h="278842">
                <a:tc>
                  <a:txBody>
                    <a:bodyPr/>
                    <a:lstStyle/>
                    <a:p>
                      <a:pPr marL="72000" algn="l" rtl="0" fontAlgn="ctr">
                        <a:lnSpc>
                          <a:spcPts val="2100"/>
                        </a:lnSpc>
                      </a:pPr>
                      <a:r>
                        <a:rPr lang="en-US" sz="1800" b="0" i="0" u="none" strike="noStrike" dirty="0">
                          <a:solidFill>
                            <a:srgbClr val="FF0000"/>
                          </a:solidFill>
                          <a:effectLst/>
                          <a:latin typeface="微软雅黑" panose="020B0503020204020204" pitchFamily="34" charset="-122"/>
                          <a:ea typeface="微软雅黑" panose="020B0503020204020204" pitchFamily="34" charset="-122"/>
                        </a:rPr>
                        <a:t>GMP Annex 11</a:t>
                      </a:r>
                    </a:p>
                  </a:txBody>
                  <a:tcPr marL="9525" marR="9525" marT="9525" marB="0" anchor="ctr"/>
                </a:tc>
                <a:tc>
                  <a:txBody>
                    <a:bodyPr/>
                    <a:lstStyle/>
                    <a:p>
                      <a:pPr marL="72000" algn="l" fontAlgn="b">
                        <a:lnSpc>
                          <a:spcPts val="2100"/>
                        </a:lnSpc>
                      </a:pP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计算机化系统</a:t>
                      </a:r>
                    </a:p>
                  </a:txBody>
                  <a:tcPr marL="9525" marR="9525" marT="9525" marB="0" anchor="b"/>
                </a:tc>
                <a:tc>
                  <a:txBody>
                    <a:bodyPr/>
                    <a:lstStyle/>
                    <a:p>
                      <a:pPr marL="72000" algn="l" rtl="0" fontAlgn="ctr">
                        <a:lnSpc>
                          <a:spcPts val="2100"/>
                        </a:lnSpc>
                      </a:pP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2011</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1</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2215038136"/>
                  </a:ext>
                </a:extLst>
              </a:tr>
              <a:tr h="278842">
                <a:tc>
                  <a:txBody>
                    <a:bodyPr/>
                    <a:lstStyle/>
                    <a:p>
                      <a:pPr marL="72000" algn="l" rtl="0"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12</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电离辐照在药品制造中的应用</a:t>
                      </a:r>
                    </a:p>
                  </a:txBody>
                  <a:tcPr marL="9525" marR="9525" marT="9525" marB="0" anchor="b"/>
                </a:tc>
                <a:tc>
                  <a:txBody>
                    <a:bodyPr/>
                    <a:lstStyle/>
                    <a:p>
                      <a:pPr marL="72000" algn="l" rtl="0"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a:t>
                      </a:r>
                    </a:p>
                  </a:txBody>
                  <a:tcPr marL="9525" marR="9525" marT="9525" marB="0" anchor="ctr"/>
                </a:tc>
                <a:extLst>
                  <a:ext uri="{0D108BD9-81ED-4DB2-BD59-A6C34878D82A}">
                    <a16:rowId xmlns:a16="http://schemas.microsoft.com/office/drawing/2014/main" val="768623303"/>
                  </a:ext>
                </a:extLst>
              </a:tr>
              <a:tr h="278842">
                <a:tc>
                  <a:txBody>
                    <a:bodyPr/>
                    <a:lstStyle/>
                    <a:p>
                      <a:pPr marL="72000" algn="l" rtl="0" fontAlgn="ctr">
                        <a:lnSpc>
                          <a:spcPts val="2100"/>
                        </a:lnSpc>
                      </a:pPr>
                      <a:r>
                        <a:rPr lang="en-US" sz="1800" b="0" i="0" u="none" strike="noStrike" dirty="0">
                          <a:solidFill>
                            <a:srgbClr val="FF0000"/>
                          </a:solidFill>
                          <a:effectLst/>
                          <a:latin typeface="微软雅黑" panose="020B0503020204020204" pitchFamily="34" charset="-122"/>
                          <a:ea typeface="微软雅黑" panose="020B0503020204020204" pitchFamily="34" charset="-122"/>
                        </a:rPr>
                        <a:t>GMP Annex 13</a:t>
                      </a:r>
                    </a:p>
                  </a:txBody>
                  <a:tcPr marL="9525" marR="9525" marT="9525" marB="0" anchor="ctr"/>
                </a:tc>
                <a:tc>
                  <a:txBody>
                    <a:bodyPr/>
                    <a:lstStyle/>
                    <a:p>
                      <a:pPr marL="72000" algn="l" fontAlgn="b">
                        <a:lnSpc>
                          <a:spcPts val="2100"/>
                        </a:lnSpc>
                      </a:pP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临床实验用药品</a:t>
                      </a:r>
                    </a:p>
                  </a:txBody>
                  <a:tcPr marL="9525" marR="9525" marT="9525" marB="0" anchor="b"/>
                </a:tc>
                <a:tc>
                  <a:txBody>
                    <a:bodyPr/>
                    <a:lstStyle/>
                    <a:p>
                      <a:pPr marL="72000" algn="l" rtl="0" fontAlgn="ctr">
                        <a:lnSpc>
                          <a:spcPts val="2100"/>
                        </a:lnSpc>
                      </a:pP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2010</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1</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2070218887"/>
                  </a:ext>
                </a:extLst>
              </a:tr>
              <a:tr h="278842">
                <a:tc>
                  <a:txBody>
                    <a:bodyPr/>
                    <a:lstStyle/>
                    <a:p>
                      <a:pPr marL="72000" algn="l" rtl="0" fontAlgn="ctr">
                        <a:lnSpc>
                          <a:spcPts val="2100"/>
                        </a:lnSpc>
                      </a:pPr>
                      <a:r>
                        <a:rPr lang="en-US" sz="1800" b="0" i="0" u="none" strike="noStrike" dirty="0">
                          <a:solidFill>
                            <a:srgbClr val="FF0000"/>
                          </a:solidFill>
                          <a:effectLst/>
                          <a:latin typeface="微软雅黑" panose="020B0503020204020204" pitchFamily="34" charset="-122"/>
                          <a:ea typeface="微软雅黑" panose="020B0503020204020204" pitchFamily="34" charset="-122"/>
                        </a:rPr>
                        <a:t>GMP Annex 14</a:t>
                      </a:r>
                    </a:p>
                  </a:txBody>
                  <a:tcPr marL="9525" marR="9525" marT="9525" marB="0" anchor="ctr"/>
                </a:tc>
                <a:tc>
                  <a:txBody>
                    <a:bodyPr/>
                    <a:lstStyle/>
                    <a:p>
                      <a:pPr marL="72000" algn="l" fontAlgn="b">
                        <a:lnSpc>
                          <a:spcPts val="2100"/>
                        </a:lnSpc>
                      </a:pP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源于人血或血浆药品的制造</a:t>
                      </a:r>
                    </a:p>
                  </a:txBody>
                  <a:tcPr marL="9525" marR="9525" marT="9525" marB="0" anchor="b"/>
                </a:tc>
                <a:tc>
                  <a:txBody>
                    <a:bodyPr/>
                    <a:lstStyle/>
                    <a:p>
                      <a:pPr marL="72000" algn="l" rtl="0" fontAlgn="ctr">
                        <a:lnSpc>
                          <a:spcPts val="2100"/>
                        </a:lnSpc>
                      </a:pP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2012</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8</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1218240133"/>
                  </a:ext>
                </a:extLst>
              </a:tr>
              <a:tr h="278842">
                <a:tc>
                  <a:txBody>
                    <a:bodyPr/>
                    <a:lstStyle/>
                    <a:p>
                      <a:pPr marL="72000" algn="l" rtl="0" fontAlgn="ctr">
                        <a:lnSpc>
                          <a:spcPts val="2100"/>
                        </a:lnSpc>
                      </a:pPr>
                      <a:r>
                        <a:rPr lang="en-US" sz="1800" b="0" i="0" u="none" strike="noStrike" dirty="0">
                          <a:solidFill>
                            <a:srgbClr val="FF0000"/>
                          </a:solidFill>
                          <a:effectLst/>
                          <a:latin typeface="微软雅黑" panose="020B0503020204020204" pitchFamily="34" charset="-122"/>
                          <a:ea typeface="微软雅黑" panose="020B0503020204020204" pitchFamily="34" charset="-122"/>
                        </a:rPr>
                        <a:t>GMP Annex 15</a:t>
                      </a:r>
                    </a:p>
                  </a:txBody>
                  <a:tcPr marL="9525" marR="9525" marT="9525" marB="0" anchor="ctr"/>
                </a:tc>
                <a:tc>
                  <a:txBody>
                    <a:bodyPr/>
                    <a:lstStyle/>
                    <a:p>
                      <a:pPr marL="72000" algn="l" fontAlgn="b">
                        <a:lnSpc>
                          <a:spcPts val="2100"/>
                        </a:lnSpc>
                      </a:pP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确认与验证</a:t>
                      </a:r>
                    </a:p>
                  </a:txBody>
                  <a:tcPr marL="9525" marR="9525" marT="9525" marB="0" anchor="b"/>
                </a:tc>
                <a:tc>
                  <a:txBody>
                    <a:bodyPr/>
                    <a:lstStyle/>
                    <a:p>
                      <a:pPr marL="72000" algn="l" rtl="0" fontAlgn="ctr">
                        <a:lnSpc>
                          <a:spcPts val="2100"/>
                        </a:lnSpc>
                      </a:pP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2015</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FF0000"/>
                          </a:solidFill>
                          <a:effectLst/>
                          <a:latin typeface="微软雅黑" panose="020B0503020204020204" pitchFamily="34" charset="-122"/>
                          <a:ea typeface="微软雅黑" panose="020B0503020204020204" pitchFamily="34" charset="-122"/>
                        </a:rPr>
                        <a:t>3</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2105414914"/>
                  </a:ext>
                </a:extLst>
              </a:tr>
              <a:tr h="278842">
                <a:tc>
                  <a:txBody>
                    <a:bodyPr/>
                    <a:lstStyle/>
                    <a:p>
                      <a:pPr marL="72000" algn="l"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16</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质量受权人证明与批放行</a:t>
                      </a:r>
                    </a:p>
                  </a:txBody>
                  <a:tcPr marL="9525" marR="9525" marT="9525" marB="0" anchor="b"/>
                </a:tc>
                <a:tc>
                  <a:txBody>
                    <a:bodyPr/>
                    <a:lstStyle/>
                    <a:p>
                      <a:pPr marL="72000" algn="l"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2001</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7</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2872338773"/>
                  </a:ext>
                </a:extLst>
              </a:tr>
              <a:tr h="278842">
                <a:tc>
                  <a:txBody>
                    <a:bodyPr/>
                    <a:lstStyle/>
                    <a:p>
                      <a:pPr marL="72000" algn="l" fontAlgn="ctr">
                        <a:lnSpc>
                          <a:spcPts val="2100"/>
                        </a:lnSpc>
                      </a:pPr>
                      <a:r>
                        <a:rPr lang="en-US" sz="1800" b="0" i="0" u="none" strike="noStrike" dirty="0">
                          <a:solidFill>
                            <a:srgbClr val="FF0000"/>
                          </a:solidFill>
                          <a:effectLst/>
                          <a:latin typeface="微软雅黑" panose="020B0503020204020204" pitchFamily="34" charset="-122"/>
                          <a:ea typeface="微软雅黑" panose="020B0503020204020204" pitchFamily="34" charset="-122"/>
                        </a:rPr>
                        <a:t>GMP Annex 17</a:t>
                      </a:r>
                    </a:p>
                  </a:txBody>
                  <a:tcPr marL="9525" marR="9525" marT="9525" marB="0" anchor="ctr"/>
                </a:tc>
                <a:tc>
                  <a:txBody>
                    <a:bodyPr/>
                    <a:lstStyle/>
                    <a:p>
                      <a:pPr marL="72000" algn="l" fontAlgn="b">
                        <a:lnSpc>
                          <a:spcPts val="2100"/>
                        </a:lnSpc>
                      </a:pPr>
                      <a:r>
                        <a:rPr lang="zh-CN" altLang="en-US" sz="1800" b="0" i="0" u="none" strike="noStrike" dirty="0" smtClean="0">
                          <a:solidFill>
                            <a:srgbClr val="FF0000"/>
                          </a:solidFill>
                          <a:effectLst/>
                          <a:latin typeface="微软雅黑" panose="020B0503020204020204" pitchFamily="34" charset="-122"/>
                          <a:ea typeface="微软雅黑" panose="020B0503020204020204" pitchFamily="34" charset="-122"/>
                        </a:rPr>
                        <a:t>实时放行测试和参数</a:t>
                      </a:r>
                      <a:r>
                        <a:rPr lang="zh-CN" altLang="en-US" sz="1800" b="0" i="0" u="none" strike="noStrike" dirty="0">
                          <a:solidFill>
                            <a:srgbClr val="FF0000"/>
                          </a:solidFill>
                          <a:effectLst/>
                          <a:latin typeface="微软雅黑" panose="020B0503020204020204" pitchFamily="34" charset="-122"/>
                          <a:ea typeface="微软雅黑" panose="020B0503020204020204" pitchFamily="34" charset="-122"/>
                        </a:rPr>
                        <a:t>放行</a:t>
                      </a:r>
                    </a:p>
                  </a:txBody>
                  <a:tcPr marL="9525" marR="9525" marT="9525" marB="0" anchor="b"/>
                </a:tc>
                <a:tc>
                  <a:txBody>
                    <a:bodyPr/>
                    <a:lstStyle/>
                    <a:p>
                      <a:pPr marL="72000" algn="l" fontAlgn="ctr">
                        <a:lnSpc>
                          <a:spcPts val="2100"/>
                        </a:lnSpc>
                      </a:pPr>
                      <a:r>
                        <a:rPr lang="en-US" altLang="zh-CN" sz="1800" b="0" i="0" u="none" strike="noStrike" dirty="0" smtClean="0">
                          <a:solidFill>
                            <a:srgbClr val="FF0000"/>
                          </a:solidFill>
                          <a:effectLst/>
                          <a:latin typeface="微软雅黑" panose="020B0503020204020204" pitchFamily="34" charset="-122"/>
                          <a:ea typeface="微软雅黑" panose="020B0503020204020204" pitchFamily="34" charset="-122"/>
                        </a:rPr>
                        <a:t>2018</a:t>
                      </a:r>
                      <a:r>
                        <a:rPr lang="zh-CN" altLang="en-US" sz="1800" b="0" i="0" u="none" strike="noStrike" dirty="0" smtClean="0">
                          <a:solidFill>
                            <a:srgbClr val="FF0000"/>
                          </a:solidFill>
                          <a:effectLst/>
                          <a:latin typeface="微软雅黑" panose="020B0503020204020204" pitchFamily="34" charset="-122"/>
                          <a:ea typeface="微软雅黑" panose="020B0503020204020204" pitchFamily="34" charset="-122"/>
                        </a:rPr>
                        <a:t>年</a:t>
                      </a:r>
                      <a:r>
                        <a:rPr lang="en-US" altLang="zh-CN" sz="1800" b="0" i="0" u="none" strike="noStrike" dirty="0" smtClean="0">
                          <a:solidFill>
                            <a:srgbClr val="FF0000"/>
                          </a:solidFill>
                          <a:effectLst/>
                          <a:latin typeface="微软雅黑" panose="020B0503020204020204" pitchFamily="34" charset="-122"/>
                          <a:ea typeface="微软雅黑" panose="020B0503020204020204" pitchFamily="34" charset="-122"/>
                        </a:rPr>
                        <a:t>12</a:t>
                      </a:r>
                      <a:r>
                        <a:rPr lang="zh-CN" altLang="en-US" sz="1800" b="0" i="0" u="none" strike="noStrike" dirty="0" smtClean="0">
                          <a:solidFill>
                            <a:srgbClr val="FF0000"/>
                          </a:solidFill>
                          <a:effectLst/>
                          <a:latin typeface="微软雅黑" panose="020B0503020204020204" pitchFamily="34" charset="-122"/>
                          <a:ea typeface="微软雅黑" panose="020B0503020204020204" pitchFamily="34" charset="-122"/>
                        </a:rPr>
                        <a:t>月</a:t>
                      </a:r>
                      <a:endParaRPr lang="zh-CN" altLang="en-US" sz="18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3736320310"/>
                  </a:ext>
                </a:extLst>
              </a:tr>
              <a:tr h="278842">
                <a:tc>
                  <a:txBody>
                    <a:bodyPr/>
                    <a:lstStyle/>
                    <a:p>
                      <a:pPr marL="72000" algn="l" fontAlgn="ctr">
                        <a:lnSpc>
                          <a:spcPts val="2100"/>
                        </a:lnSpc>
                      </a:pPr>
                      <a:r>
                        <a:rPr lang="en-US" sz="1800" b="0" i="0" u="none" strike="noStrike" dirty="0">
                          <a:solidFill>
                            <a:srgbClr val="000000"/>
                          </a:solidFill>
                          <a:effectLst/>
                          <a:latin typeface="微软雅黑" panose="020B0503020204020204" pitchFamily="34" charset="-122"/>
                          <a:ea typeface="微软雅黑" panose="020B0503020204020204" pitchFamily="34" charset="-122"/>
                        </a:rPr>
                        <a:t>GMP Annex 19</a:t>
                      </a:r>
                    </a:p>
                  </a:txBody>
                  <a:tcPr marL="9525" marR="9525" marT="9525" marB="0" anchor="ctr"/>
                </a:tc>
                <a:tc>
                  <a:txBody>
                    <a:bodyPr/>
                    <a:lstStyle/>
                    <a:p>
                      <a:pPr marL="72000" algn="l" fontAlgn="b">
                        <a:lnSpc>
                          <a:spcPts val="2100"/>
                        </a:lnSpc>
                      </a:pP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对照样品和留样</a:t>
                      </a:r>
                    </a:p>
                  </a:txBody>
                  <a:tcPr marL="9525" marR="9525" marT="9525" marB="0" anchor="b"/>
                </a:tc>
                <a:tc>
                  <a:txBody>
                    <a:bodyPr/>
                    <a:lstStyle/>
                    <a:p>
                      <a:pPr marL="72000" algn="l" fontAlgn="ctr">
                        <a:lnSpc>
                          <a:spcPts val="2100"/>
                        </a:lnSpc>
                      </a:pP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2005</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年</a:t>
                      </a:r>
                      <a:r>
                        <a:rPr lang="en-US" altLang="zh-CN" sz="1800" b="0" i="0" u="none" strike="noStrike" dirty="0">
                          <a:solidFill>
                            <a:srgbClr val="000000"/>
                          </a:solidFill>
                          <a:effectLst/>
                          <a:latin typeface="微软雅黑" panose="020B0503020204020204" pitchFamily="34" charset="-122"/>
                          <a:ea typeface="微软雅黑" panose="020B0503020204020204" pitchFamily="34" charset="-122"/>
                        </a:rPr>
                        <a:t>12</a:t>
                      </a:r>
                      <a:r>
                        <a:rPr lang="zh-CN" altLang="en-US" sz="1800" b="0" i="0" u="none" strike="noStrike" dirty="0">
                          <a:solidFill>
                            <a:srgbClr val="000000"/>
                          </a:solidFill>
                          <a:effectLst/>
                          <a:latin typeface="微软雅黑" panose="020B0503020204020204" pitchFamily="34" charset="-122"/>
                          <a:ea typeface="微软雅黑" panose="020B0503020204020204" pitchFamily="34" charset="-122"/>
                        </a:rPr>
                        <a:t>月</a:t>
                      </a:r>
                    </a:p>
                  </a:txBody>
                  <a:tcPr marL="9525" marR="9525" marT="9525" marB="0" anchor="ctr"/>
                </a:tc>
                <a:extLst>
                  <a:ext uri="{0D108BD9-81ED-4DB2-BD59-A6C34878D82A}">
                    <a16:rowId xmlns:a16="http://schemas.microsoft.com/office/drawing/2014/main" val="3550071469"/>
                  </a:ext>
                </a:extLst>
              </a:tr>
            </a:tbl>
          </a:graphicData>
        </a:graphic>
      </p:graphicFrame>
    </p:spTree>
    <p:extLst>
      <p:ext uri="{BB962C8B-B14F-4D97-AF65-F5344CB8AC3E}">
        <p14:creationId xmlns:p14="http://schemas.microsoft.com/office/powerpoint/2010/main" val="2954991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0588" y="2622550"/>
            <a:ext cx="6450012" cy="662554"/>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2800" b="1" kern="0" dirty="0">
                <a:solidFill>
                  <a:srgbClr val="EEECE1">
                    <a:lumMod val="10000"/>
                  </a:srgbClr>
                </a:solidFill>
                <a:latin typeface="微软雅黑" panose="020B0503020204020204" pitchFamily="34" charset="-122"/>
                <a:ea typeface="微软雅黑" panose="020B0503020204020204" pitchFamily="34" charset="-122"/>
                <a:cs typeface="Arial" pitchFamily="34" charset="0"/>
              </a:rPr>
              <a:t>全球主要药政监管机构及法规指南动态</a:t>
            </a:r>
          </a:p>
        </p:txBody>
      </p:sp>
      <p:sp>
        <p:nvSpPr>
          <p:cNvPr id="9" name="文本框 8"/>
          <p:cNvSpPr txBox="1"/>
          <p:nvPr/>
        </p:nvSpPr>
        <p:spPr>
          <a:xfrm>
            <a:off x="944518" y="2700904"/>
            <a:ext cx="657225" cy="584200"/>
          </a:xfrm>
          <a:prstGeom prst="rect">
            <a:avLst/>
          </a:prstGeom>
          <a:noFill/>
        </p:spPr>
        <p:txBody>
          <a:bodyPr>
            <a:spAutoFit/>
          </a:bodyPr>
          <a:lstStyle/>
          <a:p>
            <a:pPr algn="ctr" eaLnBrk="1" fontAlgn="auto" hangingPunct="1">
              <a:spcBef>
                <a:spcPts val="0"/>
              </a:spcBef>
              <a:spcAft>
                <a:spcPts val="0"/>
              </a:spcAft>
              <a:defRPr/>
            </a:pPr>
            <a:r>
              <a:rPr lang="en-US" altLang="zh-CN" sz="3200" b="1" kern="0" dirty="0">
                <a:solidFill>
                  <a:srgbClr val="EEECE1">
                    <a:lumMod val="10000"/>
                  </a:srgbClr>
                </a:solidFill>
                <a:latin typeface="微软雅黑" panose="020B0503020204020204" pitchFamily="34" charset="-122"/>
                <a:ea typeface="微软雅黑" panose="020B0503020204020204" pitchFamily="34" charset="-122"/>
                <a:cs typeface="Arial" pitchFamily="34" charset="0"/>
              </a:rPr>
              <a:t>1</a:t>
            </a:r>
            <a:endParaRPr lang="zh-CN" altLang="en-US" sz="3200" b="1" kern="0" dirty="0">
              <a:solidFill>
                <a:srgbClr val="EEECE1">
                  <a:lumMod val="10000"/>
                </a:srgbClr>
              </a:solidFill>
              <a:latin typeface="微软雅黑" panose="020B0503020204020204" pitchFamily="34" charset="-122"/>
              <a:ea typeface="微软雅黑" panose="020B0503020204020204" pitchFamily="34" charset="-122"/>
              <a:cs typeface="Arial" pitchFamily="34" charset="0"/>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EU GMP</a:t>
            </a:r>
            <a:r>
              <a:rPr lang="zh-CN" altLang="en-US" dirty="0" smtClean="0"/>
              <a:t>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30</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768000" y="873087"/>
            <a:ext cx="10656000" cy="3616375"/>
          </a:xfrm>
          <a:prstGeom prst="rect">
            <a:avLst/>
          </a:prstGeom>
        </p:spPr>
        <p:txBody>
          <a:bodyPr wrap="square">
            <a:spAutoFit/>
          </a:bodyPr>
          <a:lstStyle/>
          <a:p>
            <a:pPr eaLnBrk="1" fontAlgn="auto" hangingPunct="1">
              <a:lnSpc>
                <a:spcPct val="150000"/>
              </a:lnSpc>
              <a:spcBef>
                <a:spcPts val="1200"/>
              </a:spcBef>
              <a:spcAft>
                <a:spcPts val="0"/>
              </a:spcAft>
              <a:defRPr/>
            </a:pPr>
            <a:r>
              <a:rPr lang="en-US" altLang="zh-CN" b="1" dirty="0" smtClean="0">
                <a:ea typeface="微软雅黑" panose="020B0503020204020204" pitchFamily="34" charset="-122"/>
              </a:rPr>
              <a:t>EU </a:t>
            </a:r>
            <a:r>
              <a:rPr lang="en-US" altLang="zh-CN" b="1" dirty="0">
                <a:solidFill>
                  <a:srgbClr val="000000"/>
                </a:solidFill>
                <a:ea typeface="微软雅黑" panose="020B0503020204020204" pitchFamily="34" charset="-122"/>
              </a:rPr>
              <a:t>GMP</a:t>
            </a:r>
            <a:r>
              <a:rPr lang="zh-CN" altLang="en-US" dirty="0" smtClean="0">
                <a:ea typeface="微软雅黑" panose="020B0503020204020204" pitchFamily="34" charset="-122"/>
              </a:rPr>
              <a:t>正在</a:t>
            </a:r>
            <a:r>
              <a:rPr lang="zh-CN" altLang="en-US" dirty="0">
                <a:ea typeface="微软雅黑" panose="020B0503020204020204" pitchFamily="34" charset="-122"/>
              </a:rPr>
              <a:t>进行</a:t>
            </a:r>
            <a:r>
              <a:rPr lang="zh-CN" altLang="en-US" dirty="0" smtClean="0">
                <a:ea typeface="微软雅黑" panose="020B0503020204020204" pitchFamily="34" charset="-122"/>
              </a:rPr>
              <a:t>几项重大</a:t>
            </a:r>
            <a:r>
              <a:rPr lang="zh-CN" altLang="en-US" dirty="0">
                <a:ea typeface="微软雅黑" panose="020B0503020204020204" pitchFamily="34" charset="-122"/>
              </a:rPr>
              <a:t>修改</a:t>
            </a:r>
            <a:r>
              <a:rPr lang="zh-CN" altLang="en-US" dirty="0" smtClean="0">
                <a:ea typeface="微软雅黑" panose="020B0503020204020204" pitchFamily="34" charset="-122"/>
              </a:rPr>
              <a:t>，将</a:t>
            </a:r>
            <a:r>
              <a:rPr lang="zh-CN" altLang="en-US" dirty="0" smtClean="0">
                <a:solidFill>
                  <a:srgbClr val="FF0000"/>
                </a:solidFill>
                <a:ea typeface="微软雅黑" panose="020B0503020204020204" pitchFamily="34" charset="-122"/>
              </a:rPr>
              <a:t>对法规架构产生</a:t>
            </a:r>
            <a:r>
              <a:rPr lang="zh-CN" altLang="en-US" dirty="0">
                <a:solidFill>
                  <a:srgbClr val="FF0000"/>
                </a:solidFill>
                <a:ea typeface="微软雅黑" panose="020B0503020204020204" pitchFamily="34" charset="-122"/>
              </a:rPr>
              <a:t>影响</a:t>
            </a:r>
            <a:r>
              <a:rPr lang="zh-CN" altLang="en-US" dirty="0">
                <a:ea typeface="微软雅黑" panose="020B0503020204020204" pitchFamily="34" charset="-122"/>
              </a:rPr>
              <a:t>。</a:t>
            </a:r>
            <a:r>
              <a:rPr lang="zh-CN" altLang="en-US" dirty="0" smtClean="0">
                <a:ea typeface="微软雅黑" panose="020B0503020204020204" pitchFamily="34" charset="-122"/>
              </a:rPr>
              <a:t>目前还没有完成所有的指南修订</a:t>
            </a:r>
            <a:r>
              <a:rPr lang="zh-CN" altLang="en-US" dirty="0">
                <a:ea typeface="微软雅黑" panose="020B0503020204020204" pitchFamily="34" charset="-122"/>
              </a:rPr>
              <a:t>，但已进行的</a:t>
            </a:r>
            <a:r>
              <a:rPr lang="zh-CN" altLang="en-US" dirty="0" smtClean="0">
                <a:ea typeface="微软雅黑" panose="020B0503020204020204" pitchFamily="34" charset="-122"/>
              </a:rPr>
              <a:t>一些变化将会有巨大影响</a:t>
            </a:r>
            <a:r>
              <a:rPr lang="zh-CN" altLang="en-US" dirty="0">
                <a:ea typeface="微软雅黑" panose="020B0503020204020204" pitchFamily="34" charset="-122"/>
              </a:rPr>
              <a:t>（例如</a:t>
            </a:r>
            <a:r>
              <a:rPr lang="zh-CN" altLang="en-US" dirty="0" smtClean="0">
                <a:ea typeface="微软雅黑" panose="020B0503020204020204" pitchFamily="34" charset="-122"/>
              </a:rPr>
              <a:t>，</a:t>
            </a:r>
            <a:r>
              <a:rPr lang="en-US" altLang="zh-CN" dirty="0" smtClean="0">
                <a:ea typeface="微软雅黑" panose="020B0503020204020204" pitchFamily="34" charset="-122"/>
              </a:rPr>
              <a:t>IMPs</a:t>
            </a:r>
            <a:r>
              <a:rPr lang="zh-CN" altLang="en-US" dirty="0" smtClean="0">
                <a:ea typeface="微软雅黑" panose="020B0503020204020204" pitchFamily="34" charset="-122"/>
              </a:rPr>
              <a:t>、</a:t>
            </a:r>
            <a:r>
              <a:rPr lang="zh-CN" altLang="en-US" dirty="0">
                <a:ea typeface="微软雅黑" panose="020B0503020204020204" pitchFamily="34" charset="-122"/>
              </a:rPr>
              <a:t>注射剂和</a:t>
            </a:r>
            <a:r>
              <a:rPr lang="en-US" altLang="zh-CN" dirty="0">
                <a:ea typeface="微软雅黑" panose="020B0503020204020204" pitchFamily="34" charset="-122"/>
              </a:rPr>
              <a:t>ATMP</a:t>
            </a:r>
            <a:r>
              <a:rPr lang="zh-CN" altLang="en-US" dirty="0">
                <a:ea typeface="微软雅黑" panose="020B0503020204020204" pitchFamily="34" charset="-122"/>
              </a:rPr>
              <a:t>生产商）</a:t>
            </a:r>
            <a:r>
              <a:rPr lang="zh-CN" altLang="en-US" dirty="0" smtClean="0">
                <a:ea typeface="微软雅黑" panose="020B0503020204020204" pitchFamily="34" charset="-122"/>
              </a:rPr>
              <a:t>。</a:t>
            </a:r>
            <a:endParaRPr lang="en-US" altLang="zh-CN" dirty="0" smtClean="0">
              <a:ea typeface="微软雅黑" panose="020B0503020204020204" pitchFamily="34" charset="-122"/>
            </a:endParaRPr>
          </a:p>
          <a:p>
            <a:pPr marL="628650" indent="-285750" eaLnBrk="1" fontAlgn="auto" hangingPunct="1">
              <a:lnSpc>
                <a:spcPct val="150000"/>
              </a:lnSpc>
              <a:spcBef>
                <a:spcPts val="1200"/>
              </a:spcBef>
              <a:spcAft>
                <a:spcPts val="0"/>
              </a:spcAft>
              <a:buFont typeface="Arial" panose="020B0604020202020204" pitchFamily="34" charset="0"/>
              <a:buChar char="•"/>
              <a:defRPr/>
            </a:pPr>
            <a:r>
              <a:rPr lang="zh-CN" altLang="en-US" dirty="0">
                <a:ea typeface="微软雅黑" panose="020B0503020204020204" pitchFamily="34" charset="-122"/>
              </a:rPr>
              <a:t>建立临床试验实施的标准化法规。</a:t>
            </a:r>
            <a:r>
              <a:rPr lang="zh-CN" altLang="en-US" dirty="0" smtClean="0">
                <a:ea typeface="微软雅黑" panose="020B0503020204020204" pitchFamily="34" charset="-122"/>
              </a:rPr>
              <a:t>不再以</a:t>
            </a:r>
            <a:r>
              <a:rPr lang="zh-CN" altLang="en-US" dirty="0">
                <a:ea typeface="微软雅黑" panose="020B0503020204020204" pitchFamily="34" charset="-122"/>
              </a:rPr>
              <a:t>指令的形式，而是采用法规（临床试验法规</a:t>
            </a:r>
            <a:r>
              <a:rPr lang="en-US" altLang="zh-CN" dirty="0">
                <a:ea typeface="微软雅黑" panose="020B0503020204020204" pitchFamily="34" charset="-122"/>
              </a:rPr>
              <a:t>=CTR</a:t>
            </a:r>
            <a:r>
              <a:rPr lang="zh-CN" altLang="en-US" dirty="0">
                <a:ea typeface="微软雅黑" panose="020B0503020204020204" pitchFamily="34" charset="-122"/>
              </a:rPr>
              <a:t>）直接适用，不需要转化为</a:t>
            </a:r>
            <a:r>
              <a:rPr lang="zh-CN" altLang="en-US" dirty="0" smtClean="0">
                <a:ea typeface="微软雅黑" panose="020B0503020204020204" pitchFamily="34" charset="-122"/>
              </a:rPr>
              <a:t>国家法；</a:t>
            </a:r>
            <a:endParaRPr lang="en-US" altLang="zh-CN" dirty="0" smtClean="0">
              <a:ea typeface="微软雅黑" panose="020B0503020204020204" pitchFamily="34" charset="-122"/>
            </a:endParaRPr>
          </a:p>
          <a:p>
            <a:pPr marL="628650" indent="-285750" eaLnBrk="1" fontAlgn="auto" hangingPunct="1">
              <a:lnSpc>
                <a:spcPct val="150000"/>
              </a:lnSpc>
              <a:spcBef>
                <a:spcPts val="1200"/>
              </a:spcBef>
              <a:spcAft>
                <a:spcPts val="0"/>
              </a:spcAft>
              <a:buFont typeface="Arial" panose="020B0604020202020204" pitchFamily="34" charset="0"/>
              <a:buChar char="•"/>
              <a:defRPr/>
            </a:pPr>
            <a:r>
              <a:rPr lang="en-US" altLang="zh-CN" dirty="0" smtClean="0">
                <a:ea typeface="微软雅黑" panose="020B0503020204020204" pitchFamily="34" charset="-122"/>
              </a:rPr>
              <a:t>2017</a:t>
            </a:r>
            <a:r>
              <a:rPr lang="zh-CN" altLang="en-US" dirty="0">
                <a:ea typeface="微软雅黑" panose="020B0503020204020204" pitchFamily="34" charset="-122"/>
              </a:rPr>
              <a:t>年已发布欧盟托管法案</a:t>
            </a:r>
            <a:r>
              <a:rPr lang="en-US" altLang="zh-CN" dirty="0">
                <a:ea typeface="微软雅黑" panose="020B0503020204020204" pitchFamily="34" charset="-122"/>
              </a:rPr>
              <a:t>(EU) 2017/1569“</a:t>
            </a:r>
            <a:r>
              <a:rPr lang="zh-CN" altLang="en-US" dirty="0">
                <a:ea typeface="微软雅黑" panose="020B0503020204020204" pitchFamily="34" charset="-122"/>
              </a:rPr>
              <a:t>阐明人用临床试验用药</a:t>
            </a:r>
            <a:r>
              <a:rPr lang="en-US" altLang="zh-CN" dirty="0">
                <a:ea typeface="微软雅黑" panose="020B0503020204020204" pitchFamily="34" charset="-122"/>
              </a:rPr>
              <a:t>GMP</a:t>
            </a:r>
            <a:r>
              <a:rPr lang="zh-CN" altLang="en-US" dirty="0">
                <a:ea typeface="微软雅黑" panose="020B0503020204020204" pitchFamily="34" charset="-122"/>
              </a:rPr>
              <a:t>原则和指南以及检查安排”</a:t>
            </a:r>
            <a:endParaRPr lang="en-US" altLang="zh-CN" dirty="0" smtClean="0">
              <a:ea typeface="微软雅黑" panose="020B0503020204020204" pitchFamily="34" charset="-122"/>
            </a:endParaRPr>
          </a:p>
          <a:p>
            <a:pPr marL="628650" indent="-285750" eaLnBrk="1" fontAlgn="auto" hangingPunct="1">
              <a:lnSpc>
                <a:spcPct val="150000"/>
              </a:lnSpc>
              <a:spcBef>
                <a:spcPts val="1200"/>
              </a:spcBef>
              <a:spcAft>
                <a:spcPts val="0"/>
              </a:spcAft>
              <a:buFont typeface="Arial" panose="020B0604020202020204" pitchFamily="34" charset="0"/>
              <a:buChar char="•"/>
              <a:defRPr/>
            </a:pPr>
            <a:r>
              <a:rPr lang="zh-CN" altLang="en-US" dirty="0" smtClean="0">
                <a:ea typeface="微软雅黑" panose="020B0503020204020204" pitchFamily="34" charset="-122"/>
              </a:rPr>
              <a:t>将</a:t>
            </a:r>
            <a:r>
              <a:rPr lang="zh-CN" altLang="en-US" dirty="0">
                <a:ea typeface="微软雅黑" panose="020B0503020204020204" pitchFamily="34" charset="-122"/>
              </a:rPr>
              <a:t>制定</a:t>
            </a:r>
            <a:r>
              <a:rPr lang="en-US" altLang="zh-CN" dirty="0" smtClean="0">
                <a:ea typeface="微软雅黑" panose="020B0503020204020204" pitchFamily="34" charset="-122"/>
              </a:rPr>
              <a:t>IMP</a:t>
            </a:r>
            <a:r>
              <a:rPr lang="zh-CN" altLang="en-US" dirty="0">
                <a:ea typeface="微软雅黑" panose="020B0503020204020204" pitchFamily="34" charset="-122"/>
              </a:rPr>
              <a:t>的专用</a:t>
            </a:r>
            <a:r>
              <a:rPr lang="en-US" altLang="zh-CN" dirty="0">
                <a:ea typeface="微软雅黑" panose="020B0503020204020204" pitchFamily="34" charset="-122"/>
              </a:rPr>
              <a:t>GMP</a:t>
            </a:r>
            <a:r>
              <a:rPr lang="zh-CN" altLang="en-US" dirty="0">
                <a:ea typeface="微软雅黑" panose="020B0503020204020204" pitchFamily="34" charset="-122"/>
              </a:rPr>
              <a:t>指南</a:t>
            </a:r>
            <a:r>
              <a:rPr lang="zh-CN" altLang="en-US" dirty="0" smtClean="0">
                <a:ea typeface="微软雅黑" panose="020B0503020204020204" pitchFamily="34" charset="-122"/>
              </a:rPr>
              <a:t>取代</a:t>
            </a:r>
            <a:r>
              <a:rPr lang="en-US" altLang="zh-CN" dirty="0" smtClean="0">
                <a:ea typeface="微软雅黑" panose="020B0503020204020204" pitchFamily="34" charset="-122"/>
              </a:rPr>
              <a:t>EU GMP</a:t>
            </a:r>
            <a:r>
              <a:rPr lang="zh-CN" altLang="en-US" dirty="0">
                <a:ea typeface="微软雅黑" panose="020B0503020204020204" pitchFamily="34" charset="-122"/>
              </a:rPr>
              <a:t>指南附录</a:t>
            </a:r>
            <a:r>
              <a:rPr lang="en-US" altLang="zh-CN" dirty="0">
                <a:ea typeface="微软雅黑" panose="020B0503020204020204" pitchFamily="34" charset="-122"/>
              </a:rPr>
              <a:t>13</a:t>
            </a:r>
            <a:r>
              <a:rPr lang="zh-CN" altLang="en-US" dirty="0" smtClean="0">
                <a:ea typeface="微软雅黑" panose="020B0503020204020204" pitchFamily="34" charset="-122"/>
              </a:rPr>
              <a:t>；</a:t>
            </a:r>
            <a:endParaRPr lang="en-US" altLang="zh-CN" dirty="0" smtClean="0">
              <a:ea typeface="微软雅黑" panose="020B0503020204020204" pitchFamily="34" charset="-122"/>
            </a:endParaRPr>
          </a:p>
          <a:p>
            <a:pPr marL="628650" indent="-285750" eaLnBrk="1" fontAlgn="auto" hangingPunct="1">
              <a:lnSpc>
                <a:spcPct val="150000"/>
              </a:lnSpc>
              <a:spcBef>
                <a:spcPts val="1200"/>
              </a:spcBef>
              <a:spcAft>
                <a:spcPts val="0"/>
              </a:spcAft>
              <a:buFont typeface="Arial" panose="020B0604020202020204" pitchFamily="34" charset="0"/>
              <a:buChar char="•"/>
              <a:defRPr/>
            </a:pPr>
            <a:r>
              <a:rPr lang="zh-CN" altLang="en-US" dirty="0" smtClean="0">
                <a:ea typeface="微软雅黑" panose="020B0503020204020204" pitchFamily="34" charset="-122"/>
              </a:rPr>
              <a:t>欧盟</a:t>
            </a:r>
            <a:r>
              <a:rPr lang="zh-CN" altLang="en-US" dirty="0">
                <a:ea typeface="微软雅黑" panose="020B0503020204020204" pitchFamily="34" charset="-122"/>
              </a:rPr>
              <a:t>已于</a:t>
            </a:r>
            <a:r>
              <a:rPr lang="en-US" altLang="zh-CN" dirty="0" smtClean="0">
                <a:ea typeface="微软雅黑" panose="020B0503020204020204" pitchFamily="34" charset="-122"/>
              </a:rPr>
              <a:t>2018</a:t>
            </a:r>
            <a:r>
              <a:rPr lang="zh-CN" altLang="en-US" dirty="0" smtClean="0">
                <a:ea typeface="微软雅黑" panose="020B0503020204020204" pitchFamily="34" charset="-122"/>
              </a:rPr>
              <a:t>年</a:t>
            </a:r>
            <a:r>
              <a:rPr lang="en-US" altLang="zh-CN" dirty="0" smtClean="0">
                <a:ea typeface="微软雅黑" panose="020B0503020204020204" pitchFamily="34" charset="-122"/>
              </a:rPr>
              <a:t>5</a:t>
            </a:r>
            <a:r>
              <a:rPr lang="zh-CN" altLang="en-US" dirty="0" smtClean="0">
                <a:ea typeface="微软雅黑" panose="020B0503020204020204" pitchFamily="34" charset="-122"/>
              </a:rPr>
              <a:t>月</a:t>
            </a:r>
            <a:r>
              <a:rPr lang="en-US" altLang="zh-CN" dirty="0">
                <a:ea typeface="微软雅黑" panose="020B0503020204020204" pitchFamily="34" charset="-122"/>
              </a:rPr>
              <a:t>22</a:t>
            </a:r>
            <a:r>
              <a:rPr lang="zh-CN" altLang="en-US" dirty="0">
                <a:ea typeface="微软雅黑" panose="020B0503020204020204" pitchFamily="34" charset="-122"/>
              </a:rPr>
              <a:t>日发布了“先进治疗药品</a:t>
            </a:r>
            <a:r>
              <a:rPr lang="en-US" altLang="zh-CN" dirty="0" smtClean="0">
                <a:ea typeface="微软雅黑" panose="020B0503020204020204" pitchFamily="34" charset="-122"/>
              </a:rPr>
              <a:t>GMP</a:t>
            </a:r>
            <a:r>
              <a:rPr lang="zh-CN" altLang="en-US" dirty="0" smtClean="0">
                <a:ea typeface="微软雅黑" panose="020B0503020204020204" pitchFamily="34" charset="-122"/>
              </a:rPr>
              <a:t>指南”； </a:t>
            </a:r>
            <a:endParaRPr lang="en-US" altLang="zh-CN" dirty="0" smtClean="0">
              <a:ea typeface="微软雅黑" panose="020B0503020204020204" pitchFamily="34" charset="-122"/>
            </a:endParaRPr>
          </a:p>
        </p:txBody>
      </p:sp>
    </p:spTree>
    <p:extLst>
      <p:ext uri="{BB962C8B-B14F-4D97-AF65-F5344CB8AC3E}">
        <p14:creationId xmlns:p14="http://schemas.microsoft.com/office/powerpoint/2010/main" val="13187643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 </a:t>
            </a:r>
            <a:r>
              <a:rPr lang="en-US" altLang="zh-CN" dirty="0" smtClean="0"/>
              <a:t>GMP</a:t>
            </a:r>
            <a:r>
              <a:rPr lang="zh-CN" altLang="en-US" dirty="0" smtClean="0"/>
              <a:t>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31</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2100000" y="1082092"/>
            <a:ext cx="8118821" cy="507831"/>
          </a:xfrm>
          <a:prstGeom prst="rect">
            <a:avLst/>
          </a:prstGeom>
        </p:spPr>
        <p:txBody>
          <a:bodyPr wrap="square">
            <a:spAutoFit/>
          </a:bodyPr>
          <a:lstStyle/>
          <a:p>
            <a:pPr eaLnBrk="1" fontAlgn="auto" hangingPunct="1">
              <a:lnSpc>
                <a:spcPct val="150000"/>
              </a:lnSpc>
              <a:spcBef>
                <a:spcPts val="1200"/>
              </a:spcBef>
              <a:spcAft>
                <a:spcPts val="0"/>
              </a:spcAft>
              <a:defRPr/>
            </a:pPr>
            <a:r>
              <a:rPr lang="zh-CN" altLang="en-US" dirty="0" smtClean="0">
                <a:ea typeface="微软雅黑" panose="020B0503020204020204" pitchFamily="34" charset="-122"/>
              </a:rPr>
              <a:t>现有</a:t>
            </a:r>
            <a:r>
              <a:rPr lang="en-US" altLang="zh-CN" dirty="0" smtClean="0">
                <a:ea typeface="微软雅黑" panose="020B0503020204020204" pitchFamily="34" charset="-122"/>
              </a:rPr>
              <a:t>EU GMP</a:t>
            </a:r>
            <a:r>
              <a:rPr lang="zh-CN" altLang="en-US" dirty="0" smtClean="0">
                <a:ea typeface="微软雅黑" panose="020B0503020204020204" pitchFamily="34" charset="-122"/>
              </a:rPr>
              <a:t>结构：</a:t>
            </a:r>
            <a:endParaRPr lang="en-US" altLang="zh-CN" dirty="0" smtClean="0">
              <a:ea typeface="微软雅黑" panose="020B0503020204020204" pitchFamily="34" charset="-122"/>
            </a:endParaRPr>
          </a:p>
        </p:txBody>
      </p:sp>
      <p:graphicFrame>
        <p:nvGraphicFramePr>
          <p:cNvPr id="8" name="对象 7"/>
          <p:cNvGraphicFramePr>
            <a:graphicFrameLocks noChangeAspect="1"/>
          </p:cNvGraphicFramePr>
          <p:nvPr>
            <p:extLst/>
          </p:nvPr>
        </p:nvGraphicFramePr>
        <p:xfrm>
          <a:off x="2099999" y="1663399"/>
          <a:ext cx="5843462" cy="4794963"/>
        </p:xfrm>
        <a:graphic>
          <a:graphicData uri="http://schemas.openxmlformats.org/presentationml/2006/ole">
            <mc:AlternateContent xmlns:mc="http://schemas.openxmlformats.org/markup-compatibility/2006">
              <mc:Choice xmlns:v="urn:schemas-microsoft-com:vml" Requires="v">
                <p:oleObj spid="_x0000_s132152" name="Visio" r:id="rId4" imgW="4353051" imgH="3571763" progId="Visio.Drawing.15">
                  <p:embed/>
                </p:oleObj>
              </mc:Choice>
              <mc:Fallback>
                <p:oleObj name="Visio" r:id="rId4" imgW="4353051" imgH="3571763" progId="Visio.Drawing.15">
                  <p:embed/>
                  <p:pic>
                    <p:nvPicPr>
                      <p:cNvPr id="8" name="对象 7"/>
                      <p:cNvPicPr>
                        <a:picLocks noChangeAspect="1" noChangeArrowheads="1"/>
                      </p:cNvPicPr>
                      <p:nvPr/>
                    </p:nvPicPr>
                    <p:blipFill>
                      <a:blip r:embed="rId5"/>
                      <a:srcRect/>
                      <a:stretch>
                        <a:fillRect/>
                      </a:stretch>
                    </p:blipFill>
                    <p:spPr bwMode="auto">
                      <a:xfrm>
                        <a:off x="2099999" y="1663399"/>
                        <a:ext cx="5843462" cy="4794963"/>
                      </a:xfrm>
                      <a:prstGeom prst="rect">
                        <a:avLst/>
                      </a:prstGeom>
                      <a:noFill/>
                    </p:spPr>
                  </p:pic>
                </p:oleObj>
              </mc:Fallback>
            </mc:AlternateContent>
          </a:graphicData>
        </a:graphic>
      </p:graphicFrame>
    </p:spTree>
    <p:extLst>
      <p:ext uri="{BB962C8B-B14F-4D97-AF65-F5344CB8AC3E}">
        <p14:creationId xmlns:p14="http://schemas.microsoft.com/office/powerpoint/2010/main" val="28710971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EU </a:t>
            </a:r>
            <a:r>
              <a:rPr lang="en-US" altLang="zh-CN" dirty="0" smtClean="0"/>
              <a:t>GMP</a:t>
            </a:r>
            <a:r>
              <a:rPr lang="zh-CN" altLang="en-US" dirty="0" smtClean="0"/>
              <a:t>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32</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2100000" y="1082092"/>
            <a:ext cx="8118821" cy="507831"/>
          </a:xfrm>
          <a:prstGeom prst="rect">
            <a:avLst/>
          </a:prstGeom>
        </p:spPr>
        <p:txBody>
          <a:bodyPr wrap="square">
            <a:spAutoFit/>
          </a:bodyPr>
          <a:lstStyle/>
          <a:p>
            <a:pPr eaLnBrk="1" fontAlgn="auto" hangingPunct="1">
              <a:lnSpc>
                <a:spcPct val="150000"/>
              </a:lnSpc>
              <a:spcBef>
                <a:spcPts val="1200"/>
              </a:spcBef>
              <a:spcAft>
                <a:spcPts val="0"/>
              </a:spcAft>
              <a:defRPr/>
            </a:pPr>
            <a:r>
              <a:rPr lang="zh-CN" altLang="en-US" dirty="0" smtClean="0">
                <a:ea typeface="微软雅黑" panose="020B0503020204020204" pitchFamily="34" charset="-122"/>
              </a:rPr>
              <a:t>未来</a:t>
            </a:r>
            <a:r>
              <a:rPr lang="en-US" altLang="zh-CN" dirty="0" smtClean="0">
                <a:ea typeface="微软雅黑" panose="020B0503020204020204" pitchFamily="34" charset="-122"/>
              </a:rPr>
              <a:t>EU GMP</a:t>
            </a:r>
            <a:r>
              <a:rPr lang="zh-CN" altLang="en-US" dirty="0">
                <a:ea typeface="微软雅黑" panose="020B0503020204020204" pitchFamily="34" charset="-122"/>
              </a:rPr>
              <a:t>结构</a:t>
            </a:r>
            <a:r>
              <a:rPr lang="zh-CN" altLang="en-US" dirty="0" smtClean="0">
                <a:ea typeface="微软雅黑" panose="020B0503020204020204" pitchFamily="34" charset="-122"/>
              </a:rPr>
              <a:t>（</a:t>
            </a:r>
            <a:r>
              <a:rPr lang="en-US" altLang="zh-CN" dirty="0" smtClean="0">
                <a:ea typeface="微软雅黑" panose="020B0503020204020204" pitchFamily="34" charset="-122"/>
              </a:rPr>
              <a:t>GDP</a:t>
            </a:r>
            <a:r>
              <a:rPr lang="zh-CN" altLang="en-US" dirty="0" smtClean="0">
                <a:ea typeface="微软雅黑" panose="020B0503020204020204" pitchFamily="34" charset="-122"/>
              </a:rPr>
              <a:t>保持相同 </a:t>
            </a:r>
            <a:r>
              <a:rPr lang="zh-CN" altLang="en-US" dirty="0">
                <a:ea typeface="微软雅黑" panose="020B0503020204020204" pitchFamily="34" charset="-122"/>
              </a:rPr>
              <a:t>）：</a:t>
            </a:r>
            <a:endParaRPr lang="en-US" altLang="zh-CN" dirty="0" smtClean="0">
              <a:ea typeface="微软雅黑" panose="020B0503020204020204" pitchFamily="34" charset="-122"/>
            </a:endParaRPr>
          </a:p>
        </p:txBody>
      </p:sp>
      <p:graphicFrame>
        <p:nvGraphicFramePr>
          <p:cNvPr id="8" name="对象 7"/>
          <p:cNvGraphicFramePr>
            <a:graphicFrameLocks noChangeAspect="1"/>
          </p:cNvGraphicFramePr>
          <p:nvPr>
            <p:extLst/>
          </p:nvPr>
        </p:nvGraphicFramePr>
        <p:xfrm>
          <a:off x="2099999" y="1653874"/>
          <a:ext cx="7992001" cy="4430859"/>
        </p:xfrm>
        <a:graphic>
          <a:graphicData uri="http://schemas.openxmlformats.org/presentationml/2006/ole">
            <mc:AlternateContent xmlns:mc="http://schemas.openxmlformats.org/markup-compatibility/2006">
              <mc:Choice xmlns:v="urn:schemas-microsoft-com:vml" Requires="v">
                <p:oleObj spid="_x0000_s133176" name="Visio" r:id="rId4" imgW="6476942" imgH="3590791" progId="Visio.Drawing.15">
                  <p:embed/>
                </p:oleObj>
              </mc:Choice>
              <mc:Fallback>
                <p:oleObj name="Visio" r:id="rId4" imgW="6476942" imgH="3590791" progId="Visio.Drawing.15">
                  <p:embed/>
                  <p:pic>
                    <p:nvPicPr>
                      <p:cNvPr id="8" name="对象 7"/>
                      <p:cNvPicPr>
                        <a:picLocks noChangeAspect="1" noChangeArrowheads="1"/>
                      </p:cNvPicPr>
                      <p:nvPr/>
                    </p:nvPicPr>
                    <p:blipFill>
                      <a:blip r:embed="rId5"/>
                      <a:srcRect/>
                      <a:stretch>
                        <a:fillRect/>
                      </a:stretch>
                    </p:blipFill>
                    <p:spPr bwMode="auto">
                      <a:xfrm>
                        <a:off x="2099999" y="1653874"/>
                        <a:ext cx="7992001" cy="4430859"/>
                      </a:xfrm>
                      <a:prstGeom prst="rect">
                        <a:avLst/>
                      </a:prstGeom>
                      <a:noFill/>
                      <a:extLst/>
                    </p:spPr>
                  </p:pic>
                </p:oleObj>
              </mc:Fallback>
            </mc:AlternateContent>
          </a:graphicData>
        </a:graphic>
      </p:graphicFrame>
    </p:spTree>
    <p:extLst>
      <p:ext uri="{BB962C8B-B14F-4D97-AF65-F5344CB8AC3E}">
        <p14:creationId xmlns:p14="http://schemas.microsoft.com/office/powerpoint/2010/main" val="10211773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EU GMP</a:t>
            </a:r>
            <a:r>
              <a:rPr lang="zh-CN" altLang="en-US" dirty="0" smtClean="0"/>
              <a:t>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33</a:t>
            </a:fld>
            <a:r>
              <a:rPr lang="en-US" altLang="zh-CN" dirty="0" smtClean="0"/>
              <a:t>/160</a:t>
            </a:r>
            <a:endParaRPr lang="zh-CN" altLang="en-US" dirty="0"/>
          </a:p>
        </p:txBody>
      </p:sp>
      <p:graphicFrame>
        <p:nvGraphicFramePr>
          <p:cNvPr id="4"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667470730"/>
              </p:ext>
            </p:extLst>
          </p:nvPr>
        </p:nvGraphicFramePr>
        <p:xfrm>
          <a:off x="862896" y="926434"/>
          <a:ext cx="10520464" cy="5056355"/>
        </p:xfrm>
        <a:graphic>
          <a:graphicData uri="http://schemas.openxmlformats.org/drawingml/2006/table">
            <a:tbl>
              <a:tblPr firstRow="1" bandRow="1">
                <a:tableStyleId>{5C22544A-7EE6-4342-B048-85BDC9FD1C3A}</a:tableStyleId>
              </a:tblPr>
              <a:tblGrid>
                <a:gridCol w="1667482">
                  <a:extLst>
                    <a:ext uri="{9D8B030D-6E8A-4147-A177-3AD203B41FA5}">
                      <a16:colId xmlns:a16="http://schemas.microsoft.com/office/drawing/2014/main" val="20000"/>
                    </a:ext>
                  </a:extLst>
                </a:gridCol>
                <a:gridCol w="6724516">
                  <a:extLst>
                    <a:ext uri="{9D8B030D-6E8A-4147-A177-3AD203B41FA5}">
                      <a16:colId xmlns:a16="http://schemas.microsoft.com/office/drawing/2014/main" val="20001"/>
                    </a:ext>
                  </a:extLst>
                </a:gridCol>
                <a:gridCol w="2128466">
                  <a:extLst>
                    <a:ext uri="{9D8B030D-6E8A-4147-A177-3AD203B41FA5}">
                      <a16:colId xmlns:a16="http://schemas.microsoft.com/office/drawing/2014/main" val="820187712"/>
                    </a:ext>
                  </a:extLst>
                </a:gridCol>
              </a:tblGrid>
              <a:tr h="666620">
                <a:tc>
                  <a:txBody>
                    <a:bodyPr/>
                    <a:lstStyle/>
                    <a:p>
                      <a:pPr algn="ctr">
                        <a:lnSpc>
                          <a:spcPct val="150000"/>
                        </a:lnSpc>
                      </a:pPr>
                      <a:r>
                        <a:rPr lang="zh-CN" altLang="en-US" sz="1800" b="0" dirty="0">
                          <a:latin typeface="+mn-lt"/>
                          <a:ea typeface="微软雅黑" panose="020B0503020204020204" pitchFamily="34" charset="-122"/>
                        </a:rPr>
                        <a:t>发布时间</a:t>
                      </a:r>
                    </a:p>
                  </a:txBody>
                  <a:tcPr/>
                </a:tc>
                <a:tc>
                  <a:txBody>
                    <a:bodyPr/>
                    <a:lstStyle/>
                    <a:p>
                      <a:pPr algn="ctr">
                        <a:lnSpc>
                          <a:spcPct val="150000"/>
                        </a:lnSpc>
                      </a:pPr>
                      <a:r>
                        <a:rPr lang="zh-CN" altLang="en-US" sz="1800" b="0" dirty="0">
                          <a:latin typeface="+mn-lt"/>
                          <a:ea typeface="微软雅黑" panose="020B0503020204020204" pitchFamily="34" charset="-122"/>
                        </a:rPr>
                        <a:t>动态</a:t>
                      </a:r>
                    </a:p>
                  </a:txBody>
                  <a:tcPr/>
                </a:tc>
                <a:tc>
                  <a:txBody>
                    <a:bodyPr/>
                    <a:lstStyle/>
                    <a:p>
                      <a:pPr algn="ctr">
                        <a:lnSpc>
                          <a:spcPct val="150000"/>
                        </a:lnSpc>
                      </a:pPr>
                      <a:r>
                        <a:rPr lang="zh-CN" altLang="en-US" sz="1800" b="0" dirty="0">
                          <a:latin typeface="+mn-lt"/>
                          <a:ea typeface="微软雅黑" panose="020B0503020204020204" pitchFamily="34" charset="-122"/>
                        </a:rPr>
                        <a:t>版本</a:t>
                      </a:r>
                    </a:p>
                  </a:txBody>
                  <a:tcPr/>
                </a:tc>
                <a:extLst>
                  <a:ext uri="{0D108BD9-81ED-4DB2-BD59-A6C34878D82A}">
                    <a16:rowId xmlns:a16="http://schemas.microsoft.com/office/drawing/2014/main" val="10000"/>
                  </a:ext>
                </a:extLst>
              </a:tr>
              <a:tr h="1264089">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dirty="0" smtClean="0">
                          <a:solidFill>
                            <a:schemeClr val="tx1"/>
                          </a:solidFill>
                          <a:latin typeface="+mn-lt"/>
                          <a:ea typeface="微软雅黑" panose="020B0503020204020204" pitchFamily="34" charset="-122"/>
                        </a:rPr>
                        <a:t>2017.12</a:t>
                      </a:r>
                      <a:endParaRPr lang="zh-CN" altLang="en-US" sz="1800" b="0" dirty="0">
                        <a:solidFill>
                          <a:schemeClr val="tx1"/>
                        </a:solidFill>
                        <a:latin typeface="+mn-lt"/>
                        <a:ea typeface="微软雅黑" panose="020B0503020204020204" pitchFamily="34" charset="-122"/>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800" b="0" dirty="0" smtClean="0">
                          <a:solidFill>
                            <a:schemeClr val="tx1"/>
                          </a:solidFill>
                          <a:latin typeface="+mn-lt"/>
                          <a:ea typeface="微软雅黑" panose="020B0503020204020204" pitchFamily="34" charset="-122"/>
                        </a:rPr>
                        <a:t>Annex 01 Manufacture of Sterile Medicinal Products</a:t>
                      </a:r>
                      <a:br>
                        <a:rPr lang="en-US" altLang="zh-CN" sz="1800" b="0" dirty="0" smtClean="0">
                          <a:solidFill>
                            <a:schemeClr val="tx1"/>
                          </a:solidFill>
                          <a:latin typeface="+mn-lt"/>
                          <a:ea typeface="微软雅黑" panose="020B0503020204020204" pitchFamily="34" charset="-122"/>
                        </a:rPr>
                      </a:br>
                      <a:r>
                        <a:rPr lang="zh-CN" altLang="en-US" sz="1800" b="0" dirty="0" smtClean="0">
                          <a:solidFill>
                            <a:schemeClr val="tx1"/>
                          </a:solidFill>
                          <a:latin typeface="+mn-lt"/>
                          <a:ea typeface="微软雅黑" panose="020B0503020204020204" pitchFamily="34" charset="-122"/>
                        </a:rPr>
                        <a:t>附录</a:t>
                      </a:r>
                      <a:r>
                        <a:rPr lang="en-US" altLang="zh-CN" sz="1800" b="0" dirty="0" smtClean="0">
                          <a:solidFill>
                            <a:schemeClr val="tx1"/>
                          </a:solidFill>
                          <a:latin typeface="+mn-lt"/>
                          <a:ea typeface="微软雅黑" panose="020B0503020204020204" pitchFamily="34" charset="-122"/>
                        </a:rPr>
                        <a:t>01 </a:t>
                      </a:r>
                      <a:r>
                        <a:rPr lang="zh-CN" altLang="en-US" sz="1800" b="0" dirty="0" smtClean="0">
                          <a:solidFill>
                            <a:schemeClr val="tx1"/>
                          </a:solidFill>
                          <a:latin typeface="+mn-lt"/>
                          <a:ea typeface="微软雅黑" panose="020B0503020204020204" pitchFamily="34" charset="-122"/>
                        </a:rPr>
                        <a:t>无菌药品的生产</a:t>
                      </a:r>
                      <a:endParaRPr lang="zh-CN" altLang="en-US" sz="1800" b="0" dirty="0">
                        <a:solidFill>
                          <a:schemeClr val="tx1"/>
                        </a:solidFill>
                        <a:latin typeface="+mn-lt"/>
                        <a:ea typeface="微软雅黑" panose="020B0503020204020204" pitchFamily="34"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800" b="0" dirty="0" smtClean="0">
                          <a:solidFill>
                            <a:schemeClr val="tx1"/>
                          </a:solidFill>
                          <a:latin typeface="+mn-lt"/>
                          <a:ea typeface="微软雅黑" panose="020B0503020204020204" pitchFamily="34" charset="-122"/>
                        </a:rPr>
                        <a:t>征求意见稿</a:t>
                      </a:r>
                    </a:p>
                  </a:txBody>
                  <a:tcPr anchor="ctr"/>
                </a:tc>
                <a:extLst>
                  <a:ext uri="{0D108BD9-81ED-4DB2-BD59-A6C34878D82A}">
                    <a16:rowId xmlns:a16="http://schemas.microsoft.com/office/drawing/2014/main" val="1086177818"/>
                  </a:ext>
                </a:extLst>
              </a:tr>
              <a:tr h="1861557">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dirty="0" smtClean="0">
                          <a:latin typeface="+mn-lt"/>
                          <a:ea typeface="微软雅黑" panose="020B0503020204020204" pitchFamily="34" charset="-122"/>
                        </a:rPr>
                        <a:t>2018.06</a:t>
                      </a:r>
                      <a:endParaRPr lang="zh-CN" altLang="en-US" sz="1800" b="0" dirty="0">
                        <a:latin typeface="+mn-lt"/>
                        <a:ea typeface="微软雅黑" panose="020B0503020204020204" pitchFamily="34" charset="-122"/>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800" b="0" dirty="0" smtClean="0">
                          <a:latin typeface="+mn-lt"/>
                          <a:ea typeface="微软雅黑" panose="020B0503020204020204" pitchFamily="34" charset="-122"/>
                        </a:rPr>
                        <a:t>Annex 02 Manufacture of Biological Active Substances and Medicinal Products For Human Use</a:t>
                      </a: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dirty="0" smtClean="0">
                          <a:latin typeface="+mn-lt"/>
                          <a:ea typeface="微软雅黑" panose="020B0503020204020204" pitchFamily="34" charset="-122"/>
                        </a:rPr>
                        <a:t>附录</a:t>
                      </a:r>
                      <a:r>
                        <a:rPr lang="en-US" altLang="zh-CN" sz="1800" b="0" dirty="0" smtClean="0">
                          <a:latin typeface="+mn-lt"/>
                          <a:ea typeface="微软雅黑" panose="020B0503020204020204" pitchFamily="34" charset="-122"/>
                        </a:rPr>
                        <a:t>02 </a:t>
                      </a:r>
                      <a:r>
                        <a:rPr lang="zh-CN" altLang="en-US" sz="1800" b="0" dirty="0" smtClean="0">
                          <a:latin typeface="+mn-lt"/>
                          <a:ea typeface="微软雅黑" panose="020B0503020204020204" pitchFamily="34" charset="-122"/>
                        </a:rPr>
                        <a:t>人用生物原料药与药品的生产</a:t>
                      </a:r>
                      <a:endParaRPr lang="zh-CN" altLang="en-US" sz="1800" b="0" dirty="0">
                        <a:latin typeface="+mn-lt"/>
                        <a:ea typeface="微软雅黑" panose="020B0503020204020204" pitchFamily="34"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800" b="0" dirty="0" smtClean="0">
                          <a:latin typeface="+mn-lt"/>
                          <a:ea typeface="微软雅黑" panose="020B0503020204020204" pitchFamily="34" charset="-122"/>
                        </a:rPr>
                        <a:t>定稿</a:t>
                      </a:r>
                    </a:p>
                  </a:txBody>
                  <a:tcPr anchor="ctr"/>
                </a:tc>
                <a:extLst>
                  <a:ext uri="{0D108BD9-81ED-4DB2-BD59-A6C34878D82A}">
                    <a16:rowId xmlns:a16="http://schemas.microsoft.com/office/drawing/2014/main" val="1700815537"/>
                  </a:ext>
                </a:extLst>
              </a:tr>
              <a:tr h="1264089">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800" b="0" dirty="0" smtClean="0">
                          <a:latin typeface="+mn-lt"/>
                          <a:ea typeface="微软雅黑" panose="020B0503020204020204" pitchFamily="34" charset="-122"/>
                        </a:rPr>
                        <a:t>2018.12</a:t>
                      </a:r>
                      <a:endParaRPr lang="zh-CN" altLang="en-US" sz="1800" b="0" dirty="0">
                        <a:latin typeface="+mn-lt"/>
                        <a:ea typeface="微软雅黑" panose="020B0503020204020204" pitchFamily="34" charset="-122"/>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800" b="0" dirty="0" smtClean="0">
                          <a:latin typeface="+mn-lt"/>
                          <a:ea typeface="微软雅黑" panose="020B0503020204020204" pitchFamily="34" charset="-122"/>
                        </a:rPr>
                        <a:t>Annex 17 Parametric Release</a:t>
                      </a:r>
                    </a:p>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800" b="0" dirty="0" smtClean="0">
                          <a:latin typeface="+mn-lt"/>
                          <a:ea typeface="微软雅黑" panose="020B0503020204020204" pitchFamily="34" charset="-122"/>
                        </a:rPr>
                        <a:t>附录</a:t>
                      </a:r>
                      <a:r>
                        <a:rPr lang="en-US" altLang="zh-CN" sz="1800" b="0" dirty="0" smtClean="0">
                          <a:latin typeface="+mn-lt"/>
                          <a:ea typeface="微软雅黑" panose="020B0503020204020204" pitchFamily="34" charset="-122"/>
                        </a:rPr>
                        <a:t>17 </a:t>
                      </a:r>
                      <a:r>
                        <a:rPr lang="zh-CN" altLang="en-US" sz="1800" b="0" dirty="0" smtClean="0">
                          <a:latin typeface="+mn-lt"/>
                          <a:ea typeface="微软雅黑" panose="020B0503020204020204" pitchFamily="34" charset="-122"/>
                        </a:rPr>
                        <a:t>参数放行</a:t>
                      </a:r>
                      <a:endParaRPr lang="zh-CN" altLang="en-US" sz="1800" b="0" dirty="0">
                        <a:latin typeface="+mn-lt"/>
                        <a:ea typeface="微软雅黑" panose="020B0503020204020204" pitchFamily="34"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800" b="0" dirty="0" smtClean="0">
                          <a:latin typeface="+mn-lt"/>
                          <a:ea typeface="微软雅黑" panose="020B0503020204020204" pitchFamily="34" charset="-122"/>
                        </a:rPr>
                        <a:t>定稿</a:t>
                      </a:r>
                    </a:p>
                  </a:txBody>
                  <a:tcPr anchor="ctr"/>
                </a:tc>
                <a:extLst>
                  <a:ext uri="{0D108BD9-81ED-4DB2-BD59-A6C34878D82A}">
                    <a16:rowId xmlns:a16="http://schemas.microsoft.com/office/drawing/2014/main" val="2197000374"/>
                  </a:ext>
                </a:extLst>
              </a:tr>
            </a:tbl>
          </a:graphicData>
        </a:graphic>
      </p:graphicFrame>
    </p:spTree>
    <p:extLst>
      <p:ext uri="{BB962C8B-B14F-4D97-AF65-F5344CB8AC3E}">
        <p14:creationId xmlns:p14="http://schemas.microsoft.com/office/powerpoint/2010/main" val="2559875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EU GMP</a:t>
            </a:r>
            <a:r>
              <a:rPr lang="zh-CN" altLang="en-US" dirty="0" smtClean="0"/>
              <a:t>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34</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768000" y="855407"/>
            <a:ext cx="10656000" cy="5075557"/>
          </a:xfrm>
          <a:prstGeom prst="rect">
            <a:avLst/>
          </a:prstGeom>
        </p:spPr>
        <p:txBody>
          <a:bodyPr wrap="square">
            <a:spAutoFit/>
          </a:bodyPr>
          <a:lstStyle/>
          <a:p>
            <a:pPr eaLnBrk="1" fontAlgn="auto" hangingPunct="1">
              <a:lnSpc>
                <a:spcPct val="150000"/>
              </a:lnSpc>
              <a:spcBef>
                <a:spcPts val="0"/>
              </a:spcBef>
              <a:spcAft>
                <a:spcPts val="0"/>
              </a:spcAft>
              <a:defRPr/>
            </a:pP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无菌药品的生产</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征求意见稿</a:t>
            </a:r>
            <a:endParaRPr lang="en-US" altLang="zh-CN" sz="2000" b="1"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对</a:t>
            </a:r>
            <a:r>
              <a:rPr lang="zh-CN" altLang="en-US" dirty="0">
                <a:latin typeface="微软雅黑" panose="020B0503020204020204" pitchFamily="34" charset="-122"/>
                <a:ea typeface="微软雅黑" panose="020B0503020204020204" pitchFamily="34" charset="-122"/>
              </a:rPr>
              <a:t>气流流型测试的状态、测试区域提出了</a:t>
            </a:r>
            <a:r>
              <a:rPr lang="zh-CN" altLang="en-US" dirty="0" smtClean="0">
                <a:latin typeface="微软雅黑" panose="020B0503020204020204" pitchFamily="34" charset="-122"/>
                <a:ea typeface="微软雅黑" panose="020B0503020204020204" pitchFamily="34" charset="-122"/>
              </a:rPr>
              <a:t>要求</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应</a:t>
            </a:r>
            <a:r>
              <a:rPr lang="zh-CN" altLang="en-US" dirty="0">
                <a:latin typeface="微软雅黑" panose="020B0503020204020204" pitchFamily="34" charset="-122"/>
                <a:ea typeface="微软雅黑" panose="020B0503020204020204" pitchFamily="34" charset="-122"/>
              </a:rPr>
              <a:t>在动态条件下进行，并评价</a:t>
            </a:r>
            <a:r>
              <a:rPr lang="en-US" altLang="zh-CN" dirty="0">
                <a:latin typeface="微软雅黑" panose="020B0503020204020204" pitchFamily="34" charset="-122"/>
                <a:ea typeface="微软雅黑" panose="020B0503020204020204" pitchFamily="34" charset="-122"/>
              </a:rPr>
              <a:t>A/B</a:t>
            </a:r>
            <a:r>
              <a:rPr lang="zh-CN" altLang="en-US" dirty="0">
                <a:latin typeface="微软雅黑" panose="020B0503020204020204" pitchFamily="34" charset="-122"/>
                <a:ea typeface="微软雅黑" panose="020B0503020204020204" pitchFamily="34" charset="-122"/>
              </a:rPr>
              <a:t>级区域气流是否单向。其他区域，应基于风险评估确定哪些区域需要进行气流流型测试。</a:t>
            </a:r>
            <a:endParaRPr lang="en-US" altLang="zh-CN"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细化气</a:t>
            </a:r>
            <a:r>
              <a:rPr lang="zh-CN" altLang="en-US" dirty="0">
                <a:latin typeface="微软雅黑" panose="020B0503020204020204" pitchFamily="34" charset="-122"/>
                <a:ea typeface="微软雅黑" panose="020B0503020204020204" pitchFamily="34" charset="-122"/>
              </a:rPr>
              <a:t>闸室的要求。如：对于进入</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级和</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级的气闸室应使用互锁系统</a:t>
            </a:r>
            <a:r>
              <a:rPr lang="zh-CN" altLang="en-US" dirty="0" smtClean="0">
                <a:latin typeface="微软雅黑" panose="020B0503020204020204" pitchFamily="34" charset="-122"/>
                <a:ea typeface="微软雅黑" panose="020B0503020204020204" pitchFamily="34" charset="-122"/>
              </a:rPr>
              <a:t>，引入</a:t>
            </a:r>
            <a:r>
              <a:rPr lang="zh-CN" altLang="en-US" dirty="0">
                <a:latin typeface="微软雅黑" panose="020B0503020204020204" pitchFamily="34" charset="-122"/>
                <a:ea typeface="微软雅黑" panose="020B0503020204020204" pitchFamily="34" charset="-122"/>
              </a:rPr>
              <a:t>了“互锁的门关闭后开启应设置一段延迟时间“的要求。</a:t>
            </a:r>
            <a:endParaRPr lang="en-US" altLang="zh-CN"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洁净室级别确认应监测大于等于</a:t>
            </a:r>
            <a:r>
              <a:rPr lang="en-US" altLang="zh-CN" dirty="0">
                <a:latin typeface="微软雅黑" panose="020B0503020204020204" pitchFamily="34" charset="-122"/>
                <a:ea typeface="微软雅黑" panose="020B0503020204020204" pitchFamily="34" charset="-122"/>
              </a:rPr>
              <a:t>0.5µm</a:t>
            </a:r>
            <a:r>
              <a:rPr lang="zh-CN" altLang="en-US" dirty="0">
                <a:latin typeface="微软雅黑" panose="020B0503020204020204" pitchFamily="34" charset="-122"/>
                <a:ea typeface="微软雅黑" panose="020B0503020204020204" pitchFamily="34" charset="-122"/>
              </a:rPr>
              <a:t>空气悬浮粒子，取消</a:t>
            </a:r>
            <a:r>
              <a:rPr lang="en-US" altLang="zh-CN" dirty="0">
                <a:latin typeface="微软雅黑" panose="020B0503020204020204" pitchFamily="34" charset="-122"/>
                <a:ea typeface="微软雅黑" panose="020B0503020204020204" pitchFamily="34" charset="-122"/>
              </a:rPr>
              <a:t>A\B\C\D</a:t>
            </a:r>
            <a:r>
              <a:rPr lang="zh-CN" altLang="en-US" dirty="0">
                <a:latin typeface="微软雅黑" panose="020B0503020204020204" pitchFamily="34" charset="-122"/>
                <a:ea typeface="微软雅黑" panose="020B0503020204020204" pitchFamily="34" charset="-122"/>
              </a:rPr>
              <a:t>级</a:t>
            </a:r>
            <a:r>
              <a:rPr lang="en-US" altLang="zh-CN" dirty="0">
                <a:latin typeface="微软雅黑" panose="020B0503020204020204" pitchFamily="34" charset="-122"/>
                <a:ea typeface="微软雅黑" panose="020B0503020204020204" pitchFamily="34" charset="-122"/>
              </a:rPr>
              <a:t>5.0μm</a:t>
            </a:r>
            <a:r>
              <a:rPr lang="zh-CN" altLang="en-US" dirty="0">
                <a:latin typeface="微软雅黑" panose="020B0503020204020204" pitchFamily="34" charset="-122"/>
                <a:ea typeface="微软雅黑" panose="020B0503020204020204" pitchFamily="34" charset="-122"/>
              </a:rPr>
              <a:t>粒子的标准，静态和动态条件下都要进行级别确认，首次确认，采样点的数量参考</a:t>
            </a:r>
            <a:r>
              <a:rPr lang="en-US" altLang="zh-CN" dirty="0">
                <a:latin typeface="微软雅黑" panose="020B0503020204020204" pitchFamily="34" charset="-122"/>
                <a:ea typeface="微软雅黑" panose="020B0503020204020204" pitchFamily="34" charset="-122"/>
              </a:rPr>
              <a:t>ISO14644-1 </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洁净室</a:t>
            </a:r>
            <a:r>
              <a:rPr lang="zh-CN" altLang="en-US" dirty="0">
                <a:latin typeface="微软雅黑" panose="020B0503020204020204" pitchFamily="34" charset="-122"/>
                <a:ea typeface="微软雅黑" panose="020B0503020204020204" pitchFamily="34" charset="-122"/>
              </a:rPr>
              <a:t>应定期再确认，并在设备、设施、工艺变更后基于风险管理原则进行再确认。对于</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级和</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级，再确认的最大间隔是</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个月，对于</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级，再确认的最大间隔是</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个月。</a:t>
            </a: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明确手套应进行泄漏测试，测试至少</a:t>
            </a:r>
            <a:r>
              <a:rPr lang="zh-CN" altLang="en-US" dirty="0" smtClean="0">
                <a:latin typeface="微软雅黑" panose="020B0503020204020204" pitchFamily="34" charset="-122"/>
                <a:ea typeface="微软雅黑" panose="020B0503020204020204" pitchFamily="34" charset="-122"/>
              </a:rPr>
              <a:t>应在每</a:t>
            </a:r>
            <a:r>
              <a:rPr lang="zh-CN" altLang="en-US" dirty="0">
                <a:latin typeface="微软雅黑" panose="020B0503020204020204" pitchFamily="34" charset="-122"/>
                <a:ea typeface="微软雅黑" panose="020B0503020204020204" pitchFamily="34" charset="-122"/>
              </a:rPr>
              <a:t>批的开始和</a:t>
            </a:r>
            <a:r>
              <a:rPr lang="zh-CN" altLang="en-US" dirty="0" smtClean="0">
                <a:latin typeface="微软雅黑" panose="020B0503020204020204" pitchFamily="34" charset="-122"/>
                <a:ea typeface="微软雅黑" panose="020B0503020204020204" pitchFamily="34" charset="-122"/>
              </a:rPr>
              <a:t>结束进行。</a:t>
            </a:r>
            <a:endParaRPr lang="en-US" altLang="zh-CN" dirty="0" smtClean="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0"/>
              </a:spcBef>
              <a:spcAft>
                <a:spcPts val="0"/>
              </a:spcAft>
              <a:buFont typeface="Arial" panose="020B0604020202020204" pitchFamily="34" charset="0"/>
              <a:buChar char="•"/>
              <a:defRPr/>
            </a:pPr>
            <a:r>
              <a:rPr lang="en-US" altLang="zh-CN" dirty="0" smtClean="0">
                <a:latin typeface="微软雅黑" panose="020B0503020204020204" pitchFamily="34" charset="-122"/>
                <a:ea typeface="微软雅黑" panose="020B0503020204020204" pitchFamily="34" charset="-122"/>
              </a:rPr>
              <a:t>100</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目视检查要求，反映了当前的理想</a:t>
            </a:r>
            <a:r>
              <a:rPr lang="zh-CN" altLang="en-US" dirty="0" smtClean="0">
                <a:latin typeface="微软雅黑" panose="020B0503020204020204" pitchFamily="34" charset="-122"/>
                <a:ea typeface="微软雅黑" panose="020B0503020204020204" pitchFamily="34" charset="-122"/>
              </a:rPr>
              <a:t>状态，要求</a:t>
            </a:r>
            <a:r>
              <a:rPr lang="zh-CN" altLang="en-US" dirty="0">
                <a:latin typeface="微软雅黑" panose="020B0503020204020204" pitchFamily="34" charset="-122"/>
                <a:ea typeface="微软雅黑" panose="020B0503020204020204" pitchFamily="34" charset="-122"/>
              </a:rPr>
              <a:t>有趋势分析。</a:t>
            </a:r>
          </a:p>
          <a:p>
            <a:pPr marL="285750"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无菌</a:t>
            </a:r>
            <a:r>
              <a:rPr lang="zh-CN" altLang="en-US" dirty="0">
                <a:latin typeface="微软雅黑" panose="020B0503020204020204" pitchFamily="34" charset="-122"/>
                <a:ea typeface="微软雅黑" panose="020B0503020204020204" pitchFamily="34" charset="-122"/>
              </a:rPr>
              <a:t>工艺模拟</a:t>
            </a:r>
            <a:r>
              <a:rPr lang="zh-CN" altLang="en-US" dirty="0" smtClean="0">
                <a:latin typeface="微软雅黑" panose="020B0503020204020204" pitchFamily="34" charset="-122"/>
                <a:ea typeface="微软雅黑" panose="020B0503020204020204" pitchFamily="34" charset="-122"/>
              </a:rPr>
              <a:t>部分内容扩充，尤其</a:t>
            </a:r>
            <a:r>
              <a:rPr lang="zh-CN" altLang="en-US" dirty="0">
                <a:latin typeface="微软雅黑" panose="020B0503020204020204" pitchFamily="34" charset="-122"/>
                <a:ea typeface="微软雅黑" panose="020B0503020204020204" pitchFamily="34" charset="-122"/>
              </a:rPr>
              <a:t>是偏差评估和之后的纠正</a:t>
            </a:r>
            <a:r>
              <a:rPr lang="zh-CN" altLang="en-US" dirty="0" smtClean="0">
                <a:latin typeface="微软雅黑" panose="020B0503020204020204" pitchFamily="34" charset="-122"/>
                <a:ea typeface="微软雅黑" panose="020B0503020204020204" pitchFamily="34" charset="-122"/>
              </a:rPr>
              <a:t>措施要</a:t>
            </a:r>
            <a:r>
              <a:rPr lang="zh-CN" altLang="en-US" dirty="0">
                <a:latin typeface="微软雅黑" panose="020B0503020204020204" pitchFamily="34" charset="-122"/>
                <a:ea typeface="微软雅黑" panose="020B0503020204020204" pitchFamily="34" charset="-122"/>
              </a:rPr>
              <a:t>重新</a:t>
            </a:r>
            <a:r>
              <a:rPr lang="zh-CN" altLang="en-US" dirty="0" smtClean="0">
                <a:latin typeface="微软雅黑" panose="020B0503020204020204" pitchFamily="34" charset="-122"/>
                <a:ea typeface="微软雅黑" panose="020B0503020204020204" pitchFamily="34" charset="-122"/>
              </a:rPr>
              <a:t>设计，目标</a:t>
            </a:r>
            <a:r>
              <a:rPr lang="zh-CN" altLang="en-US" dirty="0">
                <a:latin typeface="微软雅黑" panose="020B0503020204020204" pitchFamily="34" charset="-122"/>
                <a:ea typeface="微软雅黑" panose="020B0503020204020204" pitchFamily="34" charset="-122"/>
              </a:rPr>
              <a:t>是“零生长”</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48856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EU GMP</a:t>
            </a:r>
            <a:r>
              <a:rPr lang="zh-CN" altLang="en-US" dirty="0" smtClean="0"/>
              <a:t>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35</a:t>
            </a:fld>
            <a:r>
              <a:rPr lang="en-US" altLang="zh-CN" dirty="0" smtClean="0"/>
              <a:t>/160</a:t>
            </a:r>
            <a:endParaRPr lang="zh-CN" altLang="en-US" dirty="0"/>
          </a:p>
        </p:txBody>
      </p:sp>
      <p:sp>
        <p:nvSpPr>
          <p:cNvPr id="6" name="矩形 5">
            <a:extLst>
              <a:ext uri="{FF2B5EF4-FFF2-40B4-BE49-F238E27FC236}">
                <a16:creationId xmlns:a16="http://schemas.microsoft.com/office/drawing/2014/main" id="{BA5F4CC1-697F-4B52-9486-A1DB8FF39F16}"/>
              </a:ext>
            </a:extLst>
          </p:cNvPr>
          <p:cNvSpPr/>
          <p:nvPr/>
        </p:nvSpPr>
        <p:spPr>
          <a:xfrm>
            <a:off x="768000" y="939497"/>
            <a:ext cx="10656000" cy="3739485"/>
          </a:xfrm>
          <a:prstGeom prst="rect">
            <a:avLst/>
          </a:prstGeom>
        </p:spPr>
        <p:txBody>
          <a:bodyPr wrap="square">
            <a:spAutoFit/>
          </a:bodyPr>
          <a:lstStyle/>
          <a:p>
            <a:pPr eaLnBrk="1" fontAlgn="auto" hangingPunct="1">
              <a:lnSpc>
                <a:spcPct val="150000"/>
              </a:lnSpc>
              <a:spcBef>
                <a:spcPts val="600"/>
              </a:spcBef>
              <a:spcAft>
                <a:spcPts val="0"/>
              </a:spcAft>
              <a:defRPr/>
            </a:pP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人用生物原料药与药品的生产</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附录</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于</a:t>
            </a:r>
            <a:r>
              <a:rPr lang="en-US" altLang="zh-CN" dirty="0">
                <a:latin typeface="微软雅黑" panose="020B0503020204020204" pitchFamily="34" charset="-122"/>
                <a:ea typeface="微软雅黑" panose="020B0503020204020204" pitchFamily="34" charset="-122"/>
              </a:rPr>
              <a:t>2018</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月份生效，将不再适用于先进治疗药品（</a:t>
            </a:r>
            <a:r>
              <a:rPr lang="en-US" altLang="zh-CN" dirty="0">
                <a:latin typeface="微软雅黑" panose="020B0503020204020204" pitchFamily="34" charset="-122"/>
                <a:ea typeface="微软雅黑" panose="020B0503020204020204" pitchFamily="34" charset="-122"/>
              </a:rPr>
              <a:t>ATMP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ATMP</a:t>
            </a:r>
            <a:r>
              <a:rPr lang="zh-CN" altLang="en-US" dirty="0">
                <a:latin typeface="微软雅黑" panose="020B0503020204020204" pitchFamily="34" charset="-122"/>
                <a:ea typeface="微软雅黑" panose="020B0503020204020204" pitchFamily="34" charset="-122"/>
              </a:rPr>
              <a:t>适用于欧盟委员会于</a:t>
            </a:r>
            <a:r>
              <a:rPr lang="en-US" altLang="zh-CN" dirty="0">
                <a:latin typeface="微软雅黑" panose="020B0503020204020204" pitchFamily="34" charset="-122"/>
                <a:ea typeface="微软雅黑" panose="020B0503020204020204" pitchFamily="34" charset="-122"/>
              </a:rPr>
              <a:t>2018</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日生效的</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先进治疗药品良好生产实践指南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附录提供了关于定义为“生物学”的所有活性物质和医药产品的指导，但</a:t>
            </a:r>
            <a:r>
              <a:rPr lang="en-US" altLang="zh-CN" sz="1600" dirty="0">
                <a:solidFill>
                  <a:srgbClr val="0070C0"/>
                </a:solidFill>
                <a:latin typeface="微软雅黑" panose="020B0503020204020204" pitchFamily="34" charset="-122"/>
                <a:ea typeface="微软雅黑" panose="020B0503020204020204" pitchFamily="34" charset="-122"/>
              </a:rPr>
              <a:t>ATMP</a:t>
            </a:r>
            <a:r>
              <a:rPr lang="zh-CN" altLang="en-US" sz="1600" dirty="0">
                <a:solidFill>
                  <a:srgbClr val="0070C0"/>
                </a:solidFill>
                <a:latin typeface="微软雅黑" panose="020B0503020204020204" pitchFamily="34" charset="-122"/>
                <a:ea typeface="微软雅黑" panose="020B0503020204020204" pitchFamily="34" charset="-122"/>
              </a:rPr>
              <a:t>除外</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修订版对附录</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的范围和章节，</a:t>
            </a:r>
            <a:r>
              <a:rPr lang="zh-CN" altLang="en-US" sz="1600" dirty="0">
                <a:solidFill>
                  <a:srgbClr val="0070C0"/>
                </a:solidFill>
                <a:latin typeface="微软雅黑" panose="020B0503020204020204" pitchFamily="34" charset="-122"/>
                <a:ea typeface="微软雅黑" panose="020B0503020204020204" pitchFamily="34" charset="-122"/>
              </a:rPr>
              <a:t>删除了所有</a:t>
            </a:r>
            <a:r>
              <a:rPr lang="en-US" altLang="zh-CN" sz="1600" dirty="0">
                <a:solidFill>
                  <a:srgbClr val="0070C0"/>
                </a:solidFill>
                <a:latin typeface="微软雅黑" panose="020B0503020204020204" pitchFamily="34" charset="-122"/>
                <a:ea typeface="微软雅黑" panose="020B0503020204020204" pitchFamily="34" charset="-122"/>
              </a:rPr>
              <a:t>ATMP</a:t>
            </a:r>
            <a:r>
              <a:rPr lang="zh-CN" altLang="en-US" sz="1600" dirty="0">
                <a:solidFill>
                  <a:srgbClr val="0070C0"/>
                </a:solidFill>
                <a:latin typeface="微软雅黑" panose="020B0503020204020204" pitchFamily="34" charset="-122"/>
                <a:ea typeface="微软雅黑" panose="020B0503020204020204" pitchFamily="34" charset="-122"/>
              </a:rPr>
              <a:t>相关部分和措辞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包括动物和生产，种子批和细胞库系统第</a:t>
            </a:r>
            <a:r>
              <a:rPr lang="en-US" altLang="zh-CN" sz="1600" dirty="0">
                <a:latin typeface="微软雅黑" panose="020B0503020204020204" pitchFamily="34" charset="-122"/>
                <a:ea typeface="微软雅黑" panose="020B0503020204020204" pitchFamily="34" charset="-122"/>
              </a:rPr>
              <a:t>44</a:t>
            </a:r>
            <a:r>
              <a:rPr lang="zh-CN" altLang="en-US" sz="1600" dirty="0">
                <a:latin typeface="微软雅黑" panose="020B0503020204020204" pitchFamily="34" charset="-122"/>
                <a:ea typeface="微软雅黑" panose="020B0503020204020204" pitchFamily="34" charset="-122"/>
              </a:rPr>
              <a:t>条被完全删除；</a:t>
            </a:r>
            <a:endParaRPr lang="en-US" altLang="zh-CN" sz="1600" dirty="0">
              <a:latin typeface="微软雅黑" panose="020B0503020204020204" pitchFamily="34" charset="-122"/>
              <a:ea typeface="微软雅黑" panose="020B0503020204020204" pitchFamily="34" charset="-122"/>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在起始和原材料一章中，扩展了有关细胞和组织的捐赠，采购和检验的部分内容：用作起始原料或原料的人体组织和细胞的捐赠，采购和检验应符合指令</a:t>
            </a:r>
            <a:r>
              <a:rPr lang="en-US" altLang="zh-CN" sz="1600" dirty="0">
                <a:latin typeface="微软雅黑" panose="020B0503020204020204" pitchFamily="34" charset="-122"/>
                <a:ea typeface="微软雅黑" panose="020B0503020204020204" pitchFamily="34" charset="-122"/>
              </a:rPr>
              <a:t>2004/23 / EC.18.33</a:t>
            </a:r>
            <a:r>
              <a:rPr lang="zh-CN" altLang="en-US" sz="1600" dirty="0">
                <a:latin typeface="微软雅黑" panose="020B0503020204020204" pitchFamily="34" charset="-122"/>
                <a:ea typeface="微软雅黑" panose="020B0503020204020204" pitchFamily="34" charset="-122"/>
              </a:rPr>
              <a:t>保持用作生物医药产品原料的人体组织和细胞从供体到药物成品批次的可追溯性。关于在提供原料后可能获得的健康供体信息的传递，以及可能对医药产品的质量或安全性产生影响的信息的传递，制造商和组织和细胞供应商之间应做出适当的安排 。</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41361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36</a:t>
            </a:fld>
            <a:r>
              <a:rPr lang="en-US" altLang="zh-CN" dirty="0" smtClean="0"/>
              <a:t>/160</a:t>
            </a:r>
            <a:endParaRPr lang="zh-CN" altLang="en-US" dirty="0"/>
          </a:p>
        </p:txBody>
      </p:sp>
      <p:graphicFrame>
        <p:nvGraphicFramePr>
          <p:cNvPr id="6"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1127480170"/>
              </p:ext>
            </p:extLst>
          </p:nvPr>
        </p:nvGraphicFramePr>
        <p:xfrm>
          <a:off x="859664" y="1044000"/>
          <a:ext cx="10452770" cy="4808159"/>
        </p:xfrm>
        <a:graphic>
          <a:graphicData uri="http://schemas.openxmlformats.org/drawingml/2006/table">
            <a:tbl>
              <a:tblPr firstRow="1" bandRow="1">
                <a:tableStyleId>{5C22544A-7EE6-4342-B048-85BDC9FD1C3A}</a:tableStyleId>
              </a:tblPr>
              <a:tblGrid>
                <a:gridCol w="1534491">
                  <a:extLst>
                    <a:ext uri="{9D8B030D-6E8A-4147-A177-3AD203B41FA5}">
                      <a16:colId xmlns:a16="http://schemas.microsoft.com/office/drawing/2014/main" val="20000"/>
                    </a:ext>
                  </a:extLst>
                </a:gridCol>
                <a:gridCol w="6623957">
                  <a:extLst>
                    <a:ext uri="{9D8B030D-6E8A-4147-A177-3AD203B41FA5}">
                      <a16:colId xmlns:a16="http://schemas.microsoft.com/office/drawing/2014/main" val="20001"/>
                    </a:ext>
                  </a:extLst>
                </a:gridCol>
                <a:gridCol w="2294322">
                  <a:extLst>
                    <a:ext uri="{9D8B030D-6E8A-4147-A177-3AD203B41FA5}">
                      <a16:colId xmlns:a16="http://schemas.microsoft.com/office/drawing/2014/main" val="820187712"/>
                    </a:ext>
                  </a:extLst>
                </a:gridCol>
              </a:tblGrid>
              <a:tr h="762920">
                <a:tc>
                  <a:txBody>
                    <a:bodyPr/>
                    <a:lstStyle/>
                    <a:p>
                      <a:pPr algn="ctr">
                        <a:lnSpc>
                          <a:spcPct val="100000"/>
                        </a:lnSpc>
                      </a:pPr>
                      <a:r>
                        <a:rPr lang="zh-CN" altLang="en-US" sz="1600" b="0" dirty="0">
                          <a:latin typeface="+mn-lt"/>
                          <a:ea typeface="微软雅黑" panose="020B0503020204020204" pitchFamily="34" charset="-122"/>
                        </a:rPr>
                        <a:t>发布时间</a:t>
                      </a:r>
                    </a:p>
                  </a:txBody>
                  <a:tcPr marT="34290" marB="34290" anchor="ctr"/>
                </a:tc>
                <a:tc>
                  <a:txBody>
                    <a:bodyPr/>
                    <a:lstStyle/>
                    <a:p>
                      <a:pPr algn="ctr">
                        <a:lnSpc>
                          <a:spcPct val="100000"/>
                        </a:lnSpc>
                      </a:pPr>
                      <a:r>
                        <a:rPr lang="zh-CN" altLang="en-US" sz="1600" b="0" dirty="0">
                          <a:latin typeface="+mn-lt"/>
                          <a:ea typeface="微软雅黑" panose="020B0503020204020204" pitchFamily="34" charset="-122"/>
                        </a:rPr>
                        <a:t>动态</a:t>
                      </a:r>
                    </a:p>
                  </a:txBody>
                  <a:tcPr marT="34290" marB="34290" anchor="ctr"/>
                </a:tc>
                <a:tc>
                  <a:txBody>
                    <a:bodyPr/>
                    <a:lstStyle/>
                    <a:p>
                      <a:pPr algn="ctr">
                        <a:lnSpc>
                          <a:spcPct val="100000"/>
                        </a:lnSpc>
                      </a:pPr>
                      <a:r>
                        <a:rPr lang="zh-CN" altLang="en-US" sz="1600" b="0" dirty="0">
                          <a:latin typeface="+mn-lt"/>
                          <a:ea typeface="微软雅黑" panose="020B0503020204020204" pitchFamily="34" charset="-122"/>
                        </a:rPr>
                        <a:t>版本</a:t>
                      </a:r>
                    </a:p>
                  </a:txBody>
                  <a:tcPr marT="34290" marB="34290" anchor="ctr"/>
                </a:tc>
                <a:extLst>
                  <a:ext uri="{0D108BD9-81ED-4DB2-BD59-A6C34878D82A}">
                    <a16:rowId xmlns:a16="http://schemas.microsoft.com/office/drawing/2014/main" val="10000"/>
                  </a:ext>
                </a:extLst>
              </a:tr>
              <a:tr h="583168">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dirty="0">
                          <a:latin typeface="+mn-lt"/>
                          <a:ea typeface="微软雅黑" panose="020B0503020204020204" pitchFamily="34" charset="-122"/>
                        </a:rPr>
                        <a:t>2019.06</a:t>
                      </a:r>
                      <a:endParaRPr lang="zh-CN" altLang="en-US" sz="1600" b="0" dirty="0">
                        <a:latin typeface="+mn-lt"/>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tx1"/>
                          </a:solidFill>
                          <a:latin typeface="+mn-lt"/>
                          <a:ea typeface="微软雅黑" panose="020B0503020204020204" pitchFamily="34" charset="-122"/>
                        </a:rPr>
                        <a:t>关于良好生产和良好销售实施指南的问与答</a:t>
                      </a:r>
                    </a:p>
                  </a:txBody>
                  <a:tcPr marT="34290" marB="3429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定稿</a:t>
                      </a:r>
                    </a:p>
                  </a:txBody>
                  <a:tcPr marT="34290" marB="34290" anchor="ctr"/>
                </a:tc>
                <a:extLst>
                  <a:ext uri="{0D108BD9-81ED-4DB2-BD59-A6C34878D82A}">
                    <a16:rowId xmlns:a16="http://schemas.microsoft.com/office/drawing/2014/main" val="1086177818"/>
                  </a:ext>
                </a:extLst>
              </a:tr>
              <a:tr h="822145">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600" b="0" dirty="0">
                          <a:latin typeface="+mn-lt"/>
                          <a:ea typeface="微软雅黑" panose="020B0503020204020204" pitchFamily="34" charset="-122"/>
                        </a:rPr>
                        <a:t>2019.06</a:t>
                      </a:r>
                      <a:endParaRPr lang="zh-CN" altLang="en-US" sz="1600" b="0" dirty="0">
                        <a:latin typeface="+mn-lt"/>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tx1"/>
                          </a:solidFill>
                          <a:latin typeface="+mn-lt"/>
                          <a:ea typeface="微软雅黑" panose="020B0503020204020204" pitchFamily="34" charset="-122"/>
                        </a:rPr>
                        <a:t>关于使用超标的经授权的基于细胞</a:t>
                      </a:r>
                      <a:r>
                        <a:rPr lang="en-US" altLang="zh-CN" sz="1600" b="0" dirty="0">
                          <a:solidFill>
                            <a:schemeClr val="tx1"/>
                          </a:solidFill>
                          <a:latin typeface="+mn-lt"/>
                          <a:ea typeface="微软雅黑" panose="020B0503020204020204" pitchFamily="34" charset="-122"/>
                        </a:rPr>
                        <a:t>/</a:t>
                      </a:r>
                      <a:r>
                        <a:rPr lang="zh-CN" altLang="en-US" sz="1600" b="0" dirty="0">
                          <a:solidFill>
                            <a:schemeClr val="tx1"/>
                          </a:solidFill>
                          <a:latin typeface="+mn-lt"/>
                          <a:ea typeface="微软雅黑" panose="020B0503020204020204" pitchFamily="34" charset="-122"/>
                        </a:rPr>
                        <a:t>组织的高级治疗型批次药品的问与答</a:t>
                      </a:r>
                    </a:p>
                  </a:txBody>
                  <a:tcPr marT="34290" marB="3429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定稿</a:t>
                      </a:r>
                    </a:p>
                  </a:txBody>
                  <a:tcPr marT="34290" marB="34290" anchor="ctr"/>
                </a:tc>
                <a:extLst>
                  <a:ext uri="{0D108BD9-81ED-4DB2-BD59-A6C34878D82A}">
                    <a16:rowId xmlns:a16="http://schemas.microsoft.com/office/drawing/2014/main" val="10001"/>
                  </a:ext>
                </a:extLst>
              </a:tr>
              <a:tr h="583168">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kern="1200" dirty="0">
                          <a:solidFill>
                            <a:schemeClr val="tx1"/>
                          </a:solidFill>
                          <a:latin typeface="+mn-lt"/>
                          <a:ea typeface="微软雅黑" panose="020B0503020204020204" pitchFamily="34" charset="-122"/>
                          <a:cs typeface="+mn-cs"/>
                        </a:rPr>
                        <a:t>2019.03</a:t>
                      </a:r>
                      <a:endParaRPr lang="zh-CN" altLang="en-US" sz="1600" b="0" kern="1200" dirty="0">
                        <a:solidFill>
                          <a:schemeClr val="tx1"/>
                        </a:solidFill>
                        <a:latin typeface="+mn-lt"/>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药品、活性物质、辅料和内包材灭菌指南</a:t>
                      </a:r>
                    </a:p>
                  </a:txBody>
                  <a:tcPr marT="34290" marB="3429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定稿</a:t>
                      </a:r>
                    </a:p>
                  </a:txBody>
                  <a:tcPr marT="34290" marB="34290" anchor="ctr"/>
                </a:tc>
                <a:extLst>
                  <a:ext uri="{0D108BD9-81ED-4DB2-BD59-A6C34878D82A}">
                    <a16:rowId xmlns:a16="http://schemas.microsoft.com/office/drawing/2014/main" val="1808302381"/>
                  </a:ext>
                </a:extLst>
              </a:tr>
              <a:tr h="11744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a:latin typeface="微软雅黑" panose="020B0503020204020204" pitchFamily="34" charset="-122"/>
                          <a:ea typeface="微软雅黑" panose="020B0503020204020204" pitchFamily="34" charset="-122"/>
                        </a:rPr>
                        <a:t>2018.04</a:t>
                      </a:r>
                      <a:endParaRPr lang="zh-CN" altLang="en-US" sz="1600" b="0" dirty="0">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latin typeface="微软雅黑" panose="020B0503020204020204" pitchFamily="34" charset="-122"/>
                          <a:ea typeface="微软雅黑" panose="020B0503020204020204" pitchFamily="34" charset="-122"/>
                        </a:rPr>
                        <a:t>问与答：基于风险防止药品生产中交叉污染以及 “共用设施中不同药品生产风险识别所用基于健康的暴露限设定指南”实施</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dirty="0">
                          <a:latin typeface="+mn-lt"/>
                          <a:ea typeface="微软雅黑" panose="020B0503020204020204" pitchFamily="34" charset="-122"/>
                        </a:rPr>
                        <a:t>定稿</a:t>
                      </a:r>
                    </a:p>
                  </a:txBody>
                  <a:tcPr marT="34290" marB="34290" anchor="ctr"/>
                </a:tc>
                <a:extLst>
                  <a:ext uri="{0D108BD9-81ED-4DB2-BD59-A6C34878D82A}">
                    <a16:rowId xmlns:a16="http://schemas.microsoft.com/office/drawing/2014/main" val="1155918081"/>
                  </a:ext>
                </a:extLst>
              </a:tr>
              <a:tr h="8822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a:latin typeface="微软雅黑" panose="020B0503020204020204" pitchFamily="34" charset="-122"/>
                          <a:ea typeface="微软雅黑" panose="020B0503020204020204" pitchFamily="34" charset="-122"/>
                        </a:rPr>
                        <a:t>2016.04</a:t>
                      </a:r>
                      <a:endParaRPr lang="zh-CN" altLang="en-US" sz="1600" b="0" dirty="0">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latin typeface="微软雅黑" panose="020B0503020204020204" pitchFamily="34" charset="-122"/>
                          <a:ea typeface="微软雅黑" panose="020B0503020204020204" pitchFamily="34" charset="-122"/>
                        </a:rPr>
                        <a:t>生物技术衍生原料药制造工艺验证及在药政申报中需提供数据指南</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dirty="0">
                          <a:latin typeface="+mn-lt"/>
                          <a:ea typeface="微软雅黑" panose="020B0503020204020204" pitchFamily="34" charset="-122"/>
                        </a:rPr>
                        <a:t>定稿</a:t>
                      </a:r>
                    </a:p>
                  </a:txBody>
                  <a:tcPr marT="34290" marB="34290" anchor="ctr"/>
                </a:tc>
                <a:extLst>
                  <a:ext uri="{0D108BD9-81ED-4DB2-BD59-A6C34878D82A}">
                    <a16:rowId xmlns:a16="http://schemas.microsoft.com/office/drawing/2014/main" val="2363531606"/>
                  </a:ext>
                </a:extLst>
              </a:tr>
            </a:tbl>
          </a:graphicData>
        </a:graphic>
      </p:graphicFrame>
    </p:spTree>
    <p:extLst>
      <p:ext uri="{BB962C8B-B14F-4D97-AF65-F5344CB8AC3E}">
        <p14:creationId xmlns:p14="http://schemas.microsoft.com/office/powerpoint/2010/main" val="4098503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37</a:t>
            </a:fld>
            <a:r>
              <a:rPr lang="en-US" altLang="zh-CN" dirty="0" smtClean="0"/>
              <a:t>/160</a:t>
            </a:r>
            <a:endParaRPr lang="zh-CN" altLang="en-US" dirty="0"/>
          </a:p>
        </p:txBody>
      </p:sp>
      <p:sp>
        <p:nvSpPr>
          <p:cNvPr id="6" name="矩形 5"/>
          <p:cNvSpPr/>
          <p:nvPr/>
        </p:nvSpPr>
        <p:spPr>
          <a:xfrm>
            <a:off x="866944" y="874184"/>
            <a:ext cx="10557055" cy="3785652"/>
          </a:xfrm>
          <a:prstGeom prst="rect">
            <a:avLst/>
          </a:prstGeom>
        </p:spPr>
        <p:txBody>
          <a:bodyPr wrap="square">
            <a:spAutoFit/>
          </a:bodyPr>
          <a:lstStyle/>
          <a:p>
            <a:pPr>
              <a:lnSpc>
                <a:spcPct val="150000"/>
              </a:lnSpc>
            </a:pPr>
            <a:r>
              <a:rPr lang="zh-CN" altLang="en-US" sz="2000" b="1" dirty="0">
                <a:latin typeface="微软雅黑" panose="020B0503020204020204" pitchFamily="34" charset="-122"/>
                <a:ea typeface="微软雅黑" panose="020B0503020204020204" pitchFamily="34" charset="-122"/>
              </a:rPr>
              <a:t>生物技术衍生原料药制造工艺验证及在药政申报中需提供数据指南：</a:t>
            </a:r>
            <a:endParaRPr lang="en-US" altLang="zh-CN" sz="20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重组蛋白与多肽、其衍生物，及其成分</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结合物</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产品</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也适用于其它生物制品，如疫苗或血液制品</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视情况而定</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r>
              <a:rPr lang="zh-CN" altLang="zh-CN" sz="2000" dirty="0">
                <a:solidFill>
                  <a:schemeClr val="accent2">
                    <a:lumMod val="75000"/>
                  </a:schemeClr>
                </a:solidFill>
                <a:latin typeface="微软雅黑" panose="020B0503020204020204" pitchFamily="34" charset="-122"/>
                <a:ea typeface="微软雅黑" panose="020B0503020204020204" pitchFamily="34" charset="-122"/>
              </a:rPr>
              <a:t>生产企业应咨询相应监管机构以确认适用性。</a:t>
            </a:r>
            <a:endParaRPr lang="en-US" altLang="zh-CN" sz="2000" dirty="0">
              <a:solidFill>
                <a:schemeClr val="accent2">
                  <a:lumMod val="7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病毒安全评价，参照</a:t>
            </a:r>
            <a:r>
              <a:rPr lang="en-US" altLang="zh-CN" sz="2000" dirty="0">
                <a:latin typeface="微软雅黑" panose="020B0503020204020204" pitchFamily="34" charset="-122"/>
                <a:ea typeface="微软雅黑" panose="020B0503020204020204" pitchFamily="34" charset="-122"/>
              </a:rPr>
              <a:t>ICH-Q5A</a:t>
            </a:r>
            <a:r>
              <a:rPr lang="zh-CN" altLang="en-US" sz="2000" dirty="0">
                <a:latin typeface="微软雅黑" panose="020B0503020204020204" pitchFamily="34" charset="-122"/>
                <a:ea typeface="微软雅黑" panose="020B0503020204020204" pitchFamily="34" charset="-122"/>
              </a:rPr>
              <a:t>（病毒安全性评价）</a:t>
            </a:r>
            <a:endParaRPr lang="zh-CN" altLang="zh-CN" sz="2000" dirty="0">
              <a:latin typeface="微软雅黑" panose="020B0503020204020204" pitchFamily="34" charset="-122"/>
              <a:ea typeface="微软雅黑" panose="020B0503020204020204" pitchFamily="34" charset="-122"/>
            </a:endParaRPr>
          </a:p>
          <a:p>
            <a:pPr>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此范围基本上涵盖所有治疗和预防类的生物制品（含血液制品），根据现在的情况判断，不太可能再单独出疫苗或血液制品的工艺验证指南。</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13528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38</a:t>
            </a:fld>
            <a:r>
              <a:rPr lang="en-US" altLang="zh-CN" dirty="0" smtClean="0"/>
              <a:t>/160</a:t>
            </a:r>
            <a:endParaRPr lang="zh-CN" altLang="en-US" dirty="0"/>
          </a:p>
        </p:txBody>
      </p:sp>
      <p:sp>
        <p:nvSpPr>
          <p:cNvPr id="5" name="矩形 4"/>
          <p:cNvSpPr/>
          <p:nvPr/>
        </p:nvSpPr>
        <p:spPr>
          <a:xfrm>
            <a:off x="768000" y="877928"/>
            <a:ext cx="10656000" cy="4555093"/>
          </a:xfrm>
          <a:prstGeom prst="rect">
            <a:avLst/>
          </a:prstGeom>
        </p:spPr>
        <p:txBody>
          <a:bodyPr wrap="square">
            <a:spAutoFit/>
          </a:bodyPr>
          <a:lstStyle/>
          <a:p>
            <a:pPr marL="342900" indent="-342900" algn="just">
              <a:lnSpc>
                <a:spcPct val="150000"/>
              </a:lnSpc>
              <a:spcBef>
                <a:spcPts val="700"/>
              </a:spcBef>
              <a:spcAft>
                <a:spcPts val="285"/>
              </a:spcAft>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本指南面向注册申报的要求，对产品工艺验证的要求进行了详细的规范</a:t>
            </a:r>
            <a:endParaRPr lang="en-US" altLang="zh-CN"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marL="342900" indent="-342900" algn="just">
              <a:lnSpc>
                <a:spcPct val="150000"/>
              </a:lnSpc>
              <a:spcBef>
                <a:spcPts val="700"/>
              </a:spcBef>
              <a:spcAft>
                <a:spcPts val="285"/>
              </a:spcAft>
              <a:buFont typeface="Arial" panose="020B0604020202020204" pitchFamily="34" charset="0"/>
              <a:buChar char="•"/>
            </a:pPr>
            <a:r>
              <a:rPr lang="zh-CN" altLang="en-US"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涉及的方面包括：</a:t>
            </a:r>
            <a:endParaRPr lang="en-US" altLang="zh-CN"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marL="800100" lvl="1" indent="-342900" algn="just">
              <a:lnSpc>
                <a:spcPct val="150000"/>
              </a:lnSpc>
              <a:spcBef>
                <a:spcPts val="700"/>
              </a:spcBef>
              <a:spcAft>
                <a:spcPts val="285"/>
              </a:spcAft>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工艺属性研究：包括工艺开发和工艺评价部分</a:t>
            </a:r>
            <a:endParaRPr lang="en-US" altLang="zh-CN"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marL="800100" lvl="1" indent="-342900" algn="just">
              <a:lnSpc>
                <a:spcPct val="150000"/>
              </a:lnSpc>
              <a:spcBef>
                <a:spcPts val="700"/>
              </a:spcBef>
              <a:spcAft>
                <a:spcPts val="285"/>
              </a:spcAft>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工艺核实：工艺核实的方法和在生命周期内的进行中的工艺核实方法</a:t>
            </a:r>
            <a:endParaRPr lang="en-US" altLang="zh-CN"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marL="800100" lvl="1" indent="-342900" algn="just">
              <a:lnSpc>
                <a:spcPct val="150000"/>
              </a:lnSpc>
              <a:spcBef>
                <a:spcPts val="700"/>
              </a:spcBef>
              <a:spcAft>
                <a:spcPts val="285"/>
              </a:spcAft>
              <a:buFont typeface="Wingdings" panose="05000000000000000000" pitchFamily="2" charset="2"/>
              <a:buChar char="Ø"/>
            </a:pPr>
            <a:r>
              <a:rPr lang="zh-CN" altLang="en-US"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工艺属性研究和核实中需要考虑的点</a:t>
            </a:r>
            <a:endParaRPr lang="en-US" altLang="zh-CN"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marL="1200150" lvl="2" indent="-285750" algn="just">
              <a:lnSpc>
                <a:spcPct val="150000"/>
              </a:lnSpc>
              <a:spcBef>
                <a:spcPts val="700"/>
              </a:spcBef>
              <a:spcAft>
                <a:spcPts val="285"/>
              </a:spcAft>
              <a:buFont typeface="Wingdings" panose="05000000000000000000" pitchFamily="2" charset="2"/>
              <a:buChar char="ü"/>
            </a:pPr>
            <a:r>
              <a:rPr lang="zh-CN" altLang="en-US"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上游工艺评价核实，包括一次性设备使用和多次收获的要求</a:t>
            </a:r>
            <a:endParaRPr lang="en-US" altLang="zh-CN"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marL="1200150" lvl="2" indent="-285750" algn="just">
              <a:lnSpc>
                <a:spcPct val="150000"/>
              </a:lnSpc>
              <a:spcBef>
                <a:spcPts val="700"/>
              </a:spcBef>
              <a:spcAft>
                <a:spcPts val="285"/>
              </a:spcAft>
              <a:buFont typeface="Wingdings" panose="05000000000000000000" pitchFamily="2" charset="2"/>
              <a:buChar char="ü"/>
            </a:pPr>
            <a:r>
              <a:rPr lang="zh-CN" altLang="en-US"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下游工艺评价和核实的要求，包括返工，保留时间研究，储存和运输要求，以及多设备生产等等。</a:t>
            </a:r>
            <a:endParaRPr lang="en-US" altLang="zh-CN" sz="200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p:txBody>
      </p:sp>
    </p:spTree>
    <p:extLst>
      <p:ext uri="{BB962C8B-B14F-4D97-AF65-F5344CB8AC3E}">
        <p14:creationId xmlns:p14="http://schemas.microsoft.com/office/powerpoint/2010/main" val="35210969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39</a:t>
            </a:fld>
            <a:r>
              <a:rPr lang="en-US" altLang="zh-CN" dirty="0" smtClean="0"/>
              <a:t>/160</a:t>
            </a:r>
            <a:endParaRPr lang="zh-CN" altLang="en-US" dirty="0"/>
          </a:p>
        </p:txBody>
      </p:sp>
      <p:sp>
        <p:nvSpPr>
          <p:cNvPr id="7" name="内容占位符 4"/>
          <p:cNvSpPr txBox="1">
            <a:spLocks/>
          </p:cNvSpPr>
          <p:nvPr/>
        </p:nvSpPr>
        <p:spPr bwMode="auto">
          <a:xfrm>
            <a:off x="768000" y="1044000"/>
            <a:ext cx="10656000" cy="522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上游工艺评价：</a:t>
            </a:r>
            <a:endParaRPr lang="en-US" altLang="zh-CN" sz="2000" dirty="0"/>
          </a:p>
          <a:p>
            <a:pPr lvl="1">
              <a:lnSpc>
                <a:spcPct val="160000"/>
              </a:lnSpc>
            </a:pPr>
            <a:r>
              <a:rPr lang="zh-CN" altLang="zh-CN" sz="2000" dirty="0">
                <a:latin typeface="微软雅黑" panose="020B0503020204020204" pitchFamily="34" charset="-122"/>
              </a:rPr>
              <a:t>工艺评价活动应能够证明细胞培养步骤，从起始物料的引入到生产工艺中</a:t>
            </a:r>
            <a:r>
              <a:rPr lang="en-US" altLang="zh-CN" sz="2000" dirty="0">
                <a:latin typeface="微软雅黑" panose="020B0503020204020204" pitchFamily="34" charset="-122"/>
              </a:rPr>
              <a:t>(</a:t>
            </a:r>
            <a:r>
              <a:rPr lang="zh-CN" altLang="zh-CN" sz="2000" dirty="0">
                <a:latin typeface="微软雅黑" panose="020B0503020204020204" pitchFamily="34" charset="-122"/>
              </a:rPr>
              <a:t>例如：工作细胞库解冻</a:t>
            </a:r>
            <a:r>
              <a:rPr lang="en-US" altLang="zh-CN" sz="2000" dirty="0">
                <a:latin typeface="微软雅黑" panose="020B0503020204020204" pitchFamily="34" charset="-122"/>
              </a:rPr>
              <a:t>)</a:t>
            </a:r>
            <a:r>
              <a:rPr lang="zh-CN" altLang="zh-CN" sz="2000" dirty="0">
                <a:solidFill>
                  <a:srgbClr val="FF0000"/>
                </a:solidFill>
                <a:latin typeface="微软雅黑" panose="020B0503020204020204" pitchFamily="34" charset="-122"/>
              </a:rPr>
              <a:t>达到</a:t>
            </a:r>
            <a:r>
              <a:rPr lang="en-US" altLang="zh-CN" sz="2000" dirty="0">
                <a:solidFill>
                  <a:srgbClr val="FF0000"/>
                </a:solidFill>
                <a:latin typeface="微软雅黑" panose="020B0503020204020204" pitchFamily="34" charset="-122"/>
              </a:rPr>
              <a:t>/</a:t>
            </a:r>
            <a:r>
              <a:rPr lang="zh-CN" altLang="zh-CN" sz="2000" dirty="0">
                <a:solidFill>
                  <a:srgbClr val="FF0000"/>
                </a:solidFill>
                <a:latin typeface="微软雅黑" panose="020B0503020204020204" pitchFamily="34" charset="-122"/>
              </a:rPr>
              <a:t>或高于</a:t>
            </a:r>
            <a:r>
              <a:rPr lang="zh-CN" altLang="zh-CN" sz="2000" dirty="0">
                <a:latin typeface="微软雅黑" panose="020B0503020204020204" pitchFamily="34" charset="-122"/>
              </a:rPr>
              <a:t>生产水平过程，能够</a:t>
            </a:r>
            <a:r>
              <a:rPr lang="zh-CN" altLang="zh-CN" sz="2000" dirty="0">
                <a:solidFill>
                  <a:srgbClr val="FF0000"/>
                </a:solidFill>
                <a:latin typeface="微软雅黑" panose="020B0503020204020204" pitchFamily="34" charset="-122"/>
              </a:rPr>
              <a:t>持续交付</a:t>
            </a:r>
            <a:r>
              <a:rPr lang="zh-CN" altLang="zh-CN" sz="2000" dirty="0">
                <a:latin typeface="微软雅黑" panose="020B0503020204020204" pitchFamily="34" charset="-122"/>
              </a:rPr>
              <a:t>恰当质量的接种物、收获物及最终原料药。进行细胞培养验证时应考虑一些方面。其详尽程度应能够支持确定工艺参数关键性。</a:t>
            </a:r>
            <a:endParaRPr lang="en-US" altLang="zh-CN" sz="2000" dirty="0">
              <a:latin typeface="微软雅黑" panose="020B0503020204020204" pitchFamily="34" charset="-122"/>
            </a:endParaRPr>
          </a:p>
          <a:p>
            <a:pPr lvl="1">
              <a:lnSpc>
                <a:spcPct val="160000"/>
              </a:lnSpc>
            </a:pPr>
            <a:r>
              <a:rPr lang="zh-CN" altLang="zh-CN" sz="2000" dirty="0">
                <a:latin typeface="微软雅黑" panose="020B0503020204020204" pitchFamily="34" charset="-122"/>
              </a:rPr>
              <a:t>包括对特定</a:t>
            </a:r>
            <a:r>
              <a:rPr lang="zh-CN" altLang="zh-CN" sz="2000" dirty="0">
                <a:solidFill>
                  <a:srgbClr val="FF0000"/>
                </a:solidFill>
                <a:latin typeface="微软雅黑" panose="020B0503020204020204" pitchFamily="34" charset="-122"/>
              </a:rPr>
              <a:t>细胞特性或指标</a:t>
            </a:r>
            <a:r>
              <a:rPr lang="en-US" altLang="zh-CN" sz="2000" dirty="0">
                <a:latin typeface="微软雅黑" panose="020B0503020204020204" pitchFamily="34" charset="-122"/>
              </a:rPr>
              <a:t>(</a:t>
            </a:r>
            <a:r>
              <a:rPr lang="zh-CN" altLang="zh-CN" sz="2000" dirty="0">
                <a:latin typeface="微软雅黑" panose="020B0503020204020204" pitchFamily="34" charset="-122"/>
              </a:rPr>
              <a:t>例如，形态特征、生长特性 </a:t>
            </a:r>
            <a:r>
              <a:rPr lang="en-US" altLang="zh-CN" sz="2000" dirty="0">
                <a:latin typeface="微软雅黑" panose="020B0503020204020204" pitchFamily="34" charset="-122"/>
              </a:rPr>
              <a:t>(</a:t>
            </a:r>
            <a:r>
              <a:rPr lang="zh-CN" altLang="zh-CN" sz="2000" dirty="0">
                <a:latin typeface="微软雅黑" panose="020B0503020204020204" pitchFamily="34" charset="-122"/>
              </a:rPr>
              <a:t>群体倍增水平、细胞数、生存能力、生化标记物、免疫标记物、预期产品产率、氧气或葡萄糖消耗率、铵盐或乳酸盐生产率</a:t>
            </a:r>
            <a:r>
              <a:rPr lang="en-US" altLang="zh-CN" sz="2000" dirty="0">
                <a:latin typeface="微软雅黑" panose="020B0503020204020204" pitchFamily="34" charset="-122"/>
              </a:rPr>
              <a:t>)</a:t>
            </a:r>
            <a:r>
              <a:rPr lang="zh-CN" altLang="zh-CN" sz="2000" dirty="0">
                <a:latin typeface="微软雅黑" panose="020B0503020204020204" pitchFamily="34" charset="-122"/>
              </a:rPr>
              <a:t>、</a:t>
            </a:r>
            <a:r>
              <a:rPr lang="zh-CN" altLang="zh-CN" sz="2000" dirty="0">
                <a:solidFill>
                  <a:srgbClr val="FF0000"/>
                </a:solidFill>
                <a:latin typeface="微软雅黑" panose="020B0503020204020204" pitchFamily="34" charset="-122"/>
              </a:rPr>
              <a:t>工艺参数与操作条件</a:t>
            </a:r>
            <a:r>
              <a:rPr lang="en-US" altLang="zh-CN" sz="2000" dirty="0">
                <a:latin typeface="微软雅黑" panose="020B0503020204020204" pitchFamily="34" charset="-122"/>
              </a:rPr>
              <a:t>(</a:t>
            </a:r>
            <a:r>
              <a:rPr lang="zh-CN" altLang="zh-CN" sz="2000" dirty="0">
                <a:latin typeface="微软雅黑" panose="020B0503020204020204" pitchFamily="34" charset="-122"/>
              </a:rPr>
              <a:t>例如，时间、温度、搅拌速率、有效容积、培养基投料量、产物诱导</a:t>
            </a:r>
            <a:r>
              <a:rPr lang="en-US" altLang="zh-CN" sz="2000" dirty="0">
                <a:latin typeface="微软雅黑" panose="020B0503020204020204" pitchFamily="34" charset="-122"/>
              </a:rPr>
              <a:t>)</a:t>
            </a:r>
            <a:r>
              <a:rPr lang="zh-CN" altLang="zh-CN" sz="2000" dirty="0">
                <a:latin typeface="微软雅黑" panose="020B0503020204020204" pitchFamily="34" charset="-122"/>
              </a:rPr>
              <a:t>的评价</a:t>
            </a:r>
            <a:r>
              <a:rPr lang="zh-CN" altLang="en-US" sz="2000" dirty="0">
                <a:latin typeface="微软雅黑" panose="020B0503020204020204" pitchFamily="34" charset="-122"/>
              </a:rPr>
              <a:t>。</a:t>
            </a:r>
          </a:p>
        </p:txBody>
      </p:sp>
    </p:spTree>
    <p:extLst>
      <p:ext uri="{BB962C8B-B14F-4D97-AF65-F5344CB8AC3E}">
        <p14:creationId xmlns:p14="http://schemas.microsoft.com/office/powerpoint/2010/main" val="2815360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2"/>
          <p:cNvSpPr>
            <a:spLocks noGrp="1"/>
          </p:cNvSpPr>
          <p:nvPr>
            <p:ph type="title"/>
          </p:nvPr>
        </p:nvSpPr>
        <p:spPr/>
        <p:txBody>
          <a:bodyPr/>
          <a:lstStyle/>
          <a:p>
            <a:r>
              <a:rPr lang="zh-CN" altLang="en-US" dirty="0"/>
              <a:t>全球主要药政监管机构</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4</a:t>
            </a:fld>
            <a:r>
              <a:rPr lang="en-US" altLang="zh-CN" dirty="0" smtClean="0"/>
              <a:t>/160</a:t>
            </a:r>
            <a:endParaRPr lang="zh-CN" altLang="en-US" dirty="0"/>
          </a:p>
        </p:txBody>
      </p:sp>
      <p:grpSp>
        <p:nvGrpSpPr>
          <p:cNvPr id="13315" name="Group 2"/>
          <p:cNvGrpSpPr>
            <a:grpSpLocks/>
          </p:cNvGrpSpPr>
          <p:nvPr/>
        </p:nvGrpSpPr>
        <p:grpSpPr bwMode="auto">
          <a:xfrm>
            <a:off x="3409951" y="2068513"/>
            <a:ext cx="4346575" cy="1930400"/>
            <a:chOff x="664" y="1951"/>
            <a:chExt cx="4308" cy="2120"/>
          </a:xfrm>
        </p:grpSpPr>
        <p:sp>
          <p:nvSpPr>
            <p:cNvPr id="53" name="Freeform 3">
              <a:extLst>
                <a:ext uri="{FF2B5EF4-FFF2-40B4-BE49-F238E27FC236}">
                  <a16:creationId xmlns:a16="http://schemas.microsoft.com/office/drawing/2014/main" id="{EFABA01B-F000-4EC9-AFFF-1EA729538C91}"/>
                </a:ext>
              </a:extLst>
            </p:cNvPr>
            <p:cNvSpPr>
              <a:spLocks/>
            </p:cNvSpPr>
            <p:nvPr/>
          </p:nvSpPr>
          <p:spPr bwMode="gray">
            <a:xfrm>
              <a:off x="743" y="2045"/>
              <a:ext cx="1267" cy="1939"/>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54" name="Freeform 4">
              <a:extLst>
                <a:ext uri="{FF2B5EF4-FFF2-40B4-BE49-F238E27FC236}">
                  <a16:creationId xmlns:a16="http://schemas.microsoft.com/office/drawing/2014/main" id="{E924686A-F532-4B0B-9E0B-BA734DBC6F5C}"/>
                </a:ext>
              </a:extLst>
            </p:cNvPr>
            <p:cNvSpPr>
              <a:spLocks/>
            </p:cNvSpPr>
            <p:nvPr/>
          </p:nvSpPr>
          <p:spPr bwMode="gray">
            <a:xfrm>
              <a:off x="703" y="2230"/>
              <a:ext cx="33"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55" name="Freeform 5">
              <a:extLst>
                <a:ext uri="{FF2B5EF4-FFF2-40B4-BE49-F238E27FC236}">
                  <a16:creationId xmlns:a16="http://schemas.microsoft.com/office/drawing/2014/main" id="{53429678-BD5B-4FE5-93B8-18CA6DADEC76}"/>
                </a:ext>
              </a:extLst>
            </p:cNvPr>
            <p:cNvSpPr>
              <a:spLocks/>
            </p:cNvSpPr>
            <p:nvPr/>
          </p:nvSpPr>
          <p:spPr bwMode="gray">
            <a:xfrm>
              <a:off x="1010" y="2354"/>
              <a:ext cx="39" cy="31"/>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56" name="Freeform 6">
              <a:extLst>
                <a:ext uri="{FF2B5EF4-FFF2-40B4-BE49-F238E27FC236}">
                  <a16:creationId xmlns:a16="http://schemas.microsoft.com/office/drawing/2014/main" id="{F190466F-7582-4B89-8550-E8D3A345B857}"/>
                </a:ext>
              </a:extLst>
            </p:cNvPr>
            <p:cNvSpPr>
              <a:spLocks/>
            </p:cNvSpPr>
            <p:nvPr/>
          </p:nvSpPr>
          <p:spPr bwMode="gray">
            <a:xfrm>
              <a:off x="1792" y="2410"/>
              <a:ext cx="98" cy="73"/>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57" name="Freeform 7">
              <a:extLst>
                <a:ext uri="{FF2B5EF4-FFF2-40B4-BE49-F238E27FC236}">
                  <a16:creationId xmlns:a16="http://schemas.microsoft.com/office/drawing/2014/main" id="{2253DA3C-260A-440D-91B3-830AAC8B2ED6}"/>
                </a:ext>
              </a:extLst>
            </p:cNvPr>
            <p:cNvSpPr>
              <a:spLocks/>
            </p:cNvSpPr>
            <p:nvPr/>
          </p:nvSpPr>
          <p:spPr bwMode="gray">
            <a:xfrm>
              <a:off x="1319" y="2793"/>
              <a:ext cx="157"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58" name="Freeform 8">
              <a:extLst>
                <a:ext uri="{FF2B5EF4-FFF2-40B4-BE49-F238E27FC236}">
                  <a16:creationId xmlns:a16="http://schemas.microsoft.com/office/drawing/2014/main" id="{D006594E-2FF6-4EAE-8205-7FBA00113BC3}"/>
                </a:ext>
              </a:extLst>
            </p:cNvPr>
            <p:cNvSpPr>
              <a:spLocks/>
            </p:cNvSpPr>
            <p:nvPr/>
          </p:nvSpPr>
          <p:spPr bwMode="gray">
            <a:xfrm>
              <a:off x="1448" y="2858"/>
              <a:ext cx="99" cy="40"/>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59" name="Freeform 9">
              <a:extLst>
                <a:ext uri="{FF2B5EF4-FFF2-40B4-BE49-F238E27FC236}">
                  <a16:creationId xmlns:a16="http://schemas.microsoft.com/office/drawing/2014/main" id="{CFD31FB7-3C08-44B6-AABC-A53B0FC5684F}"/>
                </a:ext>
              </a:extLst>
            </p:cNvPr>
            <p:cNvSpPr>
              <a:spLocks/>
            </p:cNvSpPr>
            <p:nvPr/>
          </p:nvSpPr>
          <p:spPr bwMode="gray">
            <a:xfrm>
              <a:off x="1553" y="2884"/>
              <a:ext cx="38" cy="17"/>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0" name="Freeform 10">
              <a:extLst>
                <a:ext uri="{FF2B5EF4-FFF2-40B4-BE49-F238E27FC236}">
                  <a16:creationId xmlns:a16="http://schemas.microsoft.com/office/drawing/2014/main" id="{F9F0B2FF-907B-43CD-8AFA-E0E6C17E246A}"/>
                </a:ext>
              </a:extLst>
            </p:cNvPr>
            <p:cNvSpPr>
              <a:spLocks/>
            </p:cNvSpPr>
            <p:nvPr/>
          </p:nvSpPr>
          <p:spPr bwMode="gray">
            <a:xfrm>
              <a:off x="1610" y="2885"/>
              <a:ext cx="11" cy="26"/>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1" name="Freeform 11">
              <a:extLst>
                <a:ext uri="{FF2B5EF4-FFF2-40B4-BE49-F238E27FC236}">
                  <a16:creationId xmlns:a16="http://schemas.microsoft.com/office/drawing/2014/main" id="{8017DB1B-EAD5-4FF6-BECA-D0B663016A4A}"/>
                </a:ext>
              </a:extLst>
            </p:cNvPr>
            <p:cNvSpPr>
              <a:spLocks/>
            </p:cNvSpPr>
            <p:nvPr/>
          </p:nvSpPr>
          <p:spPr bwMode="gray">
            <a:xfrm>
              <a:off x="1426" y="2040"/>
              <a:ext cx="181" cy="89"/>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2" name="Freeform 12">
              <a:extLst>
                <a:ext uri="{FF2B5EF4-FFF2-40B4-BE49-F238E27FC236}">
                  <a16:creationId xmlns:a16="http://schemas.microsoft.com/office/drawing/2014/main" id="{DB069DB2-53FE-4D00-9A44-3B1425E296BF}"/>
                </a:ext>
              </a:extLst>
            </p:cNvPr>
            <p:cNvSpPr>
              <a:spLocks/>
            </p:cNvSpPr>
            <p:nvPr/>
          </p:nvSpPr>
          <p:spPr bwMode="gray">
            <a:xfrm>
              <a:off x="1506" y="2000"/>
              <a:ext cx="146" cy="59"/>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3" name="Freeform 13">
              <a:extLst>
                <a:ext uri="{FF2B5EF4-FFF2-40B4-BE49-F238E27FC236}">
                  <a16:creationId xmlns:a16="http://schemas.microsoft.com/office/drawing/2014/main" id="{901D360A-8AE2-4E4E-8AC7-8B36AF151AD1}"/>
                </a:ext>
              </a:extLst>
            </p:cNvPr>
            <p:cNvSpPr>
              <a:spLocks/>
            </p:cNvSpPr>
            <p:nvPr/>
          </p:nvSpPr>
          <p:spPr bwMode="gray">
            <a:xfrm>
              <a:off x="1710" y="2070"/>
              <a:ext cx="234"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4" name="Freeform 14">
              <a:extLst>
                <a:ext uri="{FF2B5EF4-FFF2-40B4-BE49-F238E27FC236}">
                  <a16:creationId xmlns:a16="http://schemas.microsoft.com/office/drawing/2014/main" id="{43A078F9-57DD-45F9-A7B2-1FE73E5D8D9A}"/>
                </a:ext>
              </a:extLst>
            </p:cNvPr>
            <p:cNvSpPr>
              <a:spLocks/>
            </p:cNvSpPr>
            <p:nvPr/>
          </p:nvSpPr>
          <p:spPr bwMode="gray">
            <a:xfrm>
              <a:off x="1709" y="1988"/>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5" name="Freeform 15">
              <a:extLst>
                <a:ext uri="{FF2B5EF4-FFF2-40B4-BE49-F238E27FC236}">
                  <a16:creationId xmlns:a16="http://schemas.microsoft.com/office/drawing/2014/main" id="{483A450C-6AEA-4CE5-8FA5-B5D413C11493}"/>
                </a:ext>
              </a:extLst>
            </p:cNvPr>
            <p:cNvSpPr>
              <a:spLocks/>
            </p:cNvSpPr>
            <p:nvPr/>
          </p:nvSpPr>
          <p:spPr bwMode="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6" name="Freeform 16">
              <a:extLst>
                <a:ext uri="{FF2B5EF4-FFF2-40B4-BE49-F238E27FC236}">
                  <a16:creationId xmlns:a16="http://schemas.microsoft.com/office/drawing/2014/main" id="{4011A052-700B-4701-BCE9-7E89B5DC9A2B}"/>
                </a:ext>
              </a:extLst>
            </p:cNvPr>
            <p:cNvSpPr>
              <a:spLocks/>
            </p:cNvSpPr>
            <p:nvPr/>
          </p:nvSpPr>
          <p:spPr bwMode="gray">
            <a:xfrm>
              <a:off x="1693" y="2064"/>
              <a:ext cx="53" cy="26"/>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7" name="Freeform 17">
              <a:extLst>
                <a:ext uri="{FF2B5EF4-FFF2-40B4-BE49-F238E27FC236}">
                  <a16:creationId xmlns:a16="http://schemas.microsoft.com/office/drawing/2014/main" id="{9C59D6BF-96C0-42A6-8639-F0AE27ACEE87}"/>
                </a:ext>
              </a:extLst>
            </p:cNvPr>
            <p:cNvSpPr>
              <a:spLocks/>
            </p:cNvSpPr>
            <p:nvPr/>
          </p:nvSpPr>
          <p:spPr bwMode="gray">
            <a:xfrm>
              <a:off x="1665" y="2029"/>
              <a:ext cx="63" cy="33"/>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8" name="Freeform 18">
              <a:extLst>
                <a:ext uri="{FF2B5EF4-FFF2-40B4-BE49-F238E27FC236}">
                  <a16:creationId xmlns:a16="http://schemas.microsoft.com/office/drawing/2014/main" id="{B2470E0D-4288-4CCF-B8C0-F5E05422B936}"/>
                </a:ext>
              </a:extLst>
            </p:cNvPr>
            <p:cNvSpPr>
              <a:spLocks/>
            </p:cNvSpPr>
            <p:nvPr/>
          </p:nvSpPr>
          <p:spPr bwMode="gray">
            <a:xfrm>
              <a:off x="1636" y="1996"/>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69" name="Freeform 19">
              <a:extLst>
                <a:ext uri="{FF2B5EF4-FFF2-40B4-BE49-F238E27FC236}">
                  <a16:creationId xmlns:a16="http://schemas.microsoft.com/office/drawing/2014/main" id="{4B80BF6A-D84F-4EA4-AF0F-E39D5527C12A}"/>
                </a:ext>
              </a:extLst>
            </p:cNvPr>
            <p:cNvSpPr>
              <a:spLocks/>
            </p:cNvSpPr>
            <p:nvPr/>
          </p:nvSpPr>
          <p:spPr bwMode="gray">
            <a:xfrm>
              <a:off x="1751" y="2000"/>
              <a:ext cx="113"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0" name="Freeform 20">
              <a:extLst>
                <a:ext uri="{FF2B5EF4-FFF2-40B4-BE49-F238E27FC236}">
                  <a16:creationId xmlns:a16="http://schemas.microsoft.com/office/drawing/2014/main" id="{461C5265-3411-4A09-914F-5F37AC033F20}"/>
                </a:ext>
              </a:extLst>
            </p:cNvPr>
            <p:cNvSpPr>
              <a:spLocks/>
            </p:cNvSpPr>
            <p:nvPr/>
          </p:nvSpPr>
          <p:spPr bwMode="gray">
            <a:xfrm>
              <a:off x="664" y="2246"/>
              <a:ext cx="25" cy="14"/>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1" name="Freeform 21">
              <a:extLst>
                <a:ext uri="{FF2B5EF4-FFF2-40B4-BE49-F238E27FC236}">
                  <a16:creationId xmlns:a16="http://schemas.microsoft.com/office/drawing/2014/main" id="{7E6ECBDD-D7CD-48D8-B60E-37F839FA20D1}"/>
                </a:ext>
              </a:extLst>
            </p:cNvPr>
            <p:cNvSpPr>
              <a:spLocks/>
            </p:cNvSpPr>
            <p:nvPr/>
          </p:nvSpPr>
          <p:spPr bwMode="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2" name="Freeform 22">
              <a:extLst>
                <a:ext uri="{FF2B5EF4-FFF2-40B4-BE49-F238E27FC236}">
                  <a16:creationId xmlns:a16="http://schemas.microsoft.com/office/drawing/2014/main" id="{69196DE0-4930-40BA-AD54-BF6AE76026FB}"/>
                </a:ext>
              </a:extLst>
            </p:cNvPr>
            <p:cNvSpPr>
              <a:spLocks/>
            </p:cNvSpPr>
            <p:nvPr/>
          </p:nvSpPr>
          <p:spPr bwMode="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3" name="Freeform 23">
              <a:extLst>
                <a:ext uri="{FF2B5EF4-FFF2-40B4-BE49-F238E27FC236}">
                  <a16:creationId xmlns:a16="http://schemas.microsoft.com/office/drawing/2014/main" id="{33D1E78D-FEAA-4EA2-8178-4C52F4C646AC}"/>
                </a:ext>
              </a:extLst>
            </p:cNvPr>
            <p:cNvSpPr>
              <a:spLocks/>
            </p:cNvSpPr>
            <p:nvPr/>
          </p:nvSpPr>
          <p:spPr bwMode="gray">
            <a:xfrm>
              <a:off x="1629" y="2913"/>
              <a:ext cx="14"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4" name="Freeform 24">
              <a:extLst>
                <a:ext uri="{FF2B5EF4-FFF2-40B4-BE49-F238E27FC236}">
                  <a16:creationId xmlns:a16="http://schemas.microsoft.com/office/drawing/2014/main" id="{9745BB9A-74AB-4739-A8A0-E557E6DFDF79}"/>
                </a:ext>
              </a:extLst>
            </p:cNvPr>
            <p:cNvSpPr>
              <a:spLocks/>
            </p:cNvSpPr>
            <p:nvPr/>
          </p:nvSpPr>
          <p:spPr bwMode="gray">
            <a:xfrm>
              <a:off x="1751" y="2429"/>
              <a:ext cx="39" cy="17"/>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5" name="Freeform 25">
              <a:extLst>
                <a:ext uri="{FF2B5EF4-FFF2-40B4-BE49-F238E27FC236}">
                  <a16:creationId xmlns:a16="http://schemas.microsoft.com/office/drawing/2014/main" id="{ED0D1EF9-8C4D-4988-9B51-C1215C02666C}"/>
                </a:ext>
              </a:extLst>
            </p:cNvPr>
            <p:cNvSpPr>
              <a:spLocks/>
            </p:cNvSpPr>
            <p:nvPr/>
          </p:nvSpPr>
          <p:spPr bwMode="gray">
            <a:xfrm>
              <a:off x="1652" y="2225"/>
              <a:ext cx="38" cy="17"/>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6" name="Freeform 26">
              <a:extLst>
                <a:ext uri="{FF2B5EF4-FFF2-40B4-BE49-F238E27FC236}">
                  <a16:creationId xmlns:a16="http://schemas.microsoft.com/office/drawing/2014/main" id="{65462C1B-5636-48E8-9783-5ABA1921C770}"/>
                </a:ext>
              </a:extLst>
            </p:cNvPr>
            <p:cNvSpPr>
              <a:spLocks/>
            </p:cNvSpPr>
            <p:nvPr/>
          </p:nvSpPr>
          <p:spPr bwMode="gray">
            <a:xfrm>
              <a:off x="1717" y="2045"/>
              <a:ext cx="39" cy="17"/>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7" name="Freeform 27">
              <a:extLst>
                <a:ext uri="{FF2B5EF4-FFF2-40B4-BE49-F238E27FC236}">
                  <a16:creationId xmlns:a16="http://schemas.microsoft.com/office/drawing/2014/main" id="{1C06394E-7B55-4C65-857F-AFAA9A92C756}"/>
                </a:ext>
              </a:extLst>
            </p:cNvPr>
            <p:cNvSpPr>
              <a:spLocks/>
            </p:cNvSpPr>
            <p:nvPr/>
          </p:nvSpPr>
          <p:spPr bwMode="gray">
            <a:xfrm>
              <a:off x="1780" y="2153"/>
              <a:ext cx="38" cy="17"/>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8" name="Freeform 28">
              <a:extLst>
                <a:ext uri="{FF2B5EF4-FFF2-40B4-BE49-F238E27FC236}">
                  <a16:creationId xmlns:a16="http://schemas.microsoft.com/office/drawing/2014/main" id="{73EB06DB-0C2C-48BC-BC78-DD7A6E1DF224}"/>
                </a:ext>
              </a:extLst>
            </p:cNvPr>
            <p:cNvSpPr>
              <a:spLocks/>
            </p:cNvSpPr>
            <p:nvPr/>
          </p:nvSpPr>
          <p:spPr bwMode="gray">
            <a:xfrm>
              <a:off x="1795" y="1951"/>
              <a:ext cx="697" cy="345"/>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79" name="Freeform 29">
              <a:extLst>
                <a:ext uri="{FF2B5EF4-FFF2-40B4-BE49-F238E27FC236}">
                  <a16:creationId xmlns:a16="http://schemas.microsoft.com/office/drawing/2014/main" id="{1F6DED17-AFA7-4A43-A4BB-4030BA6B2014}"/>
                </a:ext>
              </a:extLst>
            </p:cNvPr>
            <p:cNvSpPr>
              <a:spLocks/>
            </p:cNvSpPr>
            <p:nvPr/>
          </p:nvSpPr>
          <p:spPr bwMode="gray">
            <a:xfrm>
              <a:off x="2009" y="2136"/>
              <a:ext cx="39" cy="23"/>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0" name="Freeform 30">
              <a:extLst>
                <a:ext uri="{FF2B5EF4-FFF2-40B4-BE49-F238E27FC236}">
                  <a16:creationId xmlns:a16="http://schemas.microsoft.com/office/drawing/2014/main" id="{404E8C75-06A7-4126-9BCF-4FE8F5398D09}"/>
                </a:ext>
              </a:extLst>
            </p:cNvPr>
            <p:cNvSpPr>
              <a:spLocks/>
            </p:cNvSpPr>
            <p:nvPr/>
          </p:nvSpPr>
          <p:spPr bwMode="gray">
            <a:xfrm>
              <a:off x="2292" y="2200"/>
              <a:ext cx="126"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1" name="Freeform 31">
              <a:extLst>
                <a:ext uri="{FF2B5EF4-FFF2-40B4-BE49-F238E27FC236}">
                  <a16:creationId xmlns:a16="http://schemas.microsoft.com/office/drawing/2014/main" id="{2624F52E-6ADC-4CD9-84CC-01C9B1AB4355}"/>
                </a:ext>
              </a:extLst>
            </p:cNvPr>
            <p:cNvSpPr>
              <a:spLocks/>
            </p:cNvSpPr>
            <p:nvPr/>
          </p:nvSpPr>
          <p:spPr bwMode="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2" name="Freeform 32">
              <a:extLst>
                <a:ext uri="{FF2B5EF4-FFF2-40B4-BE49-F238E27FC236}">
                  <a16:creationId xmlns:a16="http://schemas.microsoft.com/office/drawing/2014/main" id="{BA8ADC35-7856-473B-92B0-B17B786C79AD}"/>
                </a:ext>
              </a:extLst>
            </p:cNvPr>
            <p:cNvSpPr>
              <a:spLocks/>
            </p:cNvSpPr>
            <p:nvPr/>
          </p:nvSpPr>
          <p:spPr bwMode="gray">
            <a:xfrm>
              <a:off x="2662" y="2007"/>
              <a:ext cx="154"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3" name="Freeform 33">
              <a:extLst>
                <a:ext uri="{FF2B5EF4-FFF2-40B4-BE49-F238E27FC236}">
                  <a16:creationId xmlns:a16="http://schemas.microsoft.com/office/drawing/2014/main" id="{F6039681-50A6-44FC-8E55-4263053FD220}"/>
                </a:ext>
              </a:extLst>
            </p:cNvPr>
            <p:cNvSpPr>
              <a:spLocks/>
            </p:cNvSpPr>
            <p:nvPr/>
          </p:nvSpPr>
          <p:spPr bwMode="gray">
            <a:xfrm>
              <a:off x="2760" y="2038"/>
              <a:ext cx="47" cy="23"/>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4" name="Freeform 34">
              <a:extLst>
                <a:ext uri="{FF2B5EF4-FFF2-40B4-BE49-F238E27FC236}">
                  <a16:creationId xmlns:a16="http://schemas.microsoft.com/office/drawing/2014/main" id="{B84067CD-4CAA-4DEB-8D19-BC45D6A69839}"/>
                </a:ext>
              </a:extLst>
            </p:cNvPr>
            <p:cNvSpPr>
              <a:spLocks/>
            </p:cNvSpPr>
            <p:nvPr/>
          </p:nvSpPr>
          <p:spPr bwMode="gray">
            <a:xfrm>
              <a:off x="2467" y="2310"/>
              <a:ext cx="109" cy="133"/>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5" name="Freeform 35">
              <a:extLst>
                <a:ext uri="{FF2B5EF4-FFF2-40B4-BE49-F238E27FC236}">
                  <a16:creationId xmlns:a16="http://schemas.microsoft.com/office/drawing/2014/main" id="{EA3C3ABD-4F6B-4087-BEFF-2C5DB6D8534C}"/>
                </a:ext>
              </a:extLst>
            </p:cNvPr>
            <p:cNvSpPr>
              <a:spLocks/>
            </p:cNvSpPr>
            <p:nvPr/>
          </p:nvSpPr>
          <p:spPr bwMode="gray">
            <a:xfrm>
              <a:off x="2414" y="2359"/>
              <a:ext cx="68"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6" name="Freeform 36">
              <a:extLst>
                <a:ext uri="{FF2B5EF4-FFF2-40B4-BE49-F238E27FC236}">
                  <a16:creationId xmlns:a16="http://schemas.microsoft.com/office/drawing/2014/main" id="{BCF7C70E-3521-44EB-9EC9-F64B552FEC6A}"/>
                </a:ext>
              </a:extLst>
            </p:cNvPr>
            <p:cNvSpPr>
              <a:spLocks/>
            </p:cNvSpPr>
            <p:nvPr/>
          </p:nvSpPr>
          <p:spPr bwMode="gray">
            <a:xfrm>
              <a:off x="4099" y="3503"/>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7" name="Freeform 37">
              <a:extLst>
                <a:ext uri="{FF2B5EF4-FFF2-40B4-BE49-F238E27FC236}">
                  <a16:creationId xmlns:a16="http://schemas.microsoft.com/office/drawing/2014/main" id="{FAC9074B-0409-4283-A315-4B7A4B006C83}"/>
                </a:ext>
              </a:extLst>
            </p:cNvPr>
            <p:cNvSpPr>
              <a:spLocks/>
            </p:cNvSpPr>
            <p:nvPr/>
          </p:nvSpPr>
          <p:spPr bwMode="gray">
            <a:xfrm>
              <a:off x="4247" y="3241"/>
              <a:ext cx="318" cy="209"/>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prstShdw prst="shdw17" dist="25400" dir="5400000">
                <a:srgbClr val="333333">
                  <a:alpha val="50000"/>
                </a:srgbClr>
              </a:prst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8" name="Freeform 38">
              <a:extLst>
                <a:ext uri="{FF2B5EF4-FFF2-40B4-BE49-F238E27FC236}">
                  <a16:creationId xmlns:a16="http://schemas.microsoft.com/office/drawing/2014/main" id="{360A704A-9B83-4DEC-A56B-0189329FE9C1}"/>
                </a:ext>
              </a:extLst>
            </p:cNvPr>
            <p:cNvSpPr>
              <a:spLocks/>
            </p:cNvSpPr>
            <p:nvPr/>
          </p:nvSpPr>
          <p:spPr bwMode="gray">
            <a:xfrm>
              <a:off x="4255" y="3243"/>
              <a:ext cx="313"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89" name="Freeform 39">
              <a:extLst>
                <a:ext uri="{FF2B5EF4-FFF2-40B4-BE49-F238E27FC236}">
                  <a16:creationId xmlns:a16="http://schemas.microsoft.com/office/drawing/2014/main" id="{6CB66318-A688-423D-9427-7016B25EE510}"/>
                </a:ext>
              </a:extLst>
            </p:cNvPr>
            <p:cNvSpPr>
              <a:spLocks/>
            </p:cNvSpPr>
            <p:nvPr/>
          </p:nvSpPr>
          <p:spPr bwMode="gray">
            <a:xfrm>
              <a:off x="4484" y="4013"/>
              <a:ext cx="46"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0" name="Freeform 40">
              <a:extLst>
                <a:ext uri="{FF2B5EF4-FFF2-40B4-BE49-F238E27FC236}">
                  <a16:creationId xmlns:a16="http://schemas.microsoft.com/office/drawing/2014/main" id="{28668655-B02C-46DC-B50D-9C799E8A96BB}"/>
                </a:ext>
              </a:extLst>
            </p:cNvPr>
            <p:cNvSpPr>
              <a:spLocks/>
            </p:cNvSpPr>
            <p:nvPr/>
          </p:nvSpPr>
          <p:spPr bwMode="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1" name="Freeform 41">
              <a:extLst>
                <a:ext uri="{FF2B5EF4-FFF2-40B4-BE49-F238E27FC236}">
                  <a16:creationId xmlns:a16="http://schemas.microsoft.com/office/drawing/2014/main" id="{FFBD033E-6F29-4728-A7A9-EB8166419AAB}"/>
                </a:ext>
              </a:extLst>
            </p:cNvPr>
            <p:cNvSpPr>
              <a:spLocks/>
            </p:cNvSpPr>
            <p:nvPr/>
          </p:nvSpPr>
          <p:spPr bwMode="gray">
            <a:xfrm>
              <a:off x="4791" y="3872"/>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2" name="Freeform 42">
              <a:extLst>
                <a:ext uri="{FF2B5EF4-FFF2-40B4-BE49-F238E27FC236}">
                  <a16:creationId xmlns:a16="http://schemas.microsoft.com/office/drawing/2014/main" id="{97CB8E87-1F59-4118-BE41-58020A2B8E7A}"/>
                </a:ext>
              </a:extLst>
            </p:cNvPr>
            <p:cNvSpPr>
              <a:spLocks/>
            </p:cNvSpPr>
            <p:nvPr/>
          </p:nvSpPr>
          <p:spPr bwMode="gray">
            <a:xfrm>
              <a:off x="4846" y="3832"/>
              <a:ext cx="36"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3" name="Freeform 43">
              <a:extLst>
                <a:ext uri="{FF2B5EF4-FFF2-40B4-BE49-F238E27FC236}">
                  <a16:creationId xmlns:a16="http://schemas.microsoft.com/office/drawing/2014/main" id="{95D60A98-9C38-4085-B109-7DF47E116B3C}"/>
                </a:ext>
              </a:extLst>
            </p:cNvPr>
            <p:cNvSpPr>
              <a:spLocks/>
            </p:cNvSpPr>
            <p:nvPr/>
          </p:nvSpPr>
          <p:spPr bwMode="gray">
            <a:xfrm>
              <a:off x="3123" y="3346"/>
              <a:ext cx="123" cy="200"/>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4" name="Freeform 44">
              <a:extLst>
                <a:ext uri="{FF2B5EF4-FFF2-40B4-BE49-F238E27FC236}">
                  <a16:creationId xmlns:a16="http://schemas.microsoft.com/office/drawing/2014/main" id="{AD6F950E-608C-45C2-B182-BD121FD56F90}"/>
                </a:ext>
              </a:extLst>
            </p:cNvPr>
            <p:cNvSpPr>
              <a:spLocks/>
            </p:cNvSpPr>
            <p:nvPr/>
          </p:nvSpPr>
          <p:spPr bwMode="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5" name="Freeform 45">
              <a:extLst>
                <a:ext uri="{FF2B5EF4-FFF2-40B4-BE49-F238E27FC236}">
                  <a16:creationId xmlns:a16="http://schemas.microsoft.com/office/drawing/2014/main" id="{F183FB4D-4896-4188-ACB5-9560E59709A9}"/>
                </a:ext>
              </a:extLst>
            </p:cNvPr>
            <p:cNvSpPr>
              <a:spLocks/>
            </p:cNvSpPr>
            <p:nvPr/>
          </p:nvSpPr>
          <p:spPr bwMode="gray">
            <a:xfrm>
              <a:off x="3989" y="3100"/>
              <a:ext cx="110"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6" name="Freeform 46">
              <a:extLst>
                <a:ext uri="{FF2B5EF4-FFF2-40B4-BE49-F238E27FC236}">
                  <a16:creationId xmlns:a16="http://schemas.microsoft.com/office/drawing/2014/main" id="{1F5774EA-737F-47A3-AA00-F3BFEC420556}"/>
                </a:ext>
              </a:extLst>
            </p:cNvPr>
            <p:cNvSpPr>
              <a:spLocks/>
            </p:cNvSpPr>
            <p:nvPr/>
          </p:nvSpPr>
          <p:spPr bwMode="gray">
            <a:xfrm>
              <a:off x="3894" y="3042"/>
              <a:ext cx="72" cy="138"/>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7" name="Freeform 47">
              <a:extLst>
                <a:ext uri="{FF2B5EF4-FFF2-40B4-BE49-F238E27FC236}">
                  <a16:creationId xmlns:a16="http://schemas.microsoft.com/office/drawing/2014/main" id="{7255F116-9CCF-4A9F-B631-46E1AFFBBECF}"/>
                </a:ext>
              </a:extLst>
            </p:cNvPr>
            <p:cNvSpPr>
              <a:spLocks/>
            </p:cNvSpPr>
            <p:nvPr/>
          </p:nvSpPr>
          <p:spPr bwMode="gray">
            <a:xfrm>
              <a:off x="3943" y="3152"/>
              <a:ext cx="39" cy="133"/>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8" name="Freeform 48">
              <a:extLst>
                <a:ext uri="{FF2B5EF4-FFF2-40B4-BE49-F238E27FC236}">
                  <a16:creationId xmlns:a16="http://schemas.microsoft.com/office/drawing/2014/main" id="{74F5C8F7-C767-49BC-B159-6B7AEB85D279}"/>
                </a:ext>
              </a:extLst>
            </p:cNvPr>
            <p:cNvSpPr>
              <a:spLocks/>
            </p:cNvSpPr>
            <p:nvPr/>
          </p:nvSpPr>
          <p:spPr bwMode="gray">
            <a:xfrm>
              <a:off x="3989" y="3290"/>
              <a:ext cx="66"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99" name="Freeform 49">
              <a:extLst>
                <a:ext uri="{FF2B5EF4-FFF2-40B4-BE49-F238E27FC236}">
                  <a16:creationId xmlns:a16="http://schemas.microsoft.com/office/drawing/2014/main" id="{56891605-9FF4-492D-A9B7-CAFC5FA6F203}"/>
                </a:ext>
              </a:extLst>
            </p:cNvPr>
            <p:cNvSpPr>
              <a:spLocks/>
            </p:cNvSpPr>
            <p:nvPr/>
          </p:nvSpPr>
          <p:spPr bwMode="gray">
            <a:xfrm>
              <a:off x="4092" y="3196"/>
              <a:ext cx="82"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0" name="Freeform 50">
              <a:extLst>
                <a:ext uri="{FF2B5EF4-FFF2-40B4-BE49-F238E27FC236}">
                  <a16:creationId xmlns:a16="http://schemas.microsoft.com/office/drawing/2014/main" id="{EB536EB1-B23A-4EDC-8E63-4C1236628400}"/>
                </a:ext>
              </a:extLst>
            </p:cNvPr>
            <p:cNvSpPr>
              <a:spLocks/>
            </p:cNvSpPr>
            <p:nvPr/>
          </p:nvSpPr>
          <p:spPr bwMode="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1" name="Freeform 51">
              <a:extLst>
                <a:ext uri="{FF2B5EF4-FFF2-40B4-BE49-F238E27FC236}">
                  <a16:creationId xmlns:a16="http://schemas.microsoft.com/office/drawing/2014/main" id="{4DFE043F-38B6-421B-A370-47E5FE684151}"/>
                </a:ext>
              </a:extLst>
            </p:cNvPr>
            <p:cNvSpPr>
              <a:spLocks/>
            </p:cNvSpPr>
            <p:nvPr/>
          </p:nvSpPr>
          <p:spPr bwMode="gray">
            <a:xfrm>
              <a:off x="4078" y="2896"/>
              <a:ext cx="61" cy="119"/>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2" name="Freeform 52">
              <a:extLst>
                <a:ext uri="{FF2B5EF4-FFF2-40B4-BE49-F238E27FC236}">
                  <a16:creationId xmlns:a16="http://schemas.microsoft.com/office/drawing/2014/main" id="{8B89A129-6361-4E6B-A021-9E49F31BAF96}"/>
                </a:ext>
              </a:extLst>
            </p:cNvPr>
            <p:cNvSpPr>
              <a:spLocks/>
            </p:cNvSpPr>
            <p:nvPr/>
          </p:nvSpPr>
          <p:spPr bwMode="gray">
            <a:xfrm>
              <a:off x="4121" y="3053"/>
              <a:ext cx="65" cy="78"/>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3" name="Freeform 53">
              <a:extLst>
                <a:ext uri="{FF2B5EF4-FFF2-40B4-BE49-F238E27FC236}">
                  <a16:creationId xmlns:a16="http://schemas.microsoft.com/office/drawing/2014/main" id="{B3CFD09E-D8F6-4572-890B-22354C406398}"/>
                </a:ext>
              </a:extLst>
            </p:cNvPr>
            <p:cNvSpPr>
              <a:spLocks/>
            </p:cNvSpPr>
            <p:nvPr/>
          </p:nvSpPr>
          <p:spPr bwMode="gray">
            <a:xfrm>
              <a:off x="4196" y="3192"/>
              <a:ext cx="30"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4" name="Freeform 54">
              <a:extLst>
                <a:ext uri="{FF2B5EF4-FFF2-40B4-BE49-F238E27FC236}">
                  <a16:creationId xmlns:a16="http://schemas.microsoft.com/office/drawing/2014/main" id="{0223F284-52A8-4727-85A1-1EF3CB8268D1}"/>
                </a:ext>
              </a:extLst>
            </p:cNvPr>
            <p:cNvSpPr>
              <a:spLocks/>
            </p:cNvSpPr>
            <p:nvPr/>
          </p:nvSpPr>
          <p:spPr bwMode="gray">
            <a:xfrm>
              <a:off x="4181" y="3274"/>
              <a:ext cx="19"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5" name="Freeform 55">
              <a:extLst>
                <a:ext uri="{FF2B5EF4-FFF2-40B4-BE49-F238E27FC236}">
                  <a16:creationId xmlns:a16="http://schemas.microsoft.com/office/drawing/2014/main" id="{D7F99C58-BE7F-45BB-9AFC-28CB54DC613F}"/>
                </a:ext>
              </a:extLst>
            </p:cNvPr>
            <p:cNvSpPr>
              <a:spLocks/>
            </p:cNvSpPr>
            <p:nvPr/>
          </p:nvSpPr>
          <p:spPr bwMode="gray">
            <a:xfrm>
              <a:off x="4207" y="3266"/>
              <a:ext cx="46"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6" name="Freeform 56">
              <a:extLst>
                <a:ext uri="{FF2B5EF4-FFF2-40B4-BE49-F238E27FC236}">
                  <a16:creationId xmlns:a16="http://schemas.microsoft.com/office/drawing/2014/main" id="{8966993F-692C-4157-8225-D078B2F09E2C}"/>
                </a:ext>
              </a:extLst>
            </p:cNvPr>
            <p:cNvSpPr>
              <a:spLocks/>
            </p:cNvSpPr>
            <p:nvPr/>
          </p:nvSpPr>
          <p:spPr bwMode="gray">
            <a:xfrm>
              <a:off x="4277" y="3335"/>
              <a:ext cx="25"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7" name="Freeform 57">
              <a:extLst>
                <a:ext uri="{FF2B5EF4-FFF2-40B4-BE49-F238E27FC236}">
                  <a16:creationId xmlns:a16="http://schemas.microsoft.com/office/drawing/2014/main" id="{D8CB0886-6D3D-413D-BCED-861C97E1AA26}"/>
                </a:ext>
              </a:extLst>
            </p:cNvPr>
            <p:cNvSpPr>
              <a:spLocks/>
            </p:cNvSpPr>
            <p:nvPr/>
          </p:nvSpPr>
          <p:spPr bwMode="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8" name="Freeform 58">
              <a:extLst>
                <a:ext uri="{FF2B5EF4-FFF2-40B4-BE49-F238E27FC236}">
                  <a16:creationId xmlns:a16="http://schemas.microsoft.com/office/drawing/2014/main" id="{E14E01FD-203E-49D0-8852-800E3C2ACF74}"/>
                </a:ext>
              </a:extLst>
            </p:cNvPr>
            <p:cNvSpPr>
              <a:spLocks/>
            </p:cNvSpPr>
            <p:nvPr/>
          </p:nvSpPr>
          <p:spPr bwMode="gray">
            <a:xfrm>
              <a:off x="4148" y="3353"/>
              <a:ext cx="47" cy="49"/>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09" name="Freeform 59">
              <a:extLst>
                <a:ext uri="{FF2B5EF4-FFF2-40B4-BE49-F238E27FC236}">
                  <a16:creationId xmlns:a16="http://schemas.microsoft.com/office/drawing/2014/main" id="{B15DD7A4-115C-42A9-82BE-C9CB16404E3A}"/>
                </a:ext>
              </a:extLst>
            </p:cNvPr>
            <p:cNvSpPr>
              <a:spLocks/>
            </p:cNvSpPr>
            <p:nvPr/>
          </p:nvSpPr>
          <p:spPr bwMode="gray">
            <a:xfrm>
              <a:off x="4099" y="3370"/>
              <a:ext cx="31" cy="28"/>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0" name="Freeform 60">
              <a:extLst>
                <a:ext uri="{FF2B5EF4-FFF2-40B4-BE49-F238E27FC236}">
                  <a16:creationId xmlns:a16="http://schemas.microsoft.com/office/drawing/2014/main" id="{0441E149-99FF-4EAF-B162-BE2467547EAF}"/>
                </a:ext>
              </a:extLst>
            </p:cNvPr>
            <p:cNvSpPr>
              <a:spLocks/>
            </p:cNvSpPr>
            <p:nvPr/>
          </p:nvSpPr>
          <p:spPr bwMode="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1" name="Freeform 61">
              <a:extLst>
                <a:ext uri="{FF2B5EF4-FFF2-40B4-BE49-F238E27FC236}">
                  <a16:creationId xmlns:a16="http://schemas.microsoft.com/office/drawing/2014/main" id="{18A27DFA-E838-4671-AF70-33DA66B98F86}"/>
                </a:ext>
              </a:extLst>
            </p:cNvPr>
            <p:cNvSpPr>
              <a:spLocks/>
            </p:cNvSpPr>
            <p:nvPr/>
          </p:nvSpPr>
          <p:spPr bwMode="gray">
            <a:xfrm>
              <a:off x="4111" y="3353"/>
              <a:ext cx="33"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2" name="Freeform 62">
              <a:extLst>
                <a:ext uri="{FF2B5EF4-FFF2-40B4-BE49-F238E27FC236}">
                  <a16:creationId xmlns:a16="http://schemas.microsoft.com/office/drawing/2014/main" id="{332491FD-86F8-4F07-92DB-00EBD92DC87F}"/>
                </a:ext>
              </a:extLst>
            </p:cNvPr>
            <p:cNvSpPr>
              <a:spLocks/>
            </p:cNvSpPr>
            <p:nvPr/>
          </p:nvSpPr>
          <p:spPr bwMode="gray">
            <a:xfrm>
              <a:off x="4063" y="3021"/>
              <a:ext cx="27" cy="54"/>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3" name="Freeform 63">
              <a:extLst>
                <a:ext uri="{FF2B5EF4-FFF2-40B4-BE49-F238E27FC236}">
                  <a16:creationId xmlns:a16="http://schemas.microsoft.com/office/drawing/2014/main" id="{F20E9880-1DA0-41AD-8DA8-600A34C71522}"/>
                </a:ext>
              </a:extLst>
            </p:cNvPr>
            <p:cNvSpPr>
              <a:spLocks/>
            </p:cNvSpPr>
            <p:nvPr/>
          </p:nvSpPr>
          <p:spPr bwMode="gray">
            <a:xfrm>
              <a:off x="4113" y="3013"/>
              <a:ext cx="19" cy="54"/>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4" name="Freeform 64">
              <a:extLst>
                <a:ext uri="{FF2B5EF4-FFF2-40B4-BE49-F238E27FC236}">
                  <a16:creationId xmlns:a16="http://schemas.microsoft.com/office/drawing/2014/main" id="{11385AE7-93C7-4861-95B8-7476188B5C3D}"/>
                </a:ext>
              </a:extLst>
            </p:cNvPr>
            <p:cNvSpPr>
              <a:spLocks/>
            </p:cNvSpPr>
            <p:nvPr/>
          </p:nvSpPr>
          <p:spPr bwMode="gray">
            <a:xfrm>
              <a:off x="4135" y="2995"/>
              <a:ext cx="9" cy="24"/>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5" name="Freeform 65">
              <a:extLst>
                <a:ext uri="{FF2B5EF4-FFF2-40B4-BE49-F238E27FC236}">
                  <a16:creationId xmlns:a16="http://schemas.microsoft.com/office/drawing/2014/main" id="{462A4B32-5929-4078-83DB-20199D6E34C4}"/>
                </a:ext>
              </a:extLst>
            </p:cNvPr>
            <p:cNvSpPr>
              <a:spLocks/>
            </p:cNvSpPr>
            <p:nvPr/>
          </p:nvSpPr>
          <p:spPr bwMode="gray">
            <a:xfrm>
              <a:off x="4144" y="3008"/>
              <a:ext cx="22" cy="47"/>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6" name="Freeform 66">
              <a:extLst>
                <a:ext uri="{FF2B5EF4-FFF2-40B4-BE49-F238E27FC236}">
                  <a16:creationId xmlns:a16="http://schemas.microsoft.com/office/drawing/2014/main" id="{D4512920-6C16-41EF-BD7A-F12E453A142E}"/>
                </a:ext>
              </a:extLst>
            </p:cNvPr>
            <p:cNvSpPr>
              <a:spLocks/>
            </p:cNvSpPr>
            <p:nvPr/>
          </p:nvSpPr>
          <p:spPr bwMode="gray">
            <a:xfrm>
              <a:off x="3875" y="3076"/>
              <a:ext cx="13" cy="28"/>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7" name="Freeform 67">
              <a:extLst>
                <a:ext uri="{FF2B5EF4-FFF2-40B4-BE49-F238E27FC236}">
                  <a16:creationId xmlns:a16="http://schemas.microsoft.com/office/drawing/2014/main" id="{64D8DDA8-1851-452A-AB97-C51C02C20542}"/>
                </a:ext>
              </a:extLst>
            </p:cNvPr>
            <p:cNvSpPr>
              <a:spLocks/>
            </p:cNvSpPr>
            <p:nvPr/>
          </p:nvSpPr>
          <p:spPr bwMode="gray">
            <a:xfrm>
              <a:off x="3866" y="3053"/>
              <a:ext cx="9" cy="16"/>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8" name="Freeform 68">
              <a:extLst>
                <a:ext uri="{FF2B5EF4-FFF2-40B4-BE49-F238E27FC236}">
                  <a16:creationId xmlns:a16="http://schemas.microsoft.com/office/drawing/2014/main" id="{471D8904-1753-4B0F-A6A3-A99966B898A9}"/>
                </a:ext>
              </a:extLst>
            </p:cNvPr>
            <p:cNvSpPr>
              <a:spLocks/>
            </p:cNvSpPr>
            <p:nvPr/>
          </p:nvSpPr>
          <p:spPr bwMode="gray">
            <a:xfrm>
              <a:off x="3863" y="3035"/>
              <a:ext cx="11"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19" name="Freeform 69">
              <a:extLst>
                <a:ext uri="{FF2B5EF4-FFF2-40B4-BE49-F238E27FC236}">
                  <a16:creationId xmlns:a16="http://schemas.microsoft.com/office/drawing/2014/main" id="{863CD865-5D00-48EA-8D51-7081BC2FB875}"/>
                </a:ext>
              </a:extLst>
            </p:cNvPr>
            <p:cNvSpPr>
              <a:spLocks/>
            </p:cNvSpPr>
            <p:nvPr/>
          </p:nvSpPr>
          <p:spPr bwMode="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0" name="Freeform 70">
              <a:extLst>
                <a:ext uri="{FF2B5EF4-FFF2-40B4-BE49-F238E27FC236}">
                  <a16:creationId xmlns:a16="http://schemas.microsoft.com/office/drawing/2014/main" id="{D42709DB-078C-4E68-8877-5CE086CB3452}"/>
                </a:ext>
              </a:extLst>
            </p:cNvPr>
            <p:cNvSpPr>
              <a:spLocks/>
            </p:cNvSpPr>
            <p:nvPr/>
          </p:nvSpPr>
          <p:spPr bwMode="gray">
            <a:xfrm>
              <a:off x="3852" y="3020"/>
              <a:ext cx="16" cy="14"/>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1" name="Freeform 71">
              <a:extLst>
                <a:ext uri="{FF2B5EF4-FFF2-40B4-BE49-F238E27FC236}">
                  <a16:creationId xmlns:a16="http://schemas.microsoft.com/office/drawing/2014/main" id="{D3A377D4-DD12-467D-AC23-5D25A4BA7B03}"/>
                </a:ext>
              </a:extLst>
            </p:cNvPr>
            <p:cNvSpPr>
              <a:spLocks/>
            </p:cNvSpPr>
            <p:nvPr/>
          </p:nvSpPr>
          <p:spPr bwMode="gray">
            <a:xfrm>
              <a:off x="4689" y="3644"/>
              <a:ext cx="44" cy="59"/>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2" name="Freeform 72">
              <a:extLst>
                <a:ext uri="{FF2B5EF4-FFF2-40B4-BE49-F238E27FC236}">
                  <a16:creationId xmlns:a16="http://schemas.microsoft.com/office/drawing/2014/main" id="{072A3640-2A5E-40DF-97D6-E5764779A1A7}"/>
                </a:ext>
              </a:extLst>
            </p:cNvPr>
            <p:cNvSpPr>
              <a:spLocks/>
            </p:cNvSpPr>
            <p:nvPr/>
          </p:nvSpPr>
          <p:spPr bwMode="gray">
            <a:xfrm>
              <a:off x="4919" y="3593"/>
              <a:ext cx="53" cy="47"/>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3" name="Freeform 73">
              <a:extLst>
                <a:ext uri="{FF2B5EF4-FFF2-40B4-BE49-F238E27FC236}">
                  <a16:creationId xmlns:a16="http://schemas.microsoft.com/office/drawing/2014/main" id="{5E30134C-FF6F-4376-BBDC-68BBADB8FEB8}"/>
                </a:ext>
              </a:extLst>
            </p:cNvPr>
            <p:cNvSpPr>
              <a:spLocks/>
            </p:cNvSpPr>
            <p:nvPr/>
          </p:nvSpPr>
          <p:spPr bwMode="gray">
            <a:xfrm>
              <a:off x="4760" y="3569"/>
              <a:ext cx="16"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4" name="Freeform 74">
              <a:extLst>
                <a:ext uri="{FF2B5EF4-FFF2-40B4-BE49-F238E27FC236}">
                  <a16:creationId xmlns:a16="http://schemas.microsoft.com/office/drawing/2014/main" id="{ABDC311B-60C0-4B17-BCAE-BCF176FFFBDF}"/>
                </a:ext>
              </a:extLst>
            </p:cNvPr>
            <p:cNvSpPr>
              <a:spLocks/>
            </p:cNvSpPr>
            <p:nvPr/>
          </p:nvSpPr>
          <p:spPr bwMode="gray">
            <a:xfrm>
              <a:off x="4752" y="3546"/>
              <a:ext cx="19"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5" name="Freeform 75">
              <a:extLst>
                <a:ext uri="{FF2B5EF4-FFF2-40B4-BE49-F238E27FC236}">
                  <a16:creationId xmlns:a16="http://schemas.microsoft.com/office/drawing/2014/main" id="{3358D4F4-DC75-4027-B353-46F3A0D6CCA7}"/>
                </a:ext>
              </a:extLst>
            </p:cNvPr>
            <p:cNvSpPr>
              <a:spLocks/>
            </p:cNvSpPr>
            <p:nvPr/>
          </p:nvSpPr>
          <p:spPr bwMode="gray">
            <a:xfrm>
              <a:off x="4598" y="3353"/>
              <a:ext cx="25"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6" name="Freeform 76">
              <a:extLst>
                <a:ext uri="{FF2B5EF4-FFF2-40B4-BE49-F238E27FC236}">
                  <a16:creationId xmlns:a16="http://schemas.microsoft.com/office/drawing/2014/main" id="{57C3EB29-E0A3-424D-A7B5-002767ABFE21}"/>
                </a:ext>
              </a:extLst>
            </p:cNvPr>
            <p:cNvSpPr>
              <a:spLocks/>
            </p:cNvSpPr>
            <p:nvPr/>
          </p:nvSpPr>
          <p:spPr bwMode="gray">
            <a:xfrm>
              <a:off x="4632" y="3396"/>
              <a:ext cx="25"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7" name="Freeform 77">
              <a:extLst>
                <a:ext uri="{FF2B5EF4-FFF2-40B4-BE49-F238E27FC236}">
                  <a16:creationId xmlns:a16="http://schemas.microsoft.com/office/drawing/2014/main" id="{E2EDDC8E-A8F2-4A83-936A-847049F67255}"/>
                </a:ext>
              </a:extLst>
            </p:cNvPr>
            <p:cNvSpPr>
              <a:spLocks/>
            </p:cNvSpPr>
            <p:nvPr/>
          </p:nvSpPr>
          <p:spPr bwMode="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8" name="Freeform 78">
              <a:extLst>
                <a:ext uri="{FF2B5EF4-FFF2-40B4-BE49-F238E27FC236}">
                  <a16:creationId xmlns:a16="http://schemas.microsoft.com/office/drawing/2014/main" id="{249B00DD-0CB8-4AB0-989D-BB57BBFAAAD0}"/>
                </a:ext>
              </a:extLst>
            </p:cNvPr>
            <p:cNvSpPr>
              <a:spLocks/>
            </p:cNvSpPr>
            <p:nvPr/>
          </p:nvSpPr>
          <p:spPr bwMode="gray">
            <a:xfrm>
              <a:off x="4694" y="3449"/>
              <a:ext cx="27"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29" name="Freeform 79">
              <a:extLst>
                <a:ext uri="{FF2B5EF4-FFF2-40B4-BE49-F238E27FC236}">
                  <a16:creationId xmlns:a16="http://schemas.microsoft.com/office/drawing/2014/main" id="{3D4926CB-1453-4742-BEE9-8C8FBF610160}"/>
                </a:ext>
              </a:extLst>
            </p:cNvPr>
            <p:cNvSpPr>
              <a:spLocks/>
            </p:cNvSpPr>
            <p:nvPr/>
          </p:nvSpPr>
          <p:spPr bwMode="gray">
            <a:xfrm>
              <a:off x="4682" y="3414"/>
              <a:ext cx="27" cy="19"/>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0" name="Freeform 80">
              <a:extLst>
                <a:ext uri="{FF2B5EF4-FFF2-40B4-BE49-F238E27FC236}">
                  <a16:creationId xmlns:a16="http://schemas.microsoft.com/office/drawing/2014/main" id="{DCFE73B5-3726-4EEC-81FB-8DEF18CF5B25}"/>
                </a:ext>
              </a:extLst>
            </p:cNvPr>
            <p:cNvSpPr>
              <a:spLocks/>
            </p:cNvSpPr>
            <p:nvPr/>
          </p:nvSpPr>
          <p:spPr bwMode="gray">
            <a:xfrm>
              <a:off x="4657" y="3388"/>
              <a:ext cx="25"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1" name="Freeform 81">
              <a:extLst>
                <a:ext uri="{FF2B5EF4-FFF2-40B4-BE49-F238E27FC236}">
                  <a16:creationId xmlns:a16="http://schemas.microsoft.com/office/drawing/2014/main" id="{3B70DAC1-375C-4525-B217-48F31FDEEA6B}"/>
                </a:ext>
              </a:extLst>
            </p:cNvPr>
            <p:cNvSpPr>
              <a:spLocks/>
            </p:cNvSpPr>
            <p:nvPr/>
          </p:nvSpPr>
          <p:spPr bwMode="gray">
            <a:xfrm>
              <a:off x="4624" y="3372"/>
              <a:ext cx="25"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2" name="Freeform 82">
              <a:extLst>
                <a:ext uri="{FF2B5EF4-FFF2-40B4-BE49-F238E27FC236}">
                  <a16:creationId xmlns:a16="http://schemas.microsoft.com/office/drawing/2014/main" id="{911FCB09-5CB0-470D-997C-A2061DF7A47F}"/>
                </a:ext>
              </a:extLst>
            </p:cNvPr>
            <p:cNvSpPr>
              <a:spLocks/>
            </p:cNvSpPr>
            <p:nvPr/>
          </p:nvSpPr>
          <p:spPr bwMode="gray">
            <a:xfrm>
              <a:off x="4665" y="3424"/>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3" name="Freeform 83">
              <a:extLst>
                <a:ext uri="{FF2B5EF4-FFF2-40B4-BE49-F238E27FC236}">
                  <a16:creationId xmlns:a16="http://schemas.microsoft.com/office/drawing/2014/main" id="{3EF27997-F89E-4878-980E-B832BD47E90D}"/>
                </a:ext>
              </a:extLst>
            </p:cNvPr>
            <p:cNvSpPr>
              <a:spLocks/>
            </p:cNvSpPr>
            <p:nvPr/>
          </p:nvSpPr>
          <p:spPr bwMode="gray">
            <a:xfrm>
              <a:off x="3056" y="2050"/>
              <a:ext cx="140"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4" name="Freeform 84">
              <a:extLst>
                <a:ext uri="{FF2B5EF4-FFF2-40B4-BE49-F238E27FC236}">
                  <a16:creationId xmlns:a16="http://schemas.microsoft.com/office/drawing/2014/main" id="{921E68E5-2F5C-48D3-AA52-CD2A6264BFE4}"/>
                </a:ext>
              </a:extLst>
            </p:cNvPr>
            <p:cNvSpPr>
              <a:spLocks/>
            </p:cNvSpPr>
            <p:nvPr/>
          </p:nvSpPr>
          <p:spPr bwMode="gray">
            <a:xfrm>
              <a:off x="3139" y="2155"/>
              <a:ext cx="39"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5" name="Freeform 85">
              <a:extLst>
                <a:ext uri="{FF2B5EF4-FFF2-40B4-BE49-F238E27FC236}">
                  <a16:creationId xmlns:a16="http://schemas.microsoft.com/office/drawing/2014/main" id="{6D6A0B6E-351D-4039-9949-710C4480AE7B}"/>
                </a:ext>
              </a:extLst>
            </p:cNvPr>
            <p:cNvSpPr>
              <a:spLocks/>
            </p:cNvSpPr>
            <p:nvPr/>
          </p:nvSpPr>
          <p:spPr bwMode="gray">
            <a:xfrm>
              <a:off x="3344" y="2000"/>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6" name="Freeform 86">
              <a:extLst>
                <a:ext uri="{FF2B5EF4-FFF2-40B4-BE49-F238E27FC236}">
                  <a16:creationId xmlns:a16="http://schemas.microsoft.com/office/drawing/2014/main" id="{9DF6DF96-6A52-410E-AAC8-240A7F1AE0E0}"/>
                </a:ext>
              </a:extLst>
            </p:cNvPr>
            <p:cNvSpPr>
              <a:spLocks/>
            </p:cNvSpPr>
            <p:nvPr/>
          </p:nvSpPr>
          <p:spPr bwMode="gray">
            <a:xfrm>
              <a:off x="3373" y="2012"/>
              <a:ext cx="50" cy="19"/>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7" name="Freeform 87">
              <a:extLst>
                <a:ext uri="{FF2B5EF4-FFF2-40B4-BE49-F238E27FC236}">
                  <a16:creationId xmlns:a16="http://schemas.microsoft.com/office/drawing/2014/main" id="{88C42521-9DC3-4D75-8E24-D477AF7B26F9}"/>
                </a:ext>
              </a:extLst>
            </p:cNvPr>
            <p:cNvSpPr>
              <a:spLocks/>
            </p:cNvSpPr>
            <p:nvPr/>
          </p:nvSpPr>
          <p:spPr bwMode="gray">
            <a:xfrm>
              <a:off x="3428" y="2016"/>
              <a:ext cx="49" cy="31"/>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8" name="Freeform 88">
              <a:extLst>
                <a:ext uri="{FF2B5EF4-FFF2-40B4-BE49-F238E27FC236}">
                  <a16:creationId xmlns:a16="http://schemas.microsoft.com/office/drawing/2014/main" id="{B5F17D0B-34B5-4F41-B775-668A53C86EEF}"/>
                </a:ext>
              </a:extLst>
            </p:cNvPr>
            <p:cNvSpPr>
              <a:spLocks/>
            </p:cNvSpPr>
            <p:nvPr/>
          </p:nvSpPr>
          <p:spPr bwMode="gray">
            <a:xfrm>
              <a:off x="3778" y="2042"/>
              <a:ext cx="87"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39" name="Freeform 89">
              <a:extLst>
                <a:ext uri="{FF2B5EF4-FFF2-40B4-BE49-F238E27FC236}">
                  <a16:creationId xmlns:a16="http://schemas.microsoft.com/office/drawing/2014/main" id="{5A468E4D-4192-4FA6-8E1A-0A30B1693F02}"/>
                </a:ext>
              </a:extLst>
            </p:cNvPr>
            <p:cNvSpPr>
              <a:spLocks/>
            </p:cNvSpPr>
            <p:nvPr/>
          </p:nvSpPr>
          <p:spPr bwMode="gray">
            <a:xfrm>
              <a:off x="3867" y="2042"/>
              <a:ext cx="46" cy="23"/>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0" name="Freeform 90">
              <a:extLst>
                <a:ext uri="{FF2B5EF4-FFF2-40B4-BE49-F238E27FC236}">
                  <a16:creationId xmlns:a16="http://schemas.microsoft.com/office/drawing/2014/main" id="{FD35B335-524F-491C-A50F-14B4C0257694}"/>
                </a:ext>
              </a:extLst>
            </p:cNvPr>
            <p:cNvSpPr>
              <a:spLocks/>
            </p:cNvSpPr>
            <p:nvPr/>
          </p:nvSpPr>
          <p:spPr bwMode="gray">
            <a:xfrm>
              <a:off x="3845" y="2070"/>
              <a:ext cx="38"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1" name="Freeform 91">
              <a:extLst>
                <a:ext uri="{FF2B5EF4-FFF2-40B4-BE49-F238E27FC236}">
                  <a16:creationId xmlns:a16="http://schemas.microsoft.com/office/drawing/2014/main" id="{D05B4E03-9F38-49C9-A2F0-4BDDD1D6BAD8}"/>
                </a:ext>
              </a:extLst>
            </p:cNvPr>
            <p:cNvSpPr>
              <a:spLocks/>
            </p:cNvSpPr>
            <p:nvPr/>
          </p:nvSpPr>
          <p:spPr bwMode="gray">
            <a:xfrm>
              <a:off x="4099" y="2294"/>
              <a:ext cx="76" cy="113"/>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2" name="Freeform 92">
              <a:extLst>
                <a:ext uri="{FF2B5EF4-FFF2-40B4-BE49-F238E27FC236}">
                  <a16:creationId xmlns:a16="http://schemas.microsoft.com/office/drawing/2014/main" id="{8ECF38D2-C02C-402B-A13B-5C984B417C4E}"/>
                </a:ext>
              </a:extLst>
            </p:cNvPr>
            <p:cNvSpPr>
              <a:spLocks/>
            </p:cNvSpPr>
            <p:nvPr/>
          </p:nvSpPr>
          <p:spPr bwMode="gray">
            <a:xfrm>
              <a:off x="4159" y="2411"/>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3" name="Freeform 93">
              <a:extLst>
                <a:ext uri="{FF2B5EF4-FFF2-40B4-BE49-F238E27FC236}">
                  <a16:creationId xmlns:a16="http://schemas.microsoft.com/office/drawing/2014/main" id="{D7C434CB-BB99-4523-98CC-524579B9D304}"/>
                </a:ext>
              </a:extLst>
            </p:cNvPr>
            <p:cNvSpPr>
              <a:spLocks/>
            </p:cNvSpPr>
            <p:nvPr/>
          </p:nvSpPr>
          <p:spPr bwMode="gray">
            <a:xfrm>
              <a:off x="4122" y="2491"/>
              <a:ext cx="110" cy="190"/>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4" name="Freeform 94">
              <a:extLst>
                <a:ext uri="{FF2B5EF4-FFF2-40B4-BE49-F238E27FC236}">
                  <a16:creationId xmlns:a16="http://schemas.microsoft.com/office/drawing/2014/main" id="{3C3F415D-8944-4694-A4AA-049CBE46FF3D}"/>
                </a:ext>
              </a:extLst>
            </p:cNvPr>
            <p:cNvSpPr>
              <a:spLocks/>
            </p:cNvSpPr>
            <p:nvPr/>
          </p:nvSpPr>
          <p:spPr bwMode="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5" name="Freeform 95">
              <a:extLst>
                <a:ext uri="{FF2B5EF4-FFF2-40B4-BE49-F238E27FC236}">
                  <a16:creationId xmlns:a16="http://schemas.microsoft.com/office/drawing/2014/main" id="{66803E85-0EE3-4C43-AE9B-7EBE8E5D6EC8}"/>
                </a:ext>
              </a:extLst>
            </p:cNvPr>
            <p:cNvSpPr>
              <a:spLocks/>
            </p:cNvSpPr>
            <p:nvPr/>
          </p:nvSpPr>
          <p:spPr bwMode="gray">
            <a:xfrm>
              <a:off x="2955" y="1996"/>
              <a:ext cx="19" cy="23"/>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6" name="Freeform 96">
              <a:extLst>
                <a:ext uri="{FF2B5EF4-FFF2-40B4-BE49-F238E27FC236}">
                  <a16:creationId xmlns:a16="http://schemas.microsoft.com/office/drawing/2014/main" id="{83A68604-5380-4CA5-94EB-DACD3B72561F}"/>
                </a:ext>
              </a:extLst>
            </p:cNvPr>
            <p:cNvSpPr>
              <a:spLocks/>
            </p:cNvSpPr>
            <p:nvPr/>
          </p:nvSpPr>
          <p:spPr bwMode="gray">
            <a:xfrm>
              <a:off x="2978" y="1996"/>
              <a:ext cx="38" cy="26"/>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7" name="Freeform 97">
              <a:extLst>
                <a:ext uri="{FF2B5EF4-FFF2-40B4-BE49-F238E27FC236}">
                  <a16:creationId xmlns:a16="http://schemas.microsoft.com/office/drawing/2014/main" id="{AE73893D-A500-4052-834B-1F432BD14522}"/>
                </a:ext>
              </a:extLst>
            </p:cNvPr>
            <p:cNvSpPr>
              <a:spLocks/>
            </p:cNvSpPr>
            <p:nvPr/>
          </p:nvSpPr>
          <p:spPr bwMode="gray">
            <a:xfrm>
              <a:off x="3040" y="1988"/>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8" name="Freeform 98">
              <a:extLst>
                <a:ext uri="{FF2B5EF4-FFF2-40B4-BE49-F238E27FC236}">
                  <a16:creationId xmlns:a16="http://schemas.microsoft.com/office/drawing/2014/main" id="{B2292D92-0874-4E4D-BD1B-76FD695828E3}"/>
                </a:ext>
              </a:extLst>
            </p:cNvPr>
            <p:cNvSpPr>
              <a:spLocks/>
            </p:cNvSpPr>
            <p:nvPr/>
          </p:nvSpPr>
          <p:spPr bwMode="gray">
            <a:xfrm>
              <a:off x="3023" y="2005"/>
              <a:ext cx="14" cy="12"/>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49" name="Freeform 99">
              <a:extLst>
                <a:ext uri="{FF2B5EF4-FFF2-40B4-BE49-F238E27FC236}">
                  <a16:creationId xmlns:a16="http://schemas.microsoft.com/office/drawing/2014/main" id="{3E03C6BD-DA43-4E33-8DBF-34DE30D44C5F}"/>
                </a:ext>
              </a:extLst>
            </p:cNvPr>
            <p:cNvSpPr>
              <a:spLocks/>
            </p:cNvSpPr>
            <p:nvPr/>
          </p:nvSpPr>
          <p:spPr bwMode="gray">
            <a:xfrm>
              <a:off x="4162" y="2021"/>
              <a:ext cx="19"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0" name="Freeform 100">
              <a:extLst>
                <a:ext uri="{FF2B5EF4-FFF2-40B4-BE49-F238E27FC236}">
                  <a16:creationId xmlns:a16="http://schemas.microsoft.com/office/drawing/2014/main" id="{792BCB47-C7F1-4DB9-B692-F9FE2264F0BB}"/>
                </a:ext>
              </a:extLst>
            </p:cNvPr>
            <p:cNvSpPr>
              <a:spLocks/>
            </p:cNvSpPr>
            <p:nvPr/>
          </p:nvSpPr>
          <p:spPr bwMode="gray">
            <a:xfrm>
              <a:off x="3277" y="3473"/>
              <a:ext cx="30" cy="17"/>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1" name="Freeform 101">
              <a:extLst>
                <a:ext uri="{FF2B5EF4-FFF2-40B4-BE49-F238E27FC236}">
                  <a16:creationId xmlns:a16="http://schemas.microsoft.com/office/drawing/2014/main" id="{DFD8A3A3-DE35-427B-9ACA-C13E231B844A}"/>
                </a:ext>
              </a:extLst>
            </p:cNvPr>
            <p:cNvSpPr>
              <a:spLocks/>
            </p:cNvSpPr>
            <p:nvPr/>
          </p:nvSpPr>
          <p:spPr bwMode="gray">
            <a:xfrm>
              <a:off x="3318" y="3466"/>
              <a:ext cx="9" cy="16"/>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2" name="Freeform 102">
              <a:extLst>
                <a:ext uri="{FF2B5EF4-FFF2-40B4-BE49-F238E27FC236}">
                  <a16:creationId xmlns:a16="http://schemas.microsoft.com/office/drawing/2014/main" id="{479718A8-A902-4E1A-9C8D-95E1E8DBD794}"/>
                </a:ext>
              </a:extLst>
            </p:cNvPr>
            <p:cNvSpPr>
              <a:spLocks/>
            </p:cNvSpPr>
            <p:nvPr/>
          </p:nvSpPr>
          <p:spPr bwMode="gray">
            <a:xfrm>
              <a:off x="3251" y="3313"/>
              <a:ext cx="9"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3" name="Freeform 103">
              <a:extLst>
                <a:ext uri="{FF2B5EF4-FFF2-40B4-BE49-F238E27FC236}">
                  <a16:creationId xmlns:a16="http://schemas.microsoft.com/office/drawing/2014/main" id="{040DCBCE-BE16-4C6F-99E6-42DD32F662E2}"/>
                </a:ext>
              </a:extLst>
            </p:cNvPr>
            <p:cNvSpPr>
              <a:spLocks/>
            </p:cNvSpPr>
            <p:nvPr/>
          </p:nvSpPr>
          <p:spPr bwMode="gray">
            <a:xfrm>
              <a:off x="3310"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4" name="Freeform 104">
              <a:extLst>
                <a:ext uri="{FF2B5EF4-FFF2-40B4-BE49-F238E27FC236}">
                  <a16:creationId xmlns:a16="http://schemas.microsoft.com/office/drawing/2014/main" id="{BA841D25-DC55-4FE6-927D-5B7605CAFE24}"/>
                </a:ext>
              </a:extLst>
            </p:cNvPr>
            <p:cNvSpPr>
              <a:spLocks/>
            </p:cNvSpPr>
            <p:nvPr/>
          </p:nvSpPr>
          <p:spPr bwMode="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5" name="Freeform 105">
              <a:extLst>
                <a:ext uri="{FF2B5EF4-FFF2-40B4-BE49-F238E27FC236}">
                  <a16:creationId xmlns:a16="http://schemas.microsoft.com/office/drawing/2014/main" id="{B1C4B18D-4A73-40CB-9B24-D69340CAF494}"/>
                </a:ext>
              </a:extLst>
            </p:cNvPr>
            <p:cNvSpPr>
              <a:spLocks/>
            </p:cNvSpPr>
            <p:nvPr/>
          </p:nvSpPr>
          <p:spPr bwMode="gray">
            <a:xfrm>
              <a:off x="3276" y="3260"/>
              <a:ext cx="9"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6" name="Freeform 106">
              <a:extLst>
                <a:ext uri="{FF2B5EF4-FFF2-40B4-BE49-F238E27FC236}">
                  <a16:creationId xmlns:a16="http://schemas.microsoft.com/office/drawing/2014/main" id="{4E731D99-8BE2-435E-95A1-C9FB78D58940}"/>
                </a:ext>
              </a:extLst>
            </p:cNvPr>
            <p:cNvSpPr>
              <a:spLocks/>
            </p:cNvSpPr>
            <p:nvPr/>
          </p:nvSpPr>
          <p:spPr bwMode="gray">
            <a:xfrm>
              <a:off x="3251" y="3293"/>
              <a:ext cx="9" cy="16"/>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7" name="Freeform 107">
              <a:extLst>
                <a:ext uri="{FF2B5EF4-FFF2-40B4-BE49-F238E27FC236}">
                  <a16:creationId xmlns:a16="http://schemas.microsoft.com/office/drawing/2014/main" id="{ADD4D086-3E9D-487E-A239-EC716F335780}"/>
                </a:ext>
              </a:extLst>
            </p:cNvPr>
            <p:cNvSpPr>
              <a:spLocks/>
            </p:cNvSpPr>
            <p:nvPr/>
          </p:nvSpPr>
          <p:spPr bwMode="gray">
            <a:xfrm>
              <a:off x="3270" y="3281"/>
              <a:ext cx="11"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8" name="Freeform 108">
              <a:extLst>
                <a:ext uri="{FF2B5EF4-FFF2-40B4-BE49-F238E27FC236}">
                  <a16:creationId xmlns:a16="http://schemas.microsoft.com/office/drawing/2014/main" id="{B9F8D0E0-8B37-47A7-B0A0-5CA73C8B0E3E}"/>
                </a:ext>
              </a:extLst>
            </p:cNvPr>
            <p:cNvSpPr>
              <a:spLocks/>
            </p:cNvSpPr>
            <p:nvPr/>
          </p:nvSpPr>
          <p:spPr bwMode="gray">
            <a:xfrm>
              <a:off x="2536" y="2293"/>
              <a:ext cx="11" cy="16"/>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59" name="Freeform 109">
              <a:extLst>
                <a:ext uri="{FF2B5EF4-FFF2-40B4-BE49-F238E27FC236}">
                  <a16:creationId xmlns:a16="http://schemas.microsoft.com/office/drawing/2014/main" id="{DA87D0C1-4687-4E72-B323-814972DC5D94}"/>
                </a:ext>
              </a:extLst>
            </p:cNvPr>
            <p:cNvSpPr>
              <a:spLocks/>
            </p:cNvSpPr>
            <p:nvPr/>
          </p:nvSpPr>
          <p:spPr bwMode="gray">
            <a:xfrm>
              <a:off x="2477" y="2260"/>
              <a:ext cx="9"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sp>
          <p:nvSpPr>
            <p:cNvPr id="160" name="Freeform 110">
              <a:extLst>
                <a:ext uri="{FF2B5EF4-FFF2-40B4-BE49-F238E27FC236}">
                  <a16:creationId xmlns:a16="http://schemas.microsoft.com/office/drawing/2014/main" id="{0DC9AE8C-FA34-485A-A5A2-BB20921D13E4}"/>
                </a:ext>
              </a:extLst>
            </p:cNvPr>
            <p:cNvSpPr>
              <a:spLocks/>
            </p:cNvSpPr>
            <p:nvPr/>
          </p:nvSpPr>
          <p:spPr bwMode="gray">
            <a:xfrm>
              <a:off x="2237" y="2042"/>
              <a:ext cx="2061"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dirty="0">
                <a:latin typeface="微软雅黑" panose="020B0503020204020204" pitchFamily="34" charset="-122"/>
                <a:ea typeface="微软雅黑" panose="020B0503020204020204" pitchFamily="34" charset="-122"/>
              </a:endParaRPr>
            </a:p>
          </p:txBody>
        </p:sp>
      </p:grpSp>
      <p:sp>
        <p:nvSpPr>
          <p:cNvPr id="161" name="AutoShape 118">
            <a:extLst>
              <a:ext uri="{FF2B5EF4-FFF2-40B4-BE49-F238E27FC236}">
                <a16:creationId xmlns:a16="http://schemas.microsoft.com/office/drawing/2014/main" id="{00BD042D-5234-4C8D-8CD7-B9413CA43439}"/>
              </a:ext>
            </a:extLst>
          </p:cNvPr>
          <p:cNvSpPr>
            <a:spLocks/>
          </p:cNvSpPr>
          <p:nvPr/>
        </p:nvSpPr>
        <p:spPr bwMode="black">
          <a:xfrm>
            <a:off x="2171701" y="3006725"/>
            <a:ext cx="1858963" cy="412750"/>
          </a:xfrm>
          <a:prstGeom prst="callout2">
            <a:avLst>
              <a:gd name="adj1" fmla="val 27694"/>
              <a:gd name="adj2" fmla="val 104097"/>
              <a:gd name="adj3" fmla="val 27694"/>
              <a:gd name="adj4" fmla="val 114093"/>
              <a:gd name="adj5" fmla="val -120000"/>
              <a:gd name="adj6" fmla="val 124852"/>
            </a:avLst>
          </a:prstGeom>
          <a:noFill/>
          <a:ln w="9525">
            <a:solidFill>
              <a:srgbClr val="000000"/>
            </a:solidFill>
            <a:miter lim="800000"/>
            <a:headEnd type="diamond" w="med" len="med"/>
            <a:tailEnd/>
          </a:ln>
        </p:spPr>
        <p:txBody>
          <a:bodyPr anchor="ctr"/>
          <a:lstStyle/>
          <a:p>
            <a:pPr algn="just">
              <a:spcBef>
                <a:spcPct val="40000"/>
              </a:spcBef>
              <a:buClr>
                <a:schemeClr val="tx2"/>
              </a:buClr>
              <a:buSzPct val="85000"/>
              <a:buFont typeface="Wingdings" pitchFamily="2" charset="2"/>
              <a:buChar char="u"/>
              <a:defRPr/>
            </a:pPr>
            <a:r>
              <a:rPr lang="zh-CN" altLang="en-US"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美国</a:t>
            </a:r>
            <a:r>
              <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食品和药品管理局</a:t>
            </a:r>
            <a:r>
              <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(Food and Drug Administration</a:t>
            </a:r>
            <a:r>
              <a:rPr lang="zh-CN" altLang="en-US"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FDA)</a:t>
            </a:r>
          </a:p>
        </p:txBody>
      </p:sp>
      <p:sp>
        <p:nvSpPr>
          <p:cNvPr id="13317" name="Oval 111"/>
          <p:cNvSpPr>
            <a:spLocks noChangeArrowheads="1"/>
          </p:cNvSpPr>
          <p:nvPr/>
        </p:nvSpPr>
        <p:spPr bwMode="gray">
          <a:xfrm>
            <a:off x="4432300" y="2462213"/>
            <a:ext cx="114300" cy="100012"/>
          </a:xfrm>
          <a:prstGeom prst="ellipse">
            <a:avLst/>
          </a:prstGeom>
          <a:solidFill>
            <a:srgbClr val="FF00FF"/>
          </a:solidFill>
          <a:ln w="38100" cmpd="dbl" algn="ctr">
            <a:solidFill>
              <a:srgbClr val="EBFFFB"/>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zh-CN" sz="1800">
              <a:solidFill>
                <a:srgbClr val="FF33CC"/>
              </a:solidFill>
              <a:latin typeface="微软雅黑" panose="020B0503020204020204" pitchFamily="34" charset="-122"/>
            </a:endParaRPr>
          </a:p>
        </p:txBody>
      </p:sp>
      <p:sp>
        <p:nvSpPr>
          <p:cNvPr id="13318" name="Oval 116"/>
          <p:cNvSpPr>
            <a:spLocks noChangeArrowheads="1"/>
          </p:cNvSpPr>
          <p:nvPr/>
        </p:nvSpPr>
        <p:spPr bwMode="gray">
          <a:xfrm>
            <a:off x="5851525" y="2314576"/>
            <a:ext cx="109538" cy="98425"/>
          </a:xfrm>
          <a:prstGeom prst="ellipse">
            <a:avLst/>
          </a:prstGeom>
          <a:solidFill>
            <a:srgbClr val="FF00FF"/>
          </a:solidFill>
          <a:ln w="38100" cmpd="dbl" algn="ctr">
            <a:solidFill>
              <a:srgbClr val="EBFFFB"/>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zh-CN" sz="1800">
              <a:latin typeface="微软雅黑" panose="020B0503020204020204" pitchFamily="34" charset="-122"/>
            </a:endParaRPr>
          </a:p>
        </p:txBody>
      </p:sp>
      <p:sp>
        <p:nvSpPr>
          <p:cNvPr id="164" name="AutoShape 118">
            <a:extLst>
              <a:ext uri="{FF2B5EF4-FFF2-40B4-BE49-F238E27FC236}">
                <a16:creationId xmlns:a16="http://schemas.microsoft.com/office/drawing/2014/main" id="{333A2642-0882-46D8-9D11-1F8BA87A57C2}"/>
              </a:ext>
            </a:extLst>
          </p:cNvPr>
          <p:cNvSpPr>
            <a:spLocks/>
          </p:cNvSpPr>
          <p:nvPr/>
        </p:nvSpPr>
        <p:spPr bwMode="black">
          <a:xfrm>
            <a:off x="6348414" y="1035050"/>
            <a:ext cx="2814637" cy="630238"/>
          </a:xfrm>
          <a:prstGeom prst="callout2">
            <a:avLst>
              <a:gd name="adj1" fmla="val 47152"/>
              <a:gd name="adj2" fmla="val 1469"/>
              <a:gd name="adj3" fmla="val 47152"/>
              <a:gd name="adj4" fmla="val -10511"/>
              <a:gd name="adj5" fmla="val 203224"/>
              <a:gd name="adj6" fmla="val -15143"/>
            </a:avLst>
          </a:prstGeom>
          <a:noFill/>
          <a:ln w="9525">
            <a:solidFill>
              <a:srgbClr val="000000"/>
            </a:solidFill>
            <a:miter lim="800000"/>
            <a:headEnd type="diamond" w="med" len="med"/>
            <a:tailEnd/>
          </a:ln>
        </p:spPr>
        <p:txBody>
          <a:bodyPr anchor="ctr"/>
          <a:lstStyle/>
          <a:p>
            <a:pPr algn="just">
              <a:spcBef>
                <a:spcPct val="40000"/>
              </a:spcBef>
              <a:buClr>
                <a:schemeClr val="tx2"/>
              </a:buClr>
              <a:buSzPct val="85000"/>
              <a:buFont typeface="Wingdings" pitchFamily="2" charset="2"/>
              <a:buChar char="u"/>
              <a:defRPr/>
            </a:pPr>
            <a:r>
              <a:rPr lang="zh-CN" altLang="en-US"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欧盟</a:t>
            </a:r>
            <a:r>
              <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欧洲药品管理局</a:t>
            </a:r>
            <a:r>
              <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(European Medicines Agency</a:t>
            </a:r>
            <a:r>
              <a:rPr lang="zh-CN" altLang="en-AU"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AU"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EMA</a:t>
            </a:r>
            <a:r>
              <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13320" name="Oval 114"/>
          <p:cNvSpPr>
            <a:spLocks noChangeArrowheads="1"/>
          </p:cNvSpPr>
          <p:nvPr/>
        </p:nvSpPr>
        <p:spPr bwMode="gray">
          <a:xfrm>
            <a:off x="7100888" y="3648076"/>
            <a:ext cx="107950" cy="100013"/>
          </a:xfrm>
          <a:prstGeom prst="ellipse">
            <a:avLst/>
          </a:prstGeom>
          <a:solidFill>
            <a:srgbClr val="FF00FF"/>
          </a:solidFill>
          <a:ln w="38100" cmpd="dbl" algn="ctr">
            <a:solidFill>
              <a:srgbClr val="EBFFFB"/>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zh-CN" sz="1800">
              <a:latin typeface="微软雅黑" panose="020B0503020204020204" pitchFamily="34" charset="-122"/>
            </a:endParaRPr>
          </a:p>
        </p:txBody>
      </p:sp>
      <p:sp>
        <p:nvSpPr>
          <p:cNvPr id="166" name="AutoShape 118">
            <a:extLst>
              <a:ext uri="{FF2B5EF4-FFF2-40B4-BE49-F238E27FC236}">
                <a16:creationId xmlns:a16="http://schemas.microsoft.com/office/drawing/2014/main" id="{9905AB46-B22C-4D05-9162-290E064A6FE2}"/>
              </a:ext>
            </a:extLst>
          </p:cNvPr>
          <p:cNvSpPr>
            <a:spLocks/>
          </p:cNvSpPr>
          <p:nvPr/>
        </p:nvSpPr>
        <p:spPr bwMode="black">
          <a:xfrm>
            <a:off x="6596064" y="4519613"/>
            <a:ext cx="3017837" cy="628650"/>
          </a:xfrm>
          <a:prstGeom prst="callout2">
            <a:avLst>
              <a:gd name="adj1" fmla="val 6371"/>
              <a:gd name="adj2" fmla="val 52411"/>
              <a:gd name="adj3" fmla="val 932"/>
              <a:gd name="adj4" fmla="val 51400"/>
              <a:gd name="adj5" fmla="val -122978"/>
              <a:gd name="adj6" fmla="val 19556"/>
            </a:avLst>
          </a:prstGeom>
          <a:noFill/>
          <a:ln w="9525">
            <a:solidFill>
              <a:srgbClr val="000000"/>
            </a:solidFill>
            <a:miter lim="800000"/>
            <a:headEnd type="diamond" w="med" len="med"/>
            <a:tailEnd/>
          </a:ln>
        </p:spPr>
        <p:txBody>
          <a:bodyPr anchor="ctr"/>
          <a:lstStyle/>
          <a:p>
            <a:pPr algn="just">
              <a:spcBef>
                <a:spcPct val="40000"/>
              </a:spcBef>
              <a:buClr>
                <a:schemeClr val="tx2"/>
              </a:buClr>
              <a:buSzPct val="85000"/>
              <a:buFont typeface="Wingdings" pitchFamily="2" charset="2"/>
              <a:buChar char="u"/>
              <a:defRPr/>
            </a:pPr>
            <a:r>
              <a:rPr lang="zh-CN" altLang="en-US"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澳大利亚</a:t>
            </a:r>
            <a:r>
              <a:rPr lang="en-US" altLang="zh-CN"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医疗产品管理局</a:t>
            </a:r>
            <a:r>
              <a:rPr lang="en-US" altLang="zh-CN"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(Therapeutic Goods Administration</a:t>
            </a:r>
            <a:r>
              <a:rPr lang="zh-CN" altLang="en-US"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TGA)</a:t>
            </a:r>
          </a:p>
        </p:txBody>
      </p:sp>
      <p:sp>
        <p:nvSpPr>
          <p:cNvPr id="13322" name="Oval 111"/>
          <p:cNvSpPr>
            <a:spLocks noChangeArrowheads="1"/>
          </p:cNvSpPr>
          <p:nvPr/>
        </p:nvSpPr>
        <p:spPr bwMode="gray">
          <a:xfrm>
            <a:off x="6931026" y="2513014"/>
            <a:ext cx="112713" cy="98425"/>
          </a:xfrm>
          <a:prstGeom prst="ellipse">
            <a:avLst/>
          </a:prstGeom>
          <a:solidFill>
            <a:srgbClr val="FF00FF"/>
          </a:solidFill>
          <a:ln w="38100" cmpd="dbl" algn="ctr">
            <a:solidFill>
              <a:srgbClr val="EBFFFB"/>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zh-CN" sz="1800">
              <a:solidFill>
                <a:srgbClr val="FF33CC"/>
              </a:solidFill>
              <a:latin typeface="微软雅黑" panose="020B0503020204020204" pitchFamily="34" charset="-122"/>
            </a:endParaRPr>
          </a:p>
        </p:txBody>
      </p:sp>
      <p:sp>
        <p:nvSpPr>
          <p:cNvPr id="168" name="AutoShape 118">
            <a:extLst>
              <a:ext uri="{FF2B5EF4-FFF2-40B4-BE49-F238E27FC236}">
                <a16:creationId xmlns:a16="http://schemas.microsoft.com/office/drawing/2014/main" id="{CED6534E-AC39-4397-A052-1F3F5D6248EF}"/>
              </a:ext>
            </a:extLst>
          </p:cNvPr>
          <p:cNvSpPr>
            <a:spLocks/>
          </p:cNvSpPr>
          <p:nvPr/>
        </p:nvSpPr>
        <p:spPr bwMode="black">
          <a:xfrm>
            <a:off x="7613651" y="2790825"/>
            <a:ext cx="2239963" cy="508000"/>
          </a:xfrm>
          <a:prstGeom prst="callout2">
            <a:avLst>
              <a:gd name="adj1" fmla="val 27694"/>
              <a:gd name="adj2" fmla="val -3403"/>
              <a:gd name="adj3" fmla="val 27694"/>
              <a:gd name="adj4" fmla="val -12120"/>
              <a:gd name="adj5" fmla="val -47220"/>
              <a:gd name="adj6" fmla="val -27320"/>
            </a:avLst>
          </a:prstGeom>
          <a:noFill/>
          <a:ln w="9525">
            <a:solidFill>
              <a:srgbClr val="000000"/>
            </a:solidFill>
            <a:miter lim="800000"/>
            <a:headEnd type="diamond" w="med" len="med"/>
            <a:tailEnd/>
          </a:ln>
        </p:spPr>
        <p:txBody>
          <a:bodyPr anchor="ctr"/>
          <a:lstStyle/>
          <a:p>
            <a:pPr algn="just">
              <a:spcBef>
                <a:spcPct val="40000"/>
              </a:spcBef>
              <a:buClr>
                <a:schemeClr val="tx2"/>
              </a:buClr>
              <a:buSzPct val="85000"/>
              <a:buFont typeface="Wingdings" pitchFamily="2" charset="2"/>
              <a:buChar char="u"/>
              <a:defRPr/>
            </a:pPr>
            <a:r>
              <a:rPr lang="zh-CN" altLang="en-US"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日本</a:t>
            </a:r>
            <a:r>
              <a:rPr lang="en-US" altLang="zh-CN"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厚生劳动省（</a:t>
            </a:r>
            <a:r>
              <a:rPr lang="en-US" altLang="zh-CN"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Ministry of Health, </a:t>
            </a:r>
            <a:r>
              <a:rPr lang="en-US" altLang="zh-CN" sz="1200" dirty="0" err="1">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Labour</a:t>
            </a:r>
            <a:r>
              <a:rPr lang="en-US" altLang="zh-CN"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and Welfare</a:t>
            </a:r>
            <a:r>
              <a:rPr lang="en-US" altLang="zh-CN" sz="1200" dirty="0">
                <a:solidFill>
                  <a:schemeClr val="accent1"/>
                </a:solidFill>
                <a:latin typeface="微软雅黑" panose="020B0503020204020204" pitchFamily="34" charset="-122"/>
                <a:ea typeface="微软雅黑" panose="020B0503020204020204" pitchFamily="34" charset="-122"/>
              </a:rPr>
              <a:t> , MHLW</a:t>
            </a:r>
            <a:r>
              <a:rPr lang="zh-CN" altLang="en-US"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
        <p:nvSpPr>
          <p:cNvPr id="13324" name="Oval 111"/>
          <p:cNvSpPr>
            <a:spLocks noChangeArrowheads="1"/>
          </p:cNvSpPr>
          <p:nvPr/>
        </p:nvSpPr>
        <p:spPr bwMode="gray">
          <a:xfrm>
            <a:off x="6646863" y="3105151"/>
            <a:ext cx="112712" cy="100013"/>
          </a:xfrm>
          <a:prstGeom prst="ellipse">
            <a:avLst/>
          </a:prstGeom>
          <a:solidFill>
            <a:srgbClr val="FF00FF"/>
          </a:solidFill>
          <a:ln w="38100" cmpd="dbl" algn="ctr">
            <a:solidFill>
              <a:srgbClr val="EBFFFB"/>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zh-CN" sz="1800">
              <a:solidFill>
                <a:srgbClr val="FF33CC"/>
              </a:solidFill>
              <a:latin typeface="微软雅黑" panose="020B0503020204020204" pitchFamily="34" charset="-122"/>
            </a:endParaRPr>
          </a:p>
        </p:txBody>
      </p:sp>
      <p:sp>
        <p:nvSpPr>
          <p:cNvPr id="170" name="AutoShape 118">
            <a:extLst>
              <a:ext uri="{FF2B5EF4-FFF2-40B4-BE49-F238E27FC236}">
                <a16:creationId xmlns:a16="http://schemas.microsoft.com/office/drawing/2014/main" id="{46621FCD-95EF-4B9C-8A73-D153C6C99963}"/>
              </a:ext>
            </a:extLst>
          </p:cNvPr>
          <p:cNvSpPr>
            <a:spLocks/>
          </p:cNvSpPr>
          <p:nvPr/>
        </p:nvSpPr>
        <p:spPr bwMode="black">
          <a:xfrm>
            <a:off x="3848101" y="3844926"/>
            <a:ext cx="2335213" cy="365125"/>
          </a:xfrm>
          <a:prstGeom prst="callout2">
            <a:avLst>
              <a:gd name="adj1" fmla="val 31306"/>
              <a:gd name="adj2" fmla="val 103264"/>
              <a:gd name="adj3" fmla="val 31306"/>
              <a:gd name="adj4" fmla="val 115093"/>
              <a:gd name="adj5" fmla="val -178694"/>
              <a:gd name="adj6" fmla="val 121755"/>
            </a:avLst>
          </a:prstGeom>
          <a:noFill/>
          <a:ln w="9525">
            <a:solidFill>
              <a:srgbClr val="000000"/>
            </a:solidFill>
            <a:miter lim="800000"/>
            <a:headEnd type="diamond" w="med" len="med"/>
            <a:tailEnd/>
          </a:ln>
        </p:spPr>
        <p:txBody>
          <a:bodyPr anchor="ctr"/>
          <a:lstStyle/>
          <a:p>
            <a:pPr algn="just">
              <a:spcBef>
                <a:spcPct val="40000"/>
              </a:spcBef>
              <a:buClr>
                <a:schemeClr val="tx2"/>
              </a:buClr>
              <a:buSzPct val="85000"/>
              <a:buFont typeface="Wingdings" pitchFamily="2" charset="2"/>
              <a:buChar char="u"/>
              <a:defRPr/>
            </a:pPr>
            <a:r>
              <a:rPr lang="zh-CN" altLang="en-US"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新加坡</a:t>
            </a:r>
            <a:r>
              <a:rPr lang="en-US" altLang="zh-CN"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zh-CN" altLang="en-US"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卫生科学局</a:t>
            </a:r>
            <a:r>
              <a:rPr lang="en-US" altLang="zh-CN"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(Health Sciences Authority</a:t>
            </a:r>
            <a:r>
              <a:rPr lang="zh-CN" altLang="en-US"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1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HSA)</a:t>
            </a:r>
          </a:p>
        </p:txBody>
      </p:sp>
      <p:sp>
        <p:nvSpPr>
          <p:cNvPr id="13326" name="Oval 111"/>
          <p:cNvSpPr>
            <a:spLocks noChangeArrowheads="1"/>
          </p:cNvSpPr>
          <p:nvPr/>
        </p:nvSpPr>
        <p:spPr bwMode="gray">
          <a:xfrm>
            <a:off x="6605588" y="2490788"/>
            <a:ext cx="100012" cy="107950"/>
          </a:xfrm>
          <a:prstGeom prst="ellipse">
            <a:avLst/>
          </a:prstGeom>
          <a:solidFill>
            <a:srgbClr val="FF00FF"/>
          </a:solidFill>
          <a:ln w="38100" cmpd="dbl" algn="ctr">
            <a:solidFill>
              <a:srgbClr val="EBFFFB"/>
            </a:solidFill>
            <a:round/>
            <a:headEnd/>
            <a:tailEnd/>
          </a:ln>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zh-CN" sz="1800">
              <a:solidFill>
                <a:srgbClr val="FF33CC"/>
              </a:solidFill>
              <a:latin typeface="微软雅黑" panose="020B0503020204020204" pitchFamily="34" charset="-122"/>
            </a:endParaRPr>
          </a:p>
        </p:txBody>
      </p:sp>
      <p:sp>
        <p:nvSpPr>
          <p:cNvPr id="172" name="AutoShape 118">
            <a:extLst>
              <a:ext uri="{FF2B5EF4-FFF2-40B4-BE49-F238E27FC236}">
                <a16:creationId xmlns:a16="http://schemas.microsoft.com/office/drawing/2014/main" id="{CED6534E-AC39-4397-A052-1F3F5D6248EF}"/>
              </a:ext>
            </a:extLst>
          </p:cNvPr>
          <p:cNvSpPr>
            <a:spLocks/>
          </p:cNvSpPr>
          <p:nvPr/>
        </p:nvSpPr>
        <p:spPr bwMode="black">
          <a:xfrm>
            <a:off x="7234238" y="2025650"/>
            <a:ext cx="2239962" cy="412750"/>
          </a:xfrm>
          <a:prstGeom prst="callout2">
            <a:avLst>
              <a:gd name="adj1" fmla="val 27694"/>
              <a:gd name="adj2" fmla="val -3403"/>
              <a:gd name="adj3" fmla="val 27694"/>
              <a:gd name="adj4" fmla="val -12120"/>
              <a:gd name="adj5" fmla="val 120720"/>
              <a:gd name="adj6" fmla="val -26003"/>
            </a:avLst>
          </a:prstGeom>
          <a:noFill/>
          <a:ln w="9525">
            <a:solidFill>
              <a:srgbClr val="000000"/>
            </a:solidFill>
            <a:miter lim="800000"/>
            <a:headEnd type="diamond" w="med" len="med"/>
            <a:tailEnd/>
          </a:ln>
        </p:spPr>
        <p:txBody>
          <a:bodyPr anchor="ctr"/>
          <a:lstStyle/>
          <a:p>
            <a:pPr algn="just">
              <a:spcBef>
                <a:spcPct val="40000"/>
              </a:spcBef>
              <a:buClr>
                <a:schemeClr val="tx2"/>
              </a:buClr>
              <a:buSzPct val="85000"/>
              <a:buFont typeface="Wingdings" pitchFamily="2" charset="2"/>
              <a:buChar char="u"/>
              <a:defRPr/>
            </a:pPr>
            <a:r>
              <a:rPr lang="zh-CN" altLang="en-US"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中国</a:t>
            </a:r>
            <a:r>
              <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国家药品监督管理局（</a:t>
            </a:r>
            <a:r>
              <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 National Medical Products Administration</a:t>
            </a:r>
            <a:r>
              <a:rPr lang="zh-CN" altLang="en-US"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lang="en-US" altLang="zh-CN"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NMPA</a:t>
            </a:r>
            <a:r>
              <a:rPr lang="zh-CN" altLang="en-US" sz="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a:t>
            </a:r>
          </a:p>
        </p:txBody>
      </p:sp>
    </p:spTree>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40</a:t>
            </a:fld>
            <a:r>
              <a:rPr lang="en-US" altLang="zh-CN" dirty="0" smtClean="0"/>
              <a:t>/160</a:t>
            </a:r>
            <a:endParaRPr lang="zh-CN" altLang="en-US" dirty="0"/>
          </a:p>
        </p:txBody>
      </p:sp>
      <p:sp>
        <p:nvSpPr>
          <p:cNvPr id="5" name="内容占位符 4"/>
          <p:cNvSpPr txBox="1">
            <a:spLocks/>
          </p:cNvSpPr>
          <p:nvPr/>
        </p:nvSpPr>
        <p:spPr bwMode="auto">
          <a:xfrm>
            <a:off x="768000" y="954103"/>
            <a:ext cx="10656000" cy="5145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zh-CN" altLang="en-US" sz="2000" dirty="0"/>
              <a:t>上游工艺评价：（续）</a:t>
            </a:r>
            <a:endParaRPr lang="en-US" altLang="zh-CN" sz="2000" dirty="0"/>
          </a:p>
          <a:p>
            <a:pPr lvl="1">
              <a:lnSpc>
                <a:spcPct val="170000"/>
              </a:lnSpc>
            </a:pPr>
            <a:r>
              <a:rPr lang="zh-CN" altLang="zh-CN" sz="2000" dirty="0"/>
              <a:t>应恰当定义并评价用于</a:t>
            </a:r>
            <a:r>
              <a:rPr lang="zh-CN" altLang="zh-CN" sz="2000" dirty="0">
                <a:solidFill>
                  <a:srgbClr val="FF0000"/>
                </a:solidFill>
              </a:rPr>
              <a:t>完成发酵</a:t>
            </a:r>
            <a:r>
              <a:rPr lang="en-US" altLang="zh-CN" sz="2000" dirty="0">
                <a:solidFill>
                  <a:srgbClr val="FF0000"/>
                </a:solidFill>
              </a:rPr>
              <a:t>/</a:t>
            </a:r>
            <a:r>
              <a:rPr lang="zh-CN" altLang="zh-CN" sz="2000" dirty="0">
                <a:solidFill>
                  <a:srgbClr val="FF0000"/>
                </a:solidFill>
              </a:rPr>
              <a:t>细胞培养周期与开始收获的条件</a:t>
            </a:r>
            <a:r>
              <a:rPr lang="zh-CN" altLang="zh-CN" sz="2000" dirty="0"/>
              <a:t>。应展示最终培养步骤的相关信息</a:t>
            </a:r>
            <a:r>
              <a:rPr lang="en-US" altLang="zh-CN" sz="2000" dirty="0"/>
              <a:t>(</a:t>
            </a:r>
            <a:r>
              <a:rPr lang="zh-CN" altLang="zh-CN" sz="2000" dirty="0"/>
              <a:t>例如，产率、最大传代数或群体倍增值、细胞生长一致性、生存能力、持续性，微生物纯度</a:t>
            </a:r>
            <a:r>
              <a:rPr lang="en-US" altLang="zh-CN" sz="2000" dirty="0"/>
              <a:t>)</a:t>
            </a:r>
            <a:r>
              <a:rPr lang="zh-CN" altLang="zh-CN" sz="2000" dirty="0"/>
              <a:t>。</a:t>
            </a:r>
            <a:endParaRPr lang="en-US" altLang="zh-CN" sz="2000" dirty="0"/>
          </a:p>
          <a:p>
            <a:pPr lvl="1">
              <a:lnSpc>
                <a:spcPct val="170000"/>
              </a:lnSpc>
            </a:pPr>
            <a:r>
              <a:rPr lang="zh-CN" altLang="zh-CN" sz="2000" dirty="0"/>
              <a:t>应评价</a:t>
            </a:r>
            <a:r>
              <a:rPr lang="zh-CN" altLang="zh-CN" sz="2000" dirty="0">
                <a:solidFill>
                  <a:srgbClr val="FF0000"/>
                </a:solidFill>
              </a:rPr>
              <a:t>原料的潜在影响</a:t>
            </a:r>
            <a:r>
              <a:rPr lang="en-US" altLang="zh-CN" sz="2000" dirty="0"/>
              <a:t>(</a:t>
            </a:r>
            <a:r>
              <a:rPr lang="zh-CN" altLang="zh-CN" sz="2000" dirty="0"/>
              <a:t>例如，培养基质量、补充剂、诸如动物血清的伽马辐照处理</a:t>
            </a:r>
            <a:r>
              <a:rPr lang="en-US" altLang="zh-CN" sz="2000" dirty="0"/>
              <a:t>)</a:t>
            </a:r>
            <a:r>
              <a:rPr lang="zh-CN" altLang="zh-CN" sz="2000" dirty="0"/>
              <a:t>，特别关注这些物料的</a:t>
            </a:r>
            <a:r>
              <a:rPr lang="zh-CN" altLang="zh-CN" sz="2000" dirty="0">
                <a:solidFill>
                  <a:srgbClr val="FF0000"/>
                </a:solidFill>
              </a:rPr>
              <a:t>变异性</a:t>
            </a:r>
            <a:r>
              <a:rPr lang="en-US" altLang="zh-CN" sz="2000" dirty="0"/>
              <a:t>(</a:t>
            </a:r>
            <a:r>
              <a:rPr lang="zh-CN" altLang="zh-CN" sz="2000" dirty="0"/>
              <a:t>例如，物料固有变异、与供应商变更有关变异</a:t>
            </a:r>
            <a:r>
              <a:rPr lang="en-US" altLang="zh-CN" sz="2000" dirty="0"/>
              <a:t>)</a:t>
            </a:r>
            <a:r>
              <a:rPr lang="zh-CN" altLang="zh-CN" sz="2000" dirty="0"/>
              <a:t>及其</a:t>
            </a:r>
            <a:r>
              <a:rPr lang="zh-CN" altLang="zh-CN" sz="2000" dirty="0">
                <a:solidFill>
                  <a:srgbClr val="FF0000"/>
                </a:solidFill>
              </a:rPr>
              <a:t>对产品质量的影响</a:t>
            </a:r>
            <a:r>
              <a:rPr lang="zh-CN" altLang="zh-CN" sz="2000" dirty="0"/>
              <a:t>。如果恰当，应采用</a:t>
            </a:r>
            <a:r>
              <a:rPr lang="zh-CN" altLang="zh-CN" sz="2000" dirty="0">
                <a:solidFill>
                  <a:srgbClr val="FF0000"/>
                </a:solidFill>
              </a:rPr>
              <a:t>基于风险的方法</a:t>
            </a:r>
            <a:r>
              <a:rPr lang="zh-CN" altLang="zh-CN" sz="2000" dirty="0"/>
              <a:t>来说明怎样在产品生命周期进行原料变异及相关风险的管理</a:t>
            </a:r>
            <a:r>
              <a:rPr lang="en-US" altLang="zh-CN" sz="2000" dirty="0"/>
              <a:t>(</a:t>
            </a:r>
            <a:r>
              <a:rPr lang="zh-CN" altLang="zh-CN" sz="2000" dirty="0"/>
              <a:t>例如，包含在进行中的工艺确证方案中</a:t>
            </a:r>
            <a:r>
              <a:rPr lang="en-US" altLang="zh-CN" sz="2000" dirty="0"/>
              <a:t>)</a:t>
            </a:r>
            <a:r>
              <a:rPr lang="zh-CN" altLang="zh-CN" sz="2000" dirty="0"/>
              <a:t>。</a:t>
            </a:r>
            <a:endParaRPr lang="zh-CN" altLang="en-US" sz="2000" dirty="0"/>
          </a:p>
        </p:txBody>
      </p:sp>
    </p:spTree>
    <p:extLst>
      <p:ext uri="{BB962C8B-B14F-4D97-AF65-F5344CB8AC3E}">
        <p14:creationId xmlns:p14="http://schemas.microsoft.com/office/powerpoint/2010/main" val="30147165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41</a:t>
            </a:fld>
            <a:r>
              <a:rPr lang="en-US" altLang="zh-CN" dirty="0" smtClean="0"/>
              <a:t>/160</a:t>
            </a:r>
            <a:endParaRPr lang="zh-CN" altLang="en-US" dirty="0"/>
          </a:p>
        </p:txBody>
      </p:sp>
      <p:sp>
        <p:nvSpPr>
          <p:cNvPr id="5" name="内容占位符 4"/>
          <p:cNvSpPr txBox="1">
            <a:spLocks/>
          </p:cNvSpPr>
          <p:nvPr/>
        </p:nvSpPr>
        <p:spPr bwMode="auto">
          <a:xfrm>
            <a:off x="768000" y="1044000"/>
            <a:ext cx="10656000" cy="48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上游工艺确证</a:t>
            </a:r>
            <a:r>
              <a:rPr lang="zh-CN" altLang="en-US" sz="2000" dirty="0"/>
              <a:t>：</a:t>
            </a:r>
            <a:endParaRPr lang="en-US" altLang="zh-CN" sz="2000" dirty="0"/>
          </a:p>
          <a:p>
            <a:pPr lvl="1">
              <a:lnSpc>
                <a:spcPct val="150000"/>
              </a:lnSpc>
            </a:pPr>
            <a:r>
              <a:rPr lang="zh-CN" altLang="zh-CN" sz="2000" dirty="0">
                <a:latin typeface="微软雅黑" panose="020B0503020204020204" pitchFamily="34" charset="-122"/>
              </a:rPr>
              <a:t>工艺确证活动应重在</a:t>
            </a:r>
            <a:r>
              <a:rPr lang="zh-CN" altLang="zh-CN" sz="2000" dirty="0">
                <a:solidFill>
                  <a:srgbClr val="FF0000"/>
                </a:solidFill>
                <a:latin typeface="微软雅黑" panose="020B0503020204020204" pitchFamily="34" charset="-122"/>
              </a:rPr>
              <a:t>确认操作条件与工艺参数在正常操作范围内的性能指标与质量属性的一致性</a:t>
            </a:r>
            <a:r>
              <a:rPr lang="zh-CN" altLang="zh-CN" sz="2000" dirty="0">
                <a:latin typeface="微软雅黑" panose="020B0503020204020204" pitchFamily="34" charset="-122"/>
              </a:rPr>
              <a:t>。该研究应包括适当数量的</a:t>
            </a:r>
            <a:r>
              <a:rPr lang="zh-CN" altLang="zh-CN" sz="2000" dirty="0">
                <a:solidFill>
                  <a:srgbClr val="FF0000"/>
                </a:solidFill>
                <a:latin typeface="微软雅黑" panose="020B0503020204020204" pitchFamily="34" charset="-122"/>
              </a:rPr>
              <a:t>连续运行批次</a:t>
            </a:r>
            <a:r>
              <a:rPr lang="zh-CN" altLang="zh-CN" sz="2000" dirty="0">
                <a:latin typeface="微软雅黑" panose="020B0503020204020204" pitchFamily="34" charset="-122"/>
              </a:rPr>
              <a:t>，以及这些批次的</a:t>
            </a:r>
            <a:r>
              <a:rPr lang="zh-CN" altLang="zh-CN" sz="2000" dirty="0">
                <a:solidFill>
                  <a:srgbClr val="FF0000"/>
                </a:solidFill>
                <a:latin typeface="微软雅黑" panose="020B0503020204020204" pitchFamily="34" charset="-122"/>
              </a:rPr>
              <a:t>全部的培养步骤和整个工艺期间。</a:t>
            </a:r>
            <a:endParaRPr lang="en-US" altLang="zh-CN" sz="2000" dirty="0">
              <a:solidFill>
                <a:srgbClr val="FF0000"/>
              </a:solidFill>
              <a:latin typeface="微软雅黑" panose="020B0503020204020204" pitchFamily="34" charset="-122"/>
            </a:endParaRPr>
          </a:p>
          <a:p>
            <a:pPr lvl="1"/>
            <a:endParaRPr lang="en-US" altLang="zh-CN" sz="2000" dirty="0">
              <a:solidFill>
                <a:srgbClr val="FF0000"/>
              </a:solidFill>
            </a:endParaRPr>
          </a:p>
          <a:p>
            <a:pPr>
              <a:lnSpc>
                <a:spcPct val="150000"/>
              </a:lnSpc>
            </a:pPr>
            <a:r>
              <a:rPr lang="zh-CN" altLang="en-US" sz="2000" dirty="0"/>
              <a:t>解读：连续运行批次的全步骤和时间的考察，是对上游工艺确认的总体的要求。企业应当明确在上游生产过程中各工艺步骤中的考察的指标。还应基于尽可能准确的分析方法的使用。</a:t>
            </a:r>
          </a:p>
        </p:txBody>
      </p:sp>
    </p:spTree>
    <p:extLst>
      <p:ext uri="{BB962C8B-B14F-4D97-AF65-F5344CB8AC3E}">
        <p14:creationId xmlns:p14="http://schemas.microsoft.com/office/powerpoint/2010/main" val="25838804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42</a:t>
            </a:fld>
            <a:r>
              <a:rPr lang="en-US" altLang="zh-CN" dirty="0" smtClean="0"/>
              <a:t>/160</a:t>
            </a:r>
            <a:endParaRPr lang="zh-CN" altLang="en-US" dirty="0"/>
          </a:p>
        </p:txBody>
      </p:sp>
      <p:sp>
        <p:nvSpPr>
          <p:cNvPr id="5" name="内容占位符 4"/>
          <p:cNvSpPr txBox="1">
            <a:spLocks/>
          </p:cNvSpPr>
          <p:nvPr/>
        </p:nvSpPr>
        <p:spPr bwMode="auto">
          <a:xfrm>
            <a:off x="768000" y="1042971"/>
            <a:ext cx="10656000" cy="4874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一次性设备的一般性问题</a:t>
            </a:r>
            <a:r>
              <a:rPr lang="zh-CN" altLang="en-US" sz="2000" dirty="0"/>
              <a:t>：</a:t>
            </a:r>
            <a:endParaRPr lang="en-US" altLang="zh-CN" sz="2000" dirty="0"/>
          </a:p>
          <a:p>
            <a:pPr lvl="1">
              <a:lnSpc>
                <a:spcPct val="150000"/>
              </a:lnSpc>
            </a:pPr>
            <a:r>
              <a:rPr lang="zh-CN" altLang="zh-CN" sz="2000" dirty="0"/>
              <a:t>如使用一次性设备，开发研究中应考虑其</a:t>
            </a:r>
            <a:r>
              <a:rPr lang="zh-CN" altLang="zh-CN" sz="2000" dirty="0">
                <a:solidFill>
                  <a:srgbClr val="FF0000"/>
                </a:solidFill>
              </a:rPr>
              <a:t>溶出物和萃取物</a:t>
            </a:r>
            <a:r>
              <a:rPr lang="zh-CN" altLang="zh-CN" sz="2000" dirty="0"/>
              <a:t>。应提供</a:t>
            </a:r>
            <a:r>
              <a:rPr lang="zh-CN" altLang="zh-CN" sz="2000" dirty="0">
                <a:solidFill>
                  <a:srgbClr val="FF0000"/>
                </a:solidFill>
              </a:rPr>
              <a:t>潜在溶出物的性质和溶出量，对细胞培养的影响及去除该杂质</a:t>
            </a:r>
            <a:r>
              <a:rPr lang="zh-CN" altLang="zh-CN" sz="2000" dirty="0"/>
              <a:t>的信息。除这些数据外，通常还包括进行</a:t>
            </a:r>
            <a:r>
              <a:rPr lang="zh-CN" altLang="zh-CN" sz="2000" dirty="0">
                <a:solidFill>
                  <a:srgbClr val="FF0000"/>
                </a:solidFill>
              </a:rPr>
              <a:t>风险评估</a:t>
            </a:r>
            <a:r>
              <a:rPr lang="zh-CN" altLang="zh-CN" sz="2000" dirty="0"/>
              <a:t>。对于验证，</a:t>
            </a:r>
            <a:r>
              <a:rPr lang="zh-CN" altLang="zh-CN" sz="2000" dirty="0">
                <a:solidFill>
                  <a:srgbClr val="FF0000"/>
                </a:solidFill>
              </a:rPr>
              <a:t>必须使用商业规模的设备</a:t>
            </a:r>
            <a:r>
              <a:rPr lang="zh-CN" altLang="zh-CN" sz="2000" dirty="0"/>
              <a:t>。确证批次的生产过程中应使用</a:t>
            </a:r>
            <a:r>
              <a:rPr lang="zh-CN" altLang="zh-CN" sz="2000" dirty="0">
                <a:solidFill>
                  <a:srgbClr val="FF0000"/>
                </a:solidFill>
              </a:rPr>
              <a:t>不同批次一次性系统</a:t>
            </a:r>
            <a:r>
              <a:rPr lang="zh-CN" altLang="zh-CN" sz="2000" dirty="0"/>
              <a:t>，以评价其对产品质量的影响。</a:t>
            </a:r>
            <a:endParaRPr lang="en-US" altLang="zh-CN" sz="2000" dirty="0"/>
          </a:p>
          <a:p>
            <a:pPr lvl="1"/>
            <a:endParaRPr lang="en-US" altLang="zh-CN" sz="2000" dirty="0"/>
          </a:p>
          <a:p>
            <a:pPr>
              <a:lnSpc>
                <a:spcPct val="150000"/>
              </a:lnSpc>
            </a:pPr>
            <a:r>
              <a:rPr lang="zh-CN" altLang="en-US" sz="2000" dirty="0"/>
              <a:t>解读：一次性产品的使用在工艺确认时应使用不同批次的产品，是此指南的一个明确要求。</a:t>
            </a:r>
          </a:p>
        </p:txBody>
      </p:sp>
    </p:spTree>
    <p:extLst>
      <p:ext uri="{BB962C8B-B14F-4D97-AF65-F5344CB8AC3E}">
        <p14:creationId xmlns:p14="http://schemas.microsoft.com/office/powerpoint/2010/main" val="27853941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43</a:t>
            </a:fld>
            <a:r>
              <a:rPr lang="en-US" altLang="zh-CN" dirty="0" smtClean="0"/>
              <a:t>/160</a:t>
            </a:r>
            <a:endParaRPr lang="zh-CN" altLang="en-US" dirty="0"/>
          </a:p>
        </p:txBody>
      </p:sp>
      <p:sp>
        <p:nvSpPr>
          <p:cNvPr id="5" name="内容占位符 4"/>
          <p:cNvSpPr txBox="1">
            <a:spLocks/>
          </p:cNvSpPr>
          <p:nvPr/>
        </p:nvSpPr>
        <p:spPr bwMode="auto">
          <a:xfrm>
            <a:off x="767999" y="886535"/>
            <a:ext cx="10831817" cy="512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多次收获的一般问题</a:t>
            </a:r>
            <a:endParaRPr lang="en-US" altLang="zh-CN" sz="2000" dirty="0"/>
          </a:p>
          <a:p>
            <a:pPr lvl="1">
              <a:lnSpc>
                <a:spcPct val="160000"/>
              </a:lnSpc>
            </a:pPr>
            <a:r>
              <a:rPr lang="zh-CN" altLang="zh-CN" sz="2000" dirty="0"/>
              <a:t>当从一次细胞培养中可获得多次收获，应证明</a:t>
            </a:r>
            <a:r>
              <a:rPr lang="zh-CN" altLang="zh-CN" sz="2000" dirty="0">
                <a:solidFill>
                  <a:srgbClr val="FF0000"/>
                </a:solidFill>
              </a:rPr>
              <a:t>培养过程中细胞龄的增长不影响其质量与批次内一致性</a:t>
            </a:r>
            <a:r>
              <a:rPr lang="en-US" altLang="zh-CN" sz="2000" dirty="0"/>
              <a:t>(</a:t>
            </a:r>
            <a:r>
              <a:rPr lang="zh-CN" altLang="zh-CN" sz="2000" dirty="0"/>
              <a:t>例如，从来自最初收获到最后收获</a:t>
            </a:r>
            <a:r>
              <a:rPr lang="en-US" altLang="zh-CN" sz="2000" dirty="0"/>
              <a:t>)</a:t>
            </a:r>
            <a:r>
              <a:rPr lang="zh-CN" altLang="zh-CN" sz="2000" dirty="0"/>
              <a:t>以及批次间一致性</a:t>
            </a:r>
            <a:r>
              <a:rPr lang="en-US" altLang="zh-CN" sz="2000" dirty="0"/>
              <a:t>(</a:t>
            </a:r>
            <a:r>
              <a:rPr lang="zh-CN" altLang="zh-CN" sz="2000" dirty="0"/>
              <a:t>来自从不同的发酵过程</a:t>
            </a:r>
            <a:r>
              <a:rPr lang="en-US" altLang="zh-CN" sz="2000" dirty="0"/>
              <a:t>/</a:t>
            </a:r>
            <a:r>
              <a:rPr lang="zh-CN" altLang="zh-CN" sz="2000" dirty="0"/>
              <a:t>细胞培养周期中</a:t>
            </a:r>
            <a:r>
              <a:rPr lang="en-US" altLang="zh-CN" sz="2000" dirty="0"/>
              <a:t>)</a:t>
            </a:r>
            <a:r>
              <a:rPr lang="zh-CN" altLang="zh-CN" sz="2000" dirty="0"/>
              <a:t>。该证据应有</a:t>
            </a:r>
            <a:r>
              <a:rPr lang="zh-CN" altLang="zh-CN" sz="2000" dirty="0">
                <a:solidFill>
                  <a:srgbClr val="FF0000"/>
                </a:solidFill>
              </a:rPr>
              <a:t>适当的性能指标</a:t>
            </a:r>
            <a:r>
              <a:rPr lang="en-US" altLang="zh-CN" sz="2000" dirty="0"/>
              <a:t>(</a:t>
            </a:r>
            <a:r>
              <a:rPr lang="zh-CN" altLang="zh-CN" sz="2000" dirty="0"/>
              <a:t>例如，收率、滴定度</a:t>
            </a:r>
            <a:r>
              <a:rPr lang="en-US" altLang="zh-CN" sz="2000" dirty="0"/>
              <a:t>)</a:t>
            </a:r>
            <a:r>
              <a:rPr lang="zh-CN" altLang="zh-CN" sz="2000" dirty="0"/>
              <a:t>与</a:t>
            </a:r>
            <a:r>
              <a:rPr lang="zh-CN" altLang="zh-CN" sz="2000" dirty="0">
                <a:solidFill>
                  <a:srgbClr val="FF0000"/>
                </a:solidFill>
              </a:rPr>
              <a:t>质量属性</a:t>
            </a:r>
            <a:r>
              <a:rPr lang="en-US" altLang="zh-CN" sz="2000" dirty="0"/>
              <a:t>(</a:t>
            </a:r>
            <a:r>
              <a:rPr lang="zh-CN" altLang="zh-CN" sz="2000" dirty="0"/>
              <a:t>例如，转译后修饰、宿主细胞蛋白质</a:t>
            </a:r>
            <a:r>
              <a:rPr lang="en-US" altLang="zh-CN" sz="2000" dirty="0"/>
              <a:t>(HCP)</a:t>
            </a:r>
            <a:r>
              <a:rPr lang="zh-CN" altLang="zh-CN" sz="2000" dirty="0"/>
              <a:t>、脱氧核糖核酸</a:t>
            </a:r>
            <a:r>
              <a:rPr lang="en-US" altLang="zh-CN" sz="2000" dirty="0"/>
              <a:t>(DNA))</a:t>
            </a:r>
            <a:r>
              <a:rPr lang="zh-CN" altLang="zh-CN" sz="2000" dirty="0">
                <a:solidFill>
                  <a:srgbClr val="FF0000"/>
                </a:solidFill>
              </a:rPr>
              <a:t>的分析</a:t>
            </a:r>
            <a:r>
              <a:rPr lang="zh-CN" altLang="zh-CN" sz="2000" dirty="0"/>
              <a:t>来支持，这些分析应能够</a:t>
            </a:r>
            <a:r>
              <a:rPr lang="zh-CN" altLang="zh-CN" sz="2000" dirty="0">
                <a:solidFill>
                  <a:srgbClr val="FF0000"/>
                </a:solidFill>
              </a:rPr>
              <a:t>确认整个收获阶段的一致性</a:t>
            </a:r>
            <a:r>
              <a:rPr lang="zh-CN" altLang="zh-CN" sz="2000" dirty="0"/>
              <a:t>，否则应提出管理收获变异的方式</a:t>
            </a:r>
            <a:r>
              <a:rPr lang="en-US" altLang="zh-CN" sz="2000" dirty="0"/>
              <a:t> (</a:t>
            </a:r>
            <a:r>
              <a:rPr lang="zh-CN" altLang="zh-CN" sz="2000" dirty="0"/>
              <a:t>例如：适当的混合策略</a:t>
            </a:r>
            <a:r>
              <a:rPr lang="en-US" altLang="zh-CN" sz="2000" dirty="0"/>
              <a:t>)</a:t>
            </a:r>
            <a:r>
              <a:rPr lang="zh-CN" altLang="zh-CN" sz="2000" dirty="0"/>
              <a:t>。</a:t>
            </a:r>
            <a:endParaRPr lang="en-US" altLang="zh-CN" sz="2000" dirty="0"/>
          </a:p>
          <a:p>
            <a:pPr>
              <a:lnSpc>
                <a:spcPct val="150000"/>
              </a:lnSpc>
            </a:pPr>
            <a:r>
              <a:rPr lang="zh-CN" altLang="en-US" sz="2000" dirty="0"/>
              <a:t>解读：在原液之前的中间体的混合在生物制品生产中很常见。但是企业应当制定良好的策略，以防止混合后再次出现分“批”的情况。</a:t>
            </a:r>
          </a:p>
        </p:txBody>
      </p:sp>
    </p:spTree>
    <p:extLst>
      <p:ext uri="{BB962C8B-B14F-4D97-AF65-F5344CB8AC3E}">
        <p14:creationId xmlns:p14="http://schemas.microsoft.com/office/powerpoint/2010/main" val="1173368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44</a:t>
            </a:fld>
            <a:r>
              <a:rPr lang="en-US" altLang="zh-CN" dirty="0" smtClean="0"/>
              <a:t>/160</a:t>
            </a:r>
            <a:endParaRPr lang="zh-CN" altLang="en-US" dirty="0"/>
          </a:p>
        </p:txBody>
      </p:sp>
      <p:sp>
        <p:nvSpPr>
          <p:cNvPr id="5" name="内容占位符 4"/>
          <p:cNvSpPr txBox="1">
            <a:spLocks/>
          </p:cNvSpPr>
          <p:nvPr/>
        </p:nvSpPr>
        <p:spPr bwMode="auto">
          <a:xfrm>
            <a:off x="768000" y="1044000"/>
            <a:ext cx="10656000" cy="48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多次收获的一般问题</a:t>
            </a:r>
            <a:r>
              <a:rPr lang="zh-CN" altLang="en-US" sz="2000" dirty="0"/>
              <a:t>（续）</a:t>
            </a:r>
            <a:endParaRPr lang="en-US" altLang="zh-CN" sz="2000" dirty="0"/>
          </a:p>
          <a:p>
            <a:pPr lvl="1">
              <a:lnSpc>
                <a:spcPct val="150000"/>
              </a:lnSpc>
            </a:pPr>
            <a:r>
              <a:rPr lang="zh-CN" altLang="zh-CN" sz="2000" dirty="0"/>
              <a:t>由于在原基质中进行特定的质量属性</a:t>
            </a:r>
            <a:r>
              <a:rPr lang="en-US" altLang="zh-CN" sz="2000" dirty="0"/>
              <a:t>(</a:t>
            </a:r>
            <a:r>
              <a:rPr lang="zh-CN" altLang="zh-CN" sz="2000" dirty="0"/>
              <a:t>例如，转译后修饰</a:t>
            </a:r>
            <a:r>
              <a:rPr lang="en-US" altLang="zh-CN" sz="2000" dirty="0"/>
              <a:t>)</a:t>
            </a:r>
            <a:r>
              <a:rPr lang="zh-CN" altLang="zh-CN" sz="2000" dirty="0"/>
              <a:t>分析可能会很难，这就</a:t>
            </a:r>
            <a:r>
              <a:rPr lang="zh-CN" altLang="zh-CN" sz="2000" dirty="0">
                <a:solidFill>
                  <a:srgbClr val="FF0000"/>
                </a:solidFill>
              </a:rPr>
              <a:t>可能需要对单次收获进行部分小规模的纯化</a:t>
            </a:r>
            <a:r>
              <a:rPr lang="zh-CN" altLang="zh-CN" sz="2000" dirty="0"/>
              <a:t>来代表早、中、后期的细胞培养周期，以评估增龄细胞群对产品完整性的影响，并为培养终止标准的建立提供科学依据。</a:t>
            </a:r>
            <a:endParaRPr lang="zh-CN" altLang="en-US" sz="2000" dirty="0"/>
          </a:p>
          <a:p>
            <a:pPr lvl="1">
              <a:lnSpc>
                <a:spcPct val="150000"/>
              </a:lnSpc>
            </a:pPr>
            <a:r>
              <a:rPr lang="zh-CN" altLang="zh-CN" sz="2000" dirty="0"/>
              <a:t>基于数个发酵过程</a:t>
            </a:r>
            <a:r>
              <a:rPr lang="en-US" altLang="zh-CN" sz="2000" dirty="0"/>
              <a:t>/</a:t>
            </a:r>
            <a:r>
              <a:rPr lang="zh-CN" altLang="zh-CN" sz="2000" dirty="0"/>
              <a:t>细胞培养周期的批次一致性的确证可能导致需要花费</a:t>
            </a:r>
            <a:r>
              <a:rPr lang="zh-CN" altLang="zh-CN" sz="2000" dirty="0">
                <a:solidFill>
                  <a:srgbClr val="FF0000"/>
                </a:solidFill>
              </a:rPr>
              <a:t>很长的生产时间</a:t>
            </a:r>
            <a:r>
              <a:rPr lang="zh-CN" altLang="zh-CN" sz="2000" dirty="0"/>
              <a:t>生产大量的批次。这种情况下，申请人</a:t>
            </a:r>
            <a:r>
              <a:rPr lang="zh-CN" altLang="zh-CN" sz="2000" dirty="0">
                <a:solidFill>
                  <a:srgbClr val="FF0000"/>
                </a:solidFill>
              </a:rPr>
              <a:t>可提出通过进行中的工艺确证</a:t>
            </a:r>
            <a:r>
              <a:rPr lang="zh-CN" altLang="zh-CN" sz="2000" dirty="0"/>
              <a:t>来确认批次间一致性的方案。</a:t>
            </a:r>
            <a:endParaRPr lang="en-US" altLang="zh-CN" sz="2000" dirty="0"/>
          </a:p>
          <a:p>
            <a:endParaRPr lang="zh-CN" altLang="en-US" sz="2000" dirty="0"/>
          </a:p>
        </p:txBody>
      </p:sp>
    </p:spTree>
    <p:extLst>
      <p:ext uri="{BB962C8B-B14F-4D97-AF65-F5344CB8AC3E}">
        <p14:creationId xmlns:p14="http://schemas.microsoft.com/office/powerpoint/2010/main" val="22232866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45</a:t>
            </a:fld>
            <a:r>
              <a:rPr lang="en-US" altLang="zh-CN" dirty="0" smtClean="0"/>
              <a:t>/160</a:t>
            </a:r>
            <a:endParaRPr lang="zh-CN" altLang="en-US" dirty="0"/>
          </a:p>
        </p:txBody>
      </p:sp>
      <p:sp>
        <p:nvSpPr>
          <p:cNvPr id="5" name="内容占位符 4"/>
          <p:cNvSpPr txBox="1">
            <a:spLocks/>
          </p:cNvSpPr>
          <p:nvPr/>
        </p:nvSpPr>
        <p:spPr bwMode="auto">
          <a:xfrm>
            <a:off x="768000" y="953718"/>
            <a:ext cx="10656000" cy="495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下游工艺评价</a:t>
            </a:r>
            <a:endParaRPr lang="en-US" altLang="zh-CN" sz="2000" dirty="0"/>
          </a:p>
          <a:p>
            <a:pPr lvl="1">
              <a:lnSpc>
                <a:spcPct val="160000"/>
              </a:lnSpc>
            </a:pPr>
            <a:r>
              <a:rPr lang="zh-CN" altLang="zh-CN" sz="2000" dirty="0"/>
              <a:t>应对建议的纯化规程交付</a:t>
            </a:r>
            <a:r>
              <a:rPr lang="zh-CN" altLang="zh-CN" sz="2000" dirty="0">
                <a:solidFill>
                  <a:srgbClr val="FF0000"/>
                </a:solidFill>
              </a:rPr>
              <a:t>需要的产品与除去产品及工艺相关杂质</a:t>
            </a:r>
            <a:r>
              <a:rPr lang="en-US" altLang="zh-CN" sz="2000" dirty="0"/>
              <a:t>(</a:t>
            </a:r>
            <a:r>
              <a:rPr lang="zh-CN" altLang="zh-CN" sz="2000" dirty="0"/>
              <a:t>例如，不需要变体、宿主细胞蛋白质、核酸、培养基成分、病毒、在蛋白质修饰用试剂</a:t>
            </a:r>
            <a:r>
              <a:rPr lang="en-US" altLang="zh-CN" sz="2000" dirty="0"/>
              <a:t>)</a:t>
            </a:r>
            <a:r>
              <a:rPr lang="zh-CN" altLang="zh-CN" sz="2000" dirty="0"/>
              <a:t>至</a:t>
            </a:r>
            <a:r>
              <a:rPr lang="zh-CN" altLang="zh-CN" sz="2000" dirty="0">
                <a:solidFill>
                  <a:srgbClr val="FF0000"/>
                </a:solidFill>
              </a:rPr>
              <a:t>可接受水平的能力</a:t>
            </a:r>
            <a:r>
              <a:rPr lang="zh-CN" altLang="zh-CN" sz="2000" dirty="0"/>
              <a:t>进行全面评价。评价通常包括其检测所需的恰当分析方法建立，每个单元操作的浓缩或去除能力及恰当可接受标准的确定。对于特定的工艺相关杂质</a:t>
            </a:r>
            <a:r>
              <a:rPr lang="en-US" altLang="zh-CN" sz="2000" dirty="0"/>
              <a:t>(</a:t>
            </a:r>
            <a:r>
              <a:rPr lang="zh-CN" altLang="zh-CN" sz="2000" dirty="0"/>
              <a:t>例如，宿主细胞蛋白质、脱氧核糖核酸、抗生素</a:t>
            </a:r>
            <a:r>
              <a:rPr lang="en-US" altLang="zh-CN" sz="2000" dirty="0"/>
              <a:t>)</a:t>
            </a:r>
            <a:r>
              <a:rPr lang="zh-CN" altLang="zh-CN" sz="2000" dirty="0"/>
              <a:t>，可能要求进行按比例缩小加样实验，用以测定单一纯化步骤的去除能力。</a:t>
            </a:r>
            <a:endParaRPr lang="en-US" altLang="zh-CN" sz="2000" dirty="0"/>
          </a:p>
          <a:p>
            <a:pPr>
              <a:lnSpc>
                <a:spcPct val="170000"/>
              </a:lnSpc>
            </a:pPr>
            <a:r>
              <a:rPr lang="zh-CN" altLang="en-US" sz="2000" dirty="0"/>
              <a:t>解读：下游工艺主要任务是去除杂质和病毒，关键要求是能够去除到符合质量要求的状态，更不能在这个过程中增加不期望的物质。</a:t>
            </a:r>
          </a:p>
        </p:txBody>
      </p:sp>
    </p:spTree>
    <p:extLst>
      <p:ext uri="{BB962C8B-B14F-4D97-AF65-F5344CB8AC3E}">
        <p14:creationId xmlns:p14="http://schemas.microsoft.com/office/powerpoint/2010/main" val="42043459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46</a:t>
            </a:fld>
            <a:r>
              <a:rPr lang="en-US" altLang="zh-CN" dirty="0" smtClean="0"/>
              <a:t>/160</a:t>
            </a:r>
            <a:endParaRPr lang="zh-CN" altLang="en-US" dirty="0"/>
          </a:p>
        </p:txBody>
      </p:sp>
      <p:sp>
        <p:nvSpPr>
          <p:cNvPr id="5" name="内容占位符 4"/>
          <p:cNvSpPr txBox="1">
            <a:spLocks/>
          </p:cNvSpPr>
          <p:nvPr/>
        </p:nvSpPr>
        <p:spPr bwMode="auto">
          <a:xfrm>
            <a:off x="768000" y="1042970"/>
            <a:ext cx="10656000" cy="483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下游工艺评价</a:t>
            </a:r>
            <a:r>
              <a:rPr lang="zh-CN" altLang="en-US" sz="2000" dirty="0"/>
              <a:t>（续）</a:t>
            </a:r>
            <a:endParaRPr lang="en-US" altLang="zh-CN" sz="2000" dirty="0"/>
          </a:p>
          <a:p>
            <a:pPr lvl="1">
              <a:lnSpc>
                <a:spcPct val="150000"/>
              </a:lnSpc>
            </a:pPr>
            <a:r>
              <a:rPr lang="zh-CN" altLang="zh-CN" sz="2000" dirty="0"/>
              <a:t>对选定的纯化步骤</a:t>
            </a:r>
            <a:r>
              <a:rPr lang="en-US" altLang="zh-CN" sz="2000" dirty="0"/>
              <a:t>(</a:t>
            </a:r>
            <a:r>
              <a:rPr lang="zh-CN" altLang="zh-CN" sz="2000" dirty="0"/>
              <a:t>例如，</a:t>
            </a:r>
            <a:r>
              <a:rPr lang="zh-CN" altLang="zh-CN" sz="2000" dirty="0">
                <a:solidFill>
                  <a:srgbClr val="FF0000"/>
                </a:solidFill>
              </a:rPr>
              <a:t>高杂质步骤或声称清除病毒步骤</a:t>
            </a:r>
            <a:r>
              <a:rPr lang="en-US" altLang="zh-CN" sz="2000" dirty="0"/>
              <a:t>)</a:t>
            </a:r>
            <a:r>
              <a:rPr lang="zh-CN" altLang="zh-CN" sz="2000" dirty="0"/>
              <a:t>在</a:t>
            </a:r>
            <a:r>
              <a:rPr lang="zh-CN" altLang="zh-CN" sz="2000" dirty="0">
                <a:solidFill>
                  <a:srgbClr val="FF0000"/>
                </a:solidFill>
              </a:rPr>
              <a:t>最坏，和</a:t>
            </a:r>
            <a:r>
              <a:rPr lang="en-US" altLang="zh-CN" sz="2000" dirty="0">
                <a:solidFill>
                  <a:srgbClr val="FF0000"/>
                </a:solidFill>
              </a:rPr>
              <a:t>/</a:t>
            </a:r>
            <a:r>
              <a:rPr lang="zh-CN" altLang="zh-CN" sz="2000" dirty="0">
                <a:solidFill>
                  <a:srgbClr val="FF0000"/>
                </a:solidFill>
              </a:rPr>
              <a:t>或，异常条件</a:t>
            </a:r>
            <a:r>
              <a:rPr lang="zh-CN" altLang="zh-CN" sz="2000" dirty="0"/>
              <a:t>下</a:t>
            </a:r>
            <a:r>
              <a:rPr lang="en-US" altLang="zh-CN" sz="2000" dirty="0"/>
              <a:t>(</a:t>
            </a:r>
            <a:r>
              <a:rPr lang="zh-CN" altLang="zh-CN" sz="2000" dirty="0"/>
              <a:t>例如，累计保留时间、加样挑战</a:t>
            </a:r>
            <a:r>
              <a:rPr lang="en-US" altLang="zh-CN" sz="2000" dirty="0"/>
              <a:t>)</a:t>
            </a:r>
            <a:r>
              <a:rPr lang="zh-CN" altLang="zh-CN" sz="2000" dirty="0"/>
              <a:t>的运行进行评价，并记录工艺的耐用性。</a:t>
            </a:r>
            <a:endParaRPr lang="en-US" altLang="zh-CN" sz="2000" dirty="0"/>
          </a:p>
          <a:p>
            <a:pPr lvl="1">
              <a:lnSpc>
                <a:spcPct val="150000"/>
              </a:lnSpc>
            </a:pPr>
            <a:r>
              <a:rPr lang="zh-CN" altLang="zh-CN" sz="2000" dirty="0"/>
              <a:t>应对</a:t>
            </a:r>
            <a:r>
              <a:rPr lang="zh-CN" altLang="zh-CN" sz="2000" dirty="0">
                <a:solidFill>
                  <a:srgbClr val="FF0000"/>
                </a:solidFill>
              </a:rPr>
              <a:t>工艺条件</a:t>
            </a:r>
            <a:r>
              <a:rPr lang="en-US" altLang="zh-CN" sz="2000" dirty="0"/>
              <a:t>(</a:t>
            </a:r>
            <a:r>
              <a:rPr lang="zh-CN" altLang="zh-CN" sz="2000" dirty="0"/>
              <a:t>例如，柱负荷能力、流速、长度、洗脱</a:t>
            </a:r>
            <a:r>
              <a:rPr lang="en-US" altLang="zh-CN" sz="2000" dirty="0"/>
              <a:t>/</a:t>
            </a:r>
            <a:r>
              <a:rPr lang="zh-CN" altLang="zh-CN" sz="2000" dirty="0"/>
              <a:t>洗涤条件</a:t>
            </a:r>
            <a:r>
              <a:rPr lang="en-US" altLang="zh-CN" sz="2000" dirty="0"/>
              <a:t>)</a:t>
            </a:r>
            <a:r>
              <a:rPr lang="zh-CN" altLang="zh-CN" sz="2000" dirty="0"/>
              <a:t>与</a:t>
            </a:r>
            <a:r>
              <a:rPr lang="zh-CN" altLang="zh-CN" sz="2000" dirty="0">
                <a:solidFill>
                  <a:srgbClr val="FF0000"/>
                </a:solidFill>
              </a:rPr>
              <a:t>性能参数</a:t>
            </a:r>
            <a:r>
              <a:rPr lang="en-US" altLang="zh-CN" sz="2000" dirty="0">
                <a:solidFill>
                  <a:srgbClr val="FF0000"/>
                </a:solidFill>
              </a:rPr>
              <a:t>/</a:t>
            </a:r>
            <a:r>
              <a:rPr lang="zh-CN" altLang="zh-CN" sz="2000" dirty="0">
                <a:solidFill>
                  <a:srgbClr val="FF0000"/>
                </a:solidFill>
              </a:rPr>
              <a:t>指标</a:t>
            </a:r>
            <a:r>
              <a:rPr lang="en-US" altLang="zh-CN" sz="2000" dirty="0"/>
              <a:t>(</a:t>
            </a:r>
            <a:r>
              <a:rPr lang="zh-CN" altLang="zh-CN" sz="2000" dirty="0"/>
              <a:t>例如，收率、层析图</a:t>
            </a:r>
            <a:r>
              <a:rPr lang="en-US" altLang="zh-CN" sz="2000" dirty="0"/>
              <a:t>)</a:t>
            </a:r>
            <a:r>
              <a:rPr lang="zh-CN" altLang="zh-CN" sz="2000" dirty="0"/>
              <a:t>进行恰当评价。</a:t>
            </a:r>
            <a:endParaRPr lang="en-US" altLang="zh-CN" sz="2000" dirty="0"/>
          </a:p>
          <a:p>
            <a:pPr lvl="1">
              <a:lnSpc>
                <a:spcPct val="150000"/>
              </a:lnSpc>
            </a:pPr>
            <a:r>
              <a:rPr lang="zh-CN" altLang="zh-CN" sz="2000" dirty="0"/>
              <a:t>在使用前馈，和</a:t>
            </a:r>
            <a:r>
              <a:rPr lang="en-US" altLang="zh-CN" sz="2000" dirty="0"/>
              <a:t>/</a:t>
            </a:r>
            <a:r>
              <a:rPr lang="zh-CN" altLang="zh-CN" sz="2000" dirty="0"/>
              <a:t>或，反馈回路系统的情况来调整工艺步骤条件情况下，应按照恰当的试验设计</a:t>
            </a:r>
            <a:r>
              <a:rPr lang="zh-CN" altLang="zh-CN" sz="2000" dirty="0">
                <a:solidFill>
                  <a:srgbClr val="FF0000"/>
                </a:solidFill>
              </a:rPr>
              <a:t>对所有声称的条件进行其对输出物料影响的评价</a:t>
            </a:r>
            <a:r>
              <a:rPr lang="zh-CN" altLang="zh-CN" sz="2000" dirty="0"/>
              <a:t>，并按照经过批准的方案进行确证。</a:t>
            </a:r>
            <a:endParaRPr lang="en-US" altLang="zh-CN" sz="2000" dirty="0"/>
          </a:p>
          <a:p>
            <a:r>
              <a:rPr lang="zh-CN" altLang="en-US" sz="2000" dirty="0"/>
              <a:t>解读：杂质去除和病毒去除</a:t>
            </a:r>
            <a:r>
              <a:rPr lang="en-US" altLang="zh-CN" sz="2000" dirty="0"/>
              <a:t>/</a:t>
            </a:r>
            <a:r>
              <a:rPr lang="zh-CN" altLang="en-US" sz="2000" dirty="0"/>
              <a:t>灭活的步骤建议考虑一定的保险系数。</a:t>
            </a:r>
            <a:endParaRPr lang="en-US" altLang="zh-CN" sz="2000" dirty="0"/>
          </a:p>
          <a:p>
            <a:endParaRPr lang="zh-CN" altLang="en-US" sz="2000" dirty="0"/>
          </a:p>
        </p:txBody>
      </p:sp>
    </p:spTree>
    <p:extLst>
      <p:ext uri="{BB962C8B-B14F-4D97-AF65-F5344CB8AC3E}">
        <p14:creationId xmlns:p14="http://schemas.microsoft.com/office/powerpoint/2010/main" val="27287633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47</a:t>
            </a:fld>
            <a:r>
              <a:rPr lang="en-US" altLang="zh-CN" dirty="0" smtClean="0"/>
              <a:t>/160</a:t>
            </a:r>
            <a:endParaRPr lang="zh-CN" altLang="en-US" dirty="0"/>
          </a:p>
        </p:txBody>
      </p:sp>
      <p:sp>
        <p:nvSpPr>
          <p:cNvPr id="5" name="内容占位符 4"/>
          <p:cNvSpPr txBox="1">
            <a:spLocks/>
          </p:cNvSpPr>
          <p:nvPr/>
        </p:nvSpPr>
        <p:spPr bwMode="auto">
          <a:xfrm>
            <a:off x="768000" y="1044000"/>
            <a:ext cx="10656000" cy="478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下游工艺评价</a:t>
            </a:r>
            <a:r>
              <a:rPr lang="zh-CN" altLang="en-US" sz="2000" dirty="0"/>
              <a:t>（续）</a:t>
            </a:r>
            <a:endParaRPr lang="en-US" altLang="zh-CN" sz="2000" dirty="0"/>
          </a:p>
          <a:p>
            <a:pPr lvl="1">
              <a:lnSpc>
                <a:spcPct val="150000"/>
              </a:lnSpc>
            </a:pPr>
            <a:r>
              <a:rPr lang="zh-CN" altLang="zh-CN" sz="2000" dirty="0"/>
              <a:t>同样，还应对柱在整个预期使用</a:t>
            </a:r>
            <a:r>
              <a:rPr lang="zh-CN" altLang="zh-CN" sz="2000" dirty="0">
                <a:solidFill>
                  <a:srgbClr val="FF0000"/>
                </a:solidFill>
              </a:rPr>
              <a:t>期限内的纯化能力</a:t>
            </a:r>
            <a:r>
              <a:rPr lang="en-US" altLang="zh-CN" sz="2000" dirty="0"/>
              <a:t>(</a:t>
            </a:r>
            <a:r>
              <a:rPr lang="zh-CN" altLang="zh-CN" sz="2000" dirty="0"/>
              <a:t>例如，预期变体清除、收集</a:t>
            </a:r>
            <a:r>
              <a:rPr lang="en-US" altLang="zh-CN" sz="2000" dirty="0"/>
              <a:t>)</a:t>
            </a:r>
            <a:r>
              <a:rPr lang="zh-CN" altLang="zh-CN" sz="2000" dirty="0"/>
              <a:t>、</a:t>
            </a:r>
            <a:r>
              <a:rPr lang="zh-CN" altLang="zh-CN" sz="2000" dirty="0">
                <a:solidFill>
                  <a:srgbClr val="FF0000"/>
                </a:solidFill>
              </a:rPr>
              <a:t>配体浸出</a:t>
            </a:r>
            <a:r>
              <a:rPr lang="en-US" altLang="zh-CN" sz="2000" dirty="0"/>
              <a:t>(</a:t>
            </a:r>
            <a:r>
              <a:rPr lang="zh-CN" altLang="zh-CN" sz="2000" dirty="0"/>
              <a:t>例如，染料、亲和配体</a:t>
            </a:r>
            <a:r>
              <a:rPr lang="en-US" altLang="zh-CN" sz="2000" dirty="0"/>
              <a:t>)</a:t>
            </a:r>
            <a:r>
              <a:rPr lang="zh-CN" altLang="zh-CN" sz="2000" dirty="0"/>
              <a:t>，和</a:t>
            </a:r>
            <a:r>
              <a:rPr lang="en-US" altLang="zh-CN" sz="2000" dirty="0"/>
              <a:t>/</a:t>
            </a:r>
            <a:r>
              <a:rPr lang="zh-CN" altLang="zh-CN" sz="2000" dirty="0"/>
              <a:t>或，</a:t>
            </a:r>
            <a:r>
              <a:rPr lang="zh-CN" altLang="zh-CN" sz="2000" dirty="0">
                <a:solidFill>
                  <a:srgbClr val="FF0000"/>
                </a:solidFill>
              </a:rPr>
              <a:t>层析材料</a:t>
            </a:r>
            <a:r>
              <a:rPr lang="en-US" altLang="zh-CN" sz="2000" dirty="0"/>
              <a:t>(</a:t>
            </a:r>
            <a:r>
              <a:rPr lang="zh-CN" altLang="zh-CN" sz="2000" dirty="0"/>
              <a:t>例如，树脂</a:t>
            </a:r>
            <a:r>
              <a:rPr lang="en-US" altLang="zh-CN" sz="2000" dirty="0"/>
              <a:t>)</a:t>
            </a:r>
            <a:r>
              <a:rPr lang="zh-CN" altLang="zh-CN" sz="2000" dirty="0"/>
              <a:t>进行评价。</a:t>
            </a:r>
            <a:r>
              <a:rPr lang="zh-CN" altLang="zh-CN" sz="2000" dirty="0">
                <a:solidFill>
                  <a:srgbClr val="FF0000"/>
                </a:solidFill>
              </a:rPr>
              <a:t>允许一些</a:t>
            </a:r>
            <a:r>
              <a:rPr lang="zh-CN" altLang="zh-CN" sz="2000" dirty="0"/>
              <a:t>带小分子功能团的树脂</a:t>
            </a:r>
            <a:r>
              <a:rPr lang="zh-CN" altLang="zh-CN" sz="2000" dirty="0">
                <a:solidFill>
                  <a:srgbClr val="FF0000"/>
                </a:solidFill>
              </a:rPr>
              <a:t>免于</a:t>
            </a:r>
            <a:r>
              <a:rPr lang="zh-CN" altLang="zh-CN" sz="2000" dirty="0"/>
              <a:t>进行特定的浸出研究，但必须</a:t>
            </a:r>
            <a:r>
              <a:rPr lang="zh-CN" altLang="zh-CN" sz="2000" dirty="0">
                <a:solidFill>
                  <a:srgbClr val="FF0000"/>
                </a:solidFill>
              </a:rPr>
              <a:t>恰当</a:t>
            </a:r>
            <a:r>
              <a:rPr lang="zh-CN" altLang="zh-CN" sz="2000" dirty="0"/>
              <a:t>说明。考虑该评价涉及要求的</a:t>
            </a:r>
            <a:r>
              <a:rPr lang="zh-CN" altLang="zh-CN" sz="2000" dirty="0">
                <a:solidFill>
                  <a:srgbClr val="FF0000"/>
                </a:solidFill>
              </a:rPr>
              <a:t>纯化循环次数</a:t>
            </a:r>
            <a:r>
              <a:rPr lang="zh-CN" altLang="zh-CN" sz="2000" dirty="0"/>
              <a:t>，可</a:t>
            </a:r>
            <a:r>
              <a:rPr lang="zh-CN" altLang="zh-CN" sz="2000" dirty="0">
                <a:solidFill>
                  <a:srgbClr val="FF0000"/>
                </a:solidFill>
              </a:rPr>
              <a:t>考虑用小规模研究</a:t>
            </a:r>
            <a:r>
              <a:rPr lang="zh-CN" altLang="zh-CN" sz="2000" dirty="0"/>
              <a:t>来估计在药政申报中最大的循环次数，按照一个经过批准的方案，提供在一个持续的基础上进行全规模的确证，来确认柱子性能与完整性。</a:t>
            </a:r>
            <a:endParaRPr lang="en-US" altLang="zh-CN" sz="2000" dirty="0"/>
          </a:p>
          <a:p>
            <a:pPr>
              <a:lnSpc>
                <a:spcPct val="170000"/>
              </a:lnSpc>
            </a:pPr>
            <a:r>
              <a:rPr lang="zh-CN" altLang="en-US" sz="2000" dirty="0"/>
              <a:t>解读：</a:t>
            </a:r>
            <a:r>
              <a:rPr lang="en-US" altLang="zh-CN" sz="2000" dirty="0"/>
              <a:t>FDA</a:t>
            </a:r>
            <a:r>
              <a:rPr lang="zh-CN" altLang="en-US" sz="2000" dirty="0"/>
              <a:t>工艺验证指南中允许类似层析填料使用寿命等研究工作进行同步确认，但来自于小试、中试和放大生产的数据是非常有用的支持。</a:t>
            </a:r>
          </a:p>
        </p:txBody>
      </p:sp>
    </p:spTree>
    <p:extLst>
      <p:ext uri="{BB962C8B-B14F-4D97-AF65-F5344CB8AC3E}">
        <p14:creationId xmlns:p14="http://schemas.microsoft.com/office/powerpoint/2010/main" val="26576340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48</a:t>
            </a:fld>
            <a:r>
              <a:rPr lang="en-US" altLang="zh-CN" dirty="0" smtClean="0"/>
              <a:t>/160</a:t>
            </a:r>
            <a:endParaRPr lang="zh-CN" altLang="en-US" dirty="0"/>
          </a:p>
        </p:txBody>
      </p:sp>
      <p:sp>
        <p:nvSpPr>
          <p:cNvPr id="5" name="内容占位符 4"/>
          <p:cNvSpPr txBox="1">
            <a:spLocks/>
          </p:cNvSpPr>
          <p:nvPr/>
        </p:nvSpPr>
        <p:spPr bwMode="auto">
          <a:xfrm>
            <a:off x="768000" y="1044000"/>
            <a:ext cx="10656000" cy="388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2000" dirty="0"/>
              <a:t>下游工艺确证</a:t>
            </a:r>
            <a:r>
              <a:rPr lang="zh-CN" altLang="en-US" sz="2000" dirty="0"/>
              <a:t>：</a:t>
            </a:r>
            <a:endParaRPr lang="en-US" altLang="zh-CN" sz="2000" dirty="0"/>
          </a:p>
          <a:p>
            <a:pPr lvl="1">
              <a:lnSpc>
                <a:spcPct val="150000"/>
              </a:lnSpc>
            </a:pPr>
            <a:r>
              <a:rPr lang="zh-CN" altLang="zh-CN" sz="2000" dirty="0">
                <a:latin typeface="微软雅黑" panose="020B0503020204020204" pitchFamily="34" charset="-122"/>
              </a:rPr>
              <a:t>确证活动应确认整个下游</a:t>
            </a:r>
            <a:r>
              <a:rPr lang="zh-CN" altLang="zh-CN" sz="2000" dirty="0">
                <a:solidFill>
                  <a:srgbClr val="FF0000"/>
                </a:solidFill>
                <a:latin typeface="微软雅黑" panose="020B0503020204020204" pitchFamily="34" charset="-122"/>
              </a:rPr>
              <a:t>工艺的清除能力</a:t>
            </a:r>
            <a:r>
              <a:rPr lang="zh-CN" altLang="zh-CN" sz="2000" dirty="0">
                <a:latin typeface="微软雅黑" panose="020B0503020204020204" pitchFamily="34" charset="-122"/>
              </a:rPr>
              <a:t>，显示工艺参数与性能指标，在正常可接受范围内，能持续生产目标质量的工艺中间体与原料药</a:t>
            </a:r>
            <a:r>
              <a:rPr lang="en-US" altLang="zh-CN" sz="2000" dirty="0">
                <a:latin typeface="微软雅黑" panose="020B0503020204020204" pitchFamily="34" charset="-122"/>
              </a:rPr>
              <a:t>(</a:t>
            </a:r>
            <a:r>
              <a:rPr lang="zh-CN" altLang="zh-CN" sz="2000" dirty="0">
                <a:latin typeface="微软雅黑" panose="020B0503020204020204" pitchFamily="34" charset="-122"/>
              </a:rPr>
              <a:t>例如，既定阶段的恰当纯度</a:t>
            </a:r>
            <a:r>
              <a:rPr lang="en-US" altLang="zh-CN" sz="2000" dirty="0">
                <a:latin typeface="微软雅黑" panose="020B0503020204020204" pitchFamily="34" charset="-122"/>
              </a:rPr>
              <a:t>/</a:t>
            </a:r>
            <a:r>
              <a:rPr lang="zh-CN" altLang="zh-CN" sz="2000" dirty="0">
                <a:latin typeface="微软雅黑" panose="020B0503020204020204" pitchFamily="34" charset="-122"/>
              </a:rPr>
              <a:t>杂质概况</a:t>
            </a:r>
            <a:r>
              <a:rPr lang="en-US" altLang="zh-CN" sz="2000" dirty="0">
                <a:latin typeface="微软雅黑" panose="020B0503020204020204" pitchFamily="34" charset="-122"/>
              </a:rPr>
              <a:t>)</a:t>
            </a:r>
            <a:r>
              <a:rPr lang="zh-CN" altLang="zh-CN" sz="2000" dirty="0">
                <a:latin typeface="微软雅黑" panose="020B0503020204020204" pitchFamily="34" charset="-122"/>
              </a:rPr>
              <a:t>。</a:t>
            </a:r>
            <a:endParaRPr lang="zh-CN" altLang="en-US" sz="2000" dirty="0">
              <a:latin typeface="微软雅黑" panose="020B0503020204020204" pitchFamily="34" charset="-122"/>
            </a:endParaRPr>
          </a:p>
        </p:txBody>
      </p:sp>
    </p:spTree>
    <p:extLst>
      <p:ext uri="{BB962C8B-B14F-4D97-AF65-F5344CB8AC3E}">
        <p14:creationId xmlns:p14="http://schemas.microsoft.com/office/powerpoint/2010/main" val="15918724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49</a:t>
            </a:fld>
            <a:r>
              <a:rPr lang="en-US" altLang="zh-CN" dirty="0" smtClean="0"/>
              <a:t>/160</a:t>
            </a:r>
            <a:endParaRPr lang="zh-CN" altLang="en-US" dirty="0"/>
          </a:p>
        </p:txBody>
      </p:sp>
      <p:sp>
        <p:nvSpPr>
          <p:cNvPr id="5" name="内容占位符 4"/>
          <p:cNvSpPr txBox="1">
            <a:spLocks/>
          </p:cNvSpPr>
          <p:nvPr/>
        </p:nvSpPr>
        <p:spPr bwMode="auto">
          <a:xfrm>
            <a:off x="882489" y="1044000"/>
            <a:ext cx="10541511" cy="4860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000" b="1" dirty="0"/>
              <a:t>返工</a:t>
            </a:r>
            <a:r>
              <a:rPr lang="zh-CN" altLang="en-US" sz="2000" b="1" dirty="0"/>
              <a:t>：</a:t>
            </a:r>
            <a:endParaRPr lang="en-US" altLang="zh-CN" sz="2000" b="1" dirty="0"/>
          </a:p>
          <a:p>
            <a:pPr lvl="1">
              <a:lnSpc>
                <a:spcPct val="150000"/>
              </a:lnSpc>
            </a:pPr>
            <a:r>
              <a:rPr lang="zh-CN" altLang="zh-CN" sz="2000" dirty="0"/>
              <a:t>按照</a:t>
            </a:r>
            <a:r>
              <a:rPr lang="en-US" altLang="zh-CN" sz="2000" dirty="0"/>
              <a:t>ICH-Q7</a:t>
            </a:r>
            <a:r>
              <a:rPr lang="zh-CN" altLang="zh-CN" sz="2000" dirty="0"/>
              <a:t>的定义，特殊情况下应考虑进行返工。对于生物制品，返工</a:t>
            </a:r>
            <a:r>
              <a:rPr lang="zh-CN" altLang="zh-CN" sz="2000" dirty="0">
                <a:solidFill>
                  <a:srgbClr val="FF0000"/>
                </a:solidFill>
              </a:rPr>
              <a:t>通常仅限于设备技术故障时进行的重新过滤或重新浓缩步骤</a:t>
            </a:r>
            <a:r>
              <a:rPr lang="zh-CN" altLang="zh-CN" sz="2000" dirty="0"/>
              <a:t>。应在注册申报时对这些步骤进行说明和验证。此类文件包括，证明返工操作</a:t>
            </a:r>
            <a:r>
              <a:rPr lang="zh-CN" altLang="zh-CN" sz="2000" dirty="0">
                <a:solidFill>
                  <a:srgbClr val="FF0000"/>
                </a:solidFill>
              </a:rPr>
              <a:t>对原料药质量无影响</a:t>
            </a:r>
            <a:r>
              <a:rPr lang="zh-CN" altLang="zh-CN" sz="2000" dirty="0"/>
              <a:t>，返工适用条件的描述说明</a:t>
            </a:r>
            <a:r>
              <a:rPr lang="en-US" altLang="zh-CN" sz="2000" dirty="0"/>
              <a:t>(</a:t>
            </a:r>
            <a:r>
              <a:rPr lang="zh-CN" altLang="zh-CN" sz="2000" dirty="0"/>
              <a:t>例如，设备故障</a:t>
            </a:r>
            <a:r>
              <a:rPr lang="en-US" altLang="zh-CN" sz="2000" dirty="0"/>
              <a:t>)</a:t>
            </a:r>
            <a:r>
              <a:rPr lang="zh-CN" altLang="zh-CN" sz="2000" dirty="0"/>
              <a:t>。接受返工操作必要先决条件是明确定义根本原因。</a:t>
            </a:r>
            <a:endParaRPr lang="en-US" altLang="zh-CN" sz="2000" dirty="0"/>
          </a:p>
          <a:p>
            <a:pPr>
              <a:lnSpc>
                <a:spcPct val="150000"/>
              </a:lnSpc>
            </a:pPr>
            <a:r>
              <a:rPr lang="zh-CN" altLang="en-US" sz="2000" dirty="0"/>
              <a:t>解读：这里所说的两个通常情况，在实际生产中也仅有这两个过程允许返工。</a:t>
            </a:r>
          </a:p>
        </p:txBody>
      </p:sp>
    </p:spTree>
    <p:extLst>
      <p:ext uri="{BB962C8B-B14F-4D97-AF65-F5344CB8AC3E}">
        <p14:creationId xmlns:p14="http://schemas.microsoft.com/office/powerpoint/2010/main" val="6097554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a:t>美国（</a:t>
            </a:r>
            <a:r>
              <a:rPr lang="en-US" altLang="zh-CN"/>
              <a:t>FDA</a:t>
            </a:r>
            <a:r>
              <a:rPr lang="zh-CN" altLang="en-US"/>
              <a:t>）</a:t>
            </a:r>
            <a:r>
              <a:rPr lang="en-US" altLang="zh-CN"/>
              <a:t>-</a:t>
            </a:r>
            <a:r>
              <a:rPr lang="zh-CN" altLang="en-US"/>
              <a:t>组织架构</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5</a:t>
            </a:fld>
            <a:r>
              <a:rPr lang="en-US" altLang="zh-CN" dirty="0" smtClean="0"/>
              <a:t>/160</a:t>
            </a:r>
            <a:endParaRPr lang="zh-CN" altLang="en-US" dirty="0"/>
          </a:p>
        </p:txBody>
      </p:sp>
      <p:pic>
        <p:nvPicPr>
          <p:cNvPr id="3891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0750" y="719138"/>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stretch>
            <a:fillRect/>
          </a:stretch>
        </p:blipFill>
        <p:spPr>
          <a:xfrm>
            <a:off x="1686920" y="1017279"/>
            <a:ext cx="8818161" cy="5882185"/>
          </a:xfrm>
          <a:prstGeom prst="rect">
            <a:avLst/>
          </a:prstGeom>
        </p:spPr>
      </p:pic>
    </p:spTree>
    <p:extLst>
      <p:ext uri="{BB962C8B-B14F-4D97-AF65-F5344CB8AC3E}">
        <p14:creationId xmlns:p14="http://schemas.microsoft.com/office/powerpoint/2010/main" val="328345329"/>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50</a:t>
            </a:fld>
            <a:r>
              <a:rPr lang="en-US" altLang="zh-CN" dirty="0" smtClean="0"/>
              <a:t>/160</a:t>
            </a:r>
            <a:endParaRPr lang="zh-CN" altLang="en-US" dirty="0"/>
          </a:p>
        </p:txBody>
      </p:sp>
      <p:sp>
        <p:nvSpPr>
          <p:cNvPr id="5" name="内容占位符 4"/>
          <p:cNvSpPr txBox="1">
            <a:spLocks/>
          </p:cNvSpPr>
          <p:nvPr/>
        </p:nvSpPr>
        <p:spPr bwMode="auto">
          <a:xfrm>
            <a:off x="768000" y="1069097"/>
            <a:ext cx="10656000" cy="483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000" b="1" dirty="0"/>
              <a:t>存放时间、储存和</a:t>
            </a:r>
            <a:r>
              <a:rPr lang="zh-CN" altLang="en-US" sz="2000" b="1" dirty="0"/>
              <a:t>运输：</a:t>
            </a:r>
            <a:endParaRPr lang="en-US" altLang="zh-CN" sz="2000" b="1" dirty="0"/>
          </a:p>
          <a:p>
            <a:pPr lvl="1">
              <a:lnSpc>
                <a:spcPct val="150000"/>
              </a:lnSpc>
            </a:pPr>
            <a:r>
              <a:rPr lang="zh-CN" altLang="zh-CN" sz="2000" dirty="0"/>
              <a:t>如中间体的加工过程涉及存放时间或储存时，应恰当</a:t>
            </a:r>
            <a:r>
              <a:rPr lang="zh-CN" altLang="zh-CN" sz="2000" dirty="0">
                <a:solidFill>
                  <a:srgbClr val="FF0000"/>
                </a:solidFill>
              </a:rPr>
              <a:t>评价存放时间与条件对产品质量的影响。</a:t>
            </a:r>
            <a:r>
              <a:rPr lang="zh-CN" altLang="zh-CN" sz="2000" dirty="0"/>
              <a:t>评价应在实时、实况条件研究事实，通常</a:t>
            </a:r>
            <a:r>
              <a:rPr lang="zh-CN" altLang="zh-CN" sz="2000" dirty="0">
                <a:solidFill>
                  <a:srgbClr val="FF0000"/>
                </a:solidFill>
              </a:rPr>
              <a:t>用商业规模批次物料</a:t>
            </a:r>
            <a:r>
              <a:rPr lang="zh-CN" altLang="zh-CN" sz="2000" dirty="0"/>
              <a:t>。但是，如果有恰当说明，也可考虑</a:t>
            </a:r>
            <a:r>
              <a:rPr lang="zh-CN" altLang="en-US" sz="2000" dirty="0"/>
              <a:t>额外</a:t>
            </a:r>
            <a:r>
              <a:rPr lang="zh-CN" altLang="zh-CN" sz="2000" dirty="0"/>
              <a:t>考虑进行实验室规模研究。选择处理诸如物活性、蛋白质聚集与降解、</a:t>
            </a:r>
            <a:r>
              <a:rPr lang="en-US" altLang="zh-CN" sz="2000" dirty="0"/>
              <a:t>pH</a:t>
            </a:r>
            <a:r>
              <a:rPr lang="zh-CN" altLang="zh-CN" sz="2000" dirty="0"/>
              <a:t>与生物负荷等应采用</a:t>
            </a:r>
            <a:r>
              <a:rPr lang="zh-CN" altLang="zh-CN" sz="2000" dirty="0">
                <a:solidFill>
                  <a:srgbClr val="FF0000"/>
                </a:solidFill>
              </a:rPr>
              <a:t>稳定性指示测试与参数，以证明每个加工步骤的最大存放时间</a:t>
            </a:r>
            <a:r>
              <a:rPr lang="zh-CN" altLang="zh-CN" sz="2000" dirty="0"/>
              <a:t>。</a:t>
            </a:r>
            <a:endParaRPr lang="en-US" altLang="zh-CN" sz="2000" dirty="0">
              <a:solidFill>
                <a:srgbClr val="FF0000"/>
              </a:solidFill>
            </a:endParaRPr>
          </a:p>
          <a:p>
            <a:pPr lvl="1">
              <a:lnSpc>
                <a:spcPct val="150000"/>
              </a:lnSpc>
            </a:pPr>
            <a:r>
              <a:rPr lang="zh-CN" altLang="zh-CN" sz="2000" dirty="0"/>
              <a:t>在</a:t>
            </a:r>
            <a:r>
              <a:rPr lang="zh-CN" altLang="zh-CN" sz="2000" dirty="0">
                <a:solidFill>
                  <a:srgbClr val="FF0000"/>
                </a:solidFill>
              </a:rPr>
              <a:t>最差条件，和</a:t>
            </a:r>
            <a:r>
              <a:rPr lang="en-US" altLang="zh-CN" sz="2000" dirty="0">
                <a:solidFill>
                  <a:srgbClr val="FF0000"/>
                </a:solidFill>
              </a:rPr>
              <a:t>/</a:t>
            </a:r>
            <a:r>
              <a:rPr lang="zh-CN" altLang="zh-CN" sz="2000" dirty="0">
                <a:solidFill>
                  <a:srgbClr val="FF0000"/>
                </a:solidFill>
              </a:rPr>
              <a:t>或，异常条件</a:t>
            </a:r>
            <a:r>
              <a:rPr lang="en-US" altLang="zh-CN" sz="2000" dirty="0"/>
              <a:t>(</a:t>
            </a:r>
            <a:r>
              <a:rPr lang="zh-CN" altLang="zh-CN" sz="2000" dirty="0"/>
              <a:t>例如，高温、长期</a:t>
            </a:r>
            <a:r>
              <a:rPr lang="en-US" altLang="zh-CN" sz="2000" dirty="0"/>
              <a:t>)</a:t>
            </a:r>
            <a:r>
              <a:rPr lang="zh-CN" altLang="zh-CN" sz="2000" dirty="0"/>
              <a:t>下进行的研究应可用来对所声称条件适用性提供进一步支持。</a:t>
            </a:r>
            <a:endParaRPr lang="zh-CN" altLang="en-US" sz="2000" dirty="0"/>
          </a:p>
        </p:txBody>
      </p:sp>
    </p:spTree>
    <p:extLst>
      <p:ext uri="{BB962C8B-B14F-4D97-AF65-F5344CB8AC3E}">
        <p14:creationId xmlns:p14="http://schemas.microsoft.com/office/powerpoint/2010/main" val="31104253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51</a:t>
            </a:fld>
            <a:r>
              <a:rPr lang="en-US" altLang="zh-CN" dirty="0" smtClean="0"/>
              <a:t>/160</a:t>
            </a:r>
            <a:endParaRPr lang="zh-CN" altLang="en-US" dirty="0"/>
          </a:p>
        </p:txBody>
      </p:sp>
      <p:sp>
        <p:nvSpPr>
          <p:cNvPr id="5" name="内容占位符 4"/>
          <p:cNvSpPr txBox="1">
            <a:spLocks/>
          </p:cNvSpPr>
          <p:nvPr/>
        </p:nvSpPr>
        <p:spPr bwMode="auto">
          <a:xfrm>
            <a:off x="768000" y="1029909"/>
            <a:ext cx="10656000" cy="473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2000" b="1" dirty="0"/>
              <a:t>存放时间、储存和</a:t>
            </a:r>
            <a:r>
              <a:rPr lang="zh-CN" altLang="en-US" sz="2000" b="1" dirty="0"/>
              <a:t>运输（续）：</a:t>
            </a:r>
            <a:endParaRPr lang="en-US" altLang="zh-CN" sz="2000" b="1" dirty="0"/>
          </a:p>
          <a:p>
            <a:pPr lvl="1">
              <a:lnSpc>
                <a:spcPct val="150000"/>
              </a:lnSpc>
            </a:pPr>
            <a:r>
              <a:rPr lang="zh-CN" altLang="zh-CN" sz="2000" dirty="0"/>
              <a:t>申请者应讨论用以支持所声称的累积存放时间而进行的</a:t>
            </a:r>
            <a:r>
              <a:rPr lang="zh-CN" altLang="zh-CN" sz="2000" dirty="0">
                <a:solidFill>
                  <a:srgbClr val="FF0000"/>
                </a:solidFill>
              </a:rPr>
              <a:t>适用性研究</a:t>
            </a:r>
            <a:r>
              <a:rPr lang="zh-CN" altLang="zh-CN" sz="2000" dirty="0"/>
              <a:t>。如果中间体稳定并且可进行有意义的分析，则分步骤的研究应该足够充分了。</a:t>
            </a:r>
            <a:endParaRPr lang="en-US" altLang="zh-CN" sz="2000" dirty="0"/>
          </a:p>
          <a:p>
            <a:pPr lvl="1">
              <a:lnSpc>
                <a:spcPct val="150000"/>
              </a:lnSpc>
            </a:pPr>
            <a:r>
              <a:rPr lang="zh-CN" altLang="zh-CN" sz="2000" dirty="0"/>
              <a:t>中间体与原料药</a:t>
            </a:r>
            <a:r>
              <a:rPr lang="zh-CN" altLang="zh-CN" sz="2000" dirty="0">
                <a:solidFill>
                  <a:srgbClr val="FF0000"/>
                </a:solidFill>
              </a:rPr>
              <a:t>运输运应经过验证</a:t>
            </a:r>
            <a:r>
              <a:rPr lang="zh-CN" altLang="zh-CN" sz="2000" dirty="0"/>
              <a:t>。此类研究应包括，证明按照预定的条件进行运输，中间体与原料药的质量不会受到影响。在档案中应对研究进行简短总结。</a:t>
            </a:r>
            <a:endParaRPr lang="en-US" altLang="zh-CN" sz="2000" dirty="0"/>
          </a:p>
          <a:p>
            <a:pPr>
              <a:lnSpc>
                <a:spcPct val="150000"/>
              </a:lnSpc>
            </a:pPr>
            <a:r>
              <a:rPr lang="zh-CN" altLang="en-US" sz="2000" dirty="0"/>
              <a:t>解读：生物制品过程中的“运输”包括了管道传输、瓶</a:t>
            </a:r>
            <a:r>
              <a:rPr lang="en-US" altLang="zh-CN" sz="2000" dirty="0"/>
              <a:t>/</a:t>
            </a:r>
            <a:r>
              <a:rPr lang="zh-CN" altLang="en-US" sz="2000" dirty="0"/>
              <a:t>袋</a:t>
            </a:r>
            <a:r>
              <a:rPr lang="en-US" altLang="zh-CN" sz="2000" dirty="0"/>
              <a:t>/</a:t>
            </a:r>
            <a:r>
              <a:rPr lang="zh-CN" altLang="en-US" sz="2000" dirty="0"/>
              <a:t>罐转运等各种运输方式。</a:t>
            </a:r>
          </a:p>
        </p:txBody>
      </p:sp>
    </p:spTree>
    <p:extLst>
      <p:ext uri="{BB962C8B-B14F-4D97-AF65-F5344CB8AC3E}">
        <p14:creationId xmlns:p14="http://schemas.microsoft.com/office/powerpoint/2010/main" val="2342173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52</a:t>
            </a:fld>
            <a:r>
              <a:rPr lang="en-US" altLang="zh-CN" dirty="0" smtClean="0"/>
              <a:t>/160</a:t>
            </a:r>
            <a:endParaRPr lang="zh-CN" altLang="en-US" dirty="0"/>
          </a:p>
        </p:txBody>
      </p:sp>
      <p:sp>
        <p:nvSpPr>
          <p:cNvPr id="6" name="内容占位符 4"/>
          <p:cNvSpPr txBox="1">
            <a:spLocks/>
          </p:cNvSpPr>
          <p:nvPr/>
        </p:nvSpPr>
        <p:spPr bwMode="auto">
          <a:xfrm>
            <a:off x="768000" y="805587"/>
            <a:ext cx="10656000" cy="509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微软雅黑"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微软雅黑"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微软雅黑"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微软雅黑"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000" b="1" dirty="0">
                <a:latin typeface="微软雅黑" panose="020B0503020204020204" pitchFamily="34" charset="-122"/>
              </a:rPr>
              <a:t>多设施生产</a:t>
            </a:r>
            <a:endParaRPr lang="en-US" altLang="zh-CN" sz="2000" dirty="0"/>
          </a:p>
          <a:p>
            <a:pPr>
              <a:lnSpc>
                <a:spcPct val="150000"/>
              </a:lnSpc>
            </a:pPr>
            <a:r>
              <a:rPr lang="zh-CN" altLang="zh-CN" sz="1800" dirty="0"/>
              <a:t>在生物技术产品的生命周期中，可能会要求对其它的生产现场进行授权，来满足市场需求。在新现场建立的工艺通常需要对批准工艺进行技术调整</a:t>
            </a:r>
            <a:r>
              <a:rPr lang="en-US" altLang="zh-CN" sz="1800" dirty="0"/>
              <a:t>(</a:t>
            </a:r>
            <a:r>
              <a:rPr lang="zh-CN" altLang="zh-CN" sz="1800" dirty="0"/>
              <a:t>例如：规模放大、不同的过滤器</a:t>
            </a:r>
            <a:r>
              <a:rPr lang="en-US" altLang="zh-CN" sz="1800" dirty="0"/>
              <a:t>)</a:t>
            </a:r>
            <a:r>
              <a:rPr lang="zh-CN" altLang="zh-CN" sz="1800" dirty="0"/>
              <a:t>以适应其它现场的设备与规定。所采用的工艺应能在</a:t>
            </a:r>
            <a:r>
              <a:rPr lang="zh-CN" altLang="zh-CN" sz="1800" dirty="0">
                <a:solidFill>
                  <a:srgbClr val="FF0000"/>
                </a:solidFill>
              </a:rPr>
              <a:t>相同的输入范围内达到相当的输出</a:t>
            </a:r>
            <a:r>
              <a:rPr lang="zh-CN" altLang="zh-CN" sz="1800" dirty="0"/>
              <a:t>。</a:t>
            </a:r>
            <a:endParaRPr lang="en-US" altLang="zh-CN" sz="1800" dirty="0"/>
          </a:p>
          <a:p>
            <a:pPr>
              <a:lnSpc>
                <a:spcPct val="150000"/>
              </a:lnSpc>
            </a:pPr>
            <a:r>
              <a:rPr lang="zh-CN" altLang="zh-CN" sz="1800" dirty="0">
                <a:solidFill>
                  <a:srgbClr val="FF0000"/>
                </a:solidFill>
              </a:rPr>
              <a:t>应对之前验证研究的相关性进行讨论</a:t>
            </a:r>
            <a:r>
              <a:rPr lang="zh-CN" altLang="zh-CN" sz="1800" dirty="0"/>
              <a:t>。如果需要，可能需要重新证明该模式可按预期运行。通常</a:t>
            </a:r>
            <a:r>
              <a:rPr lang="zh-CN" altLang="zh-CN" sz="1800" dirty="0">
                <a:solidFill>
                  <a:srgbClr val="FF0000"/>
                </a:solidFill>
              </a:rPr>
              <a:t>不期望重新评价整个工艺</a:t>
            </a:r>
            <a:r>
              <a:rPr lang="en-US" altLang="zh-CN" sz="1800" dirty="0"/>
              <a:t>(</a:t>
            </a:r>
            <a:r>
              <a:rPr lang="zh-CN" altLang="zh-CN" sz="1800" dirty="0"/>
              <a:t>例如，杂质清除</a:t>
            </a:r>
            <a:r>
              <a:rPr lang="en-US" altLang="zh-CN" sz="1800" dirty="0"/>
              <a:t>)</a:t>
            </a:r>
            <a:r>
              <a:rPr lang="zh-CN" altLang="zh-CN" sz="1800" dirty="0"/>
              <a:t>。然而，工艺确证研究应为申报文件的一部分。根据生产现场的不同，及先前验证研究可适用于新现场的证明，进行中的工艺确证可减少申报用工艺确证的数据量。</a:t>
            </a:r>
            <a:endParaRPr lang="en-US" altLang="zh-CN" sz="1800" dirty="0"/>
          </a:p>
          <a:p>
            <a:pPr>
              <a:lnSpc>
                <a:spcPct val="150000"/>
              </a:lnSpc>
            </a:pPr>
            <a:r>
              <a:rPr lang="zh-CN" altLang="zh-CN" sz="1800" dirty="0"/>
              <a:t>通过采用</a:t>
            </a:r>
            <a:r>
              <a:rPr lang="zh-CN" altLang="zh-CN" sz="1800" dirty="0">
                <a:solidFill>
                  <a:srgbClr val="FF0000"/>
                </a:solidFill>
              </a:rPr>
              <a:t>新工艺对生产进行优化</a:t>
            </a:r>
            <a:r>
              <a:rPr lang="en-US" altLang="zh-CN" sz="1800" dirty="0"/>
              <a:t>(</a:t>
            </a:r>
            <a:r>
              <a:rPr lang="zh-CN" altLang="zh-CN" sz="1800" dirty="0"/>
              <a:t>例如，增加新纯化步骤、用一个步骤替代另一个步骤 </a:t>
            </a:r>
            <a:r>
              <a:rPr lang="en-US" altLang="zh-CN" sz="1800" dirty="0"/>
              <a:t>(</a:t>
            </a:r>
            <a:r>
              <a:rPr lang="zh-CN" altLang="zh-CN" sz="1800" dirty="0"/>
              <a:t>诸如，用排阻色谱法替代离子交换色谱法</a:t>
            </a:r>
            <a:r>
              <a:rPr lang="en-US" altLang="zh-CN" sz="1800" dirty="0"/>
              <a:t>)</a:t>
            </a:r>
            <a:r>
              <a:rPr lang="zh-CN" altLang="zh-CN" sz="1800" dirty="0"/>
              <a:t>、不同缓冲条件</a:t>
            </a:r>
            <a:r>
              <a:rPr lang="en-US" altLang="zh-CN" sz="1800" dirty="0"/>
              <a:t>)</a:t>
            </a:r>
            <a:r>
              <a:rPr lang="zh-CN" altLang="zh-CN" sz="1800" dirty="0"/>
              <a:t>被认为是一个替代工艺，</a:t>
            </a:r>
            <a:r>
              <a:rPr lang="zh-CN" altLang="zh-CN" sz="1800" dirty="0">
                <a:solidFill>
                  <a:srgbClr val="FF0000"/>
                </a:solidFill>
              </a:rPr>
              <a:t>是不允许用于同一个上市授权中的。</a:t>
            </a:r>
            <a:endParaRPr lang="zh-CN" altLang="en-US" sz="1800" dirty="0">
              <a:solidFill>
                <a:srgbClr val="FF0000"/>
              </a:solidFill>
            </a:endParaRPr>
          </a:p>
          <a:p>
            <a:pPr marL="0" indent="0">
              <a:lnSpc>
                <a:spcPct val="150000"/>
              </a:lnSpc>
              <a:buNone/>
            </a:pPr>
            <a:endParaRPr lang="zh-CN" altLang="en-US" sz="2000" dirty="0"/>
          </a:p>
        </p:txBody>
      </p:sp>
    </p:spTree>
    <p:extLst>
      <p:ext uri="{BB962C8B-B14F-4D97-AF65-F5344CB8AC3E}">
        <p14:creationId xmlns:p14="http://schemas.microsoft.com/office/powerpoint/2010/main" val="20273117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53</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768000" y="1042971"/>
            <a:ext cx="10656000" cy="5449569"/>
          </a:xfrm>
          <a:prstGeom prst="rect">
            <a:avLst/>
          </a:prstGeom>
        </p:spPr>
        <p:txBody>
          <a:bodyPr wrap="square">
            <a:spAutoFit/>
          </a:bodyPr>
          <a:lstStyle/>
          <a:p>
            <a:pPr eaLnBrk="1" fontAlgn="auto" hangingPunct="1">
              <a:lnSpc>
                <a:spcPct val="150000"/>
              </a:lnSpc>
              <a:spcBef>
                <a:spcPts val="0"/>
              </a:spcBef>
              <a:spcAft>
                <a:spcPts val="1200"/>
              </a:spcAft>
              <a:defRPr/>
            </a:pPr>
            <a:r>
              <a:rPr lang="zh-CN" altLang="en-US" sz="2400" b="1" dirty="0">
                <a:ea typeface="微软雅黑" panose="020B0503020204020204" pitchFamily="34" charset="-122"/>
              </a:rPr>
              <a:t>药品、活性物质、辅料和内包材灭菌指导原则</a:t>
            </a: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dirty="0" smtClean="0">
                <a:solidFill>
                  <a:srgbClr val="FF0000"/>
                </a:solidFill>
                <a:ea typeface="微软雅黑" panose="020B0503020204020204" pitchFamily="34" charset="-122"/>
              </a:rPr>
              <a:t>应制定灭菌</a:t>
            </a:r>
            <a:r>
              <a:rPr lang="zh-CN" altLang="en-US" dirty="0">
                <a:solidFill>
                  <a:srgbClr val="FF0000"/>
                </a:solidFill>
                <a:ea typeface="微软雅黑" panose="020B0503020204020204" pitchFamily="34" charset="-122"/>
              </a:rPr>
              <a:t>前的生物负荷控制</a:t>
            </a:r>
            <a:r>
              <a:rPr lang="zh-CN" altLang="en-US" dirty="0" smtClean="0">
                <a:solidFill>
                  <a:srgbClr val="FF0000"/>
                </a:solidFill>
                <a:ea typeface="微软雅黑" panose="020B0503020204020204" pitchFamily="34" charset="-122"/>
              </a:rPr>
              <a:t>标准</a:t>
            </a:r>
            <a:r>
              <a:rPr lang="zh-CN" altLang="en-US" dirty="0" smtClean="0">
                <a:ea typeface="微软雅黑" panose="020B0503020204020204" pitchFamily="34" charset="-122"/>
              </a:rPr>
              <a:t>；</a:t>
            </a:r>
            <a:endParaRPr lang="en-US" altLang="zh-CN" dirty="0" smtClean="0">
              <a:ea typeface="微软雅黑" panose="020B0503020204020204" pitchFamily="34" charset="-122"/>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dirty="0">
                <a:ea typeface="微软雅黑" panose="020B0503020204020204" pitchFamily="34" charset="-122"/>
              </a:rPr>
              <a:t>如果使用二级容器 </a:t>
            </a:r>
            <a:r>
              <a:rPr lang="en-US" altLang="zh-CN" dirty="0">
                <a:ea typeface="微软雅黑" panose="020B0503020204020204" pitchFamily="34" charset="-122"/>
              </a:rPr>
              <a:t>(</a:t>
            </a:r>
            <a:r>
              <a:rPr lang="zh-CN" altLang="en-US" dirty="0">
                <a:ea typeface="微软雅黑" panose="020B0503020204020204" pitchFamily="34" charset="-122"/>
              </a:rPr>
              <a:t>例如用于保持输液袋或泡罩外部无菌的外袋</a:t>
            </a:r>
            <a:r>
              <a:rPr lang="en-US" altLang="zh-CN" dirty="0">
                <a:ea typeface="微软雅黑" panose="020B0503020204020204" pitchFamily="34" charset="-122"/>
              </a:rPr>
              <a:t>), </a:t>
            </a:r>
            <a:r>
              <a:rPr lang="zh-CN" altLang="en-US" dirty="0">
                <a:ea typeface="微软雅黑" panose="020B0503020204020204" pitchFamily="34" charset="-122"/>
              </a:rPr>
              <a:t>应</a:t>
            </a:r>
            <a:r>
              <a:rPr lang="zh-CN" altLang="en-US" dirty="0">
                <a:solidFill>
                  <a:srgbClr val="FF0000"/>
                </a:solidFill>
                <a:ea typeface="微软雅黑" panose="020B0503020204020204" pitchFamily="34" charset="-122"/>
              </a:rPr>
              <a:t>说明包装过程</a:t>
            </a:r>
            <a:r>
              <a:rPr lang="en-US" altLang="zh-CN" dirty="0">
                <a:solidFill>
                  <a:srgbClr val="FF0000"/>
                </a:solidFill>
                <a:ea typeface="微软雅黑" panose="020B0503020204020204" pitchFamily="34" charset="-122"/>
              </a:rPr>
              <a:t>, </a:t>
            </a:r>
            <a:r>
              <a:rPr lang="zh-CN" altLang="en-US" dirty="0">
                <a:solidFill>
                  <a:srgbClr val="FF0000"/>
                </a:solidFill>
                <a:ea typeface="微软雅黑" panose="020B0503020204020204" pitchFamily="34" charset="-122"/>
              </a:rPr>
              <a:t>包括风险评估</a:t>
            </a:r>
            <a:r>
              <a:rPr lang="en-US" altLang="zh-CN" dirty="0">
                <a:ea typeface="微软雅黑" panose="020B0503020204020204" pitchFamily="34" charset="-122"/>
              </a:rPr>
              <a:t>, </a:t>
            </a:r>
            <a:r>
              <a:rPr lang="zh-CN" altLang="en-US" dirty="0">
                <a:ea typeface="微软雅黑" panose="020B0503020204020204" pitchFamily="34" charset="-122"/>
              </a:rPr>
              <a:t>因为它可能会影响成品的无菌性</a:t>
            </a:r>
            <a:r>
              <a:rPr lang="en-US" altLang="zh-CN" dirty="0" smtClean="0">
                <a:ea typeface="微软雅黑" panose="020B0503020204020204" pitchFamily="34" charset="-122"/>
              </a:rPr>
              <a:t>;</a:t>
            </a:r>
            <a:r>
              <a:rPr lang="zh-CN" altLang="en-US" dirty="0">
                <a:ea typeface="微软雅黑" panose="020B0503020204020204" pitchFamily="34" charset="-122"/>
              </a:rPr>
              <a:t>（例如</a:t>
            </a:r>
            <a:r>
              <a:rPr lang="en-US" altLang="zh-CN" dirty="0">
                <a:ea typeface="微软雅黑" panose="020B0503020204020204" pitchFamily="34" charset="-122"/>
              </a:rPr>
              <a:t>, </a:t>
            </a:r>
            <a:r>
              <a:rPr lang="zh-CN" altLang="en-US" dirty="0">
                <a:ea typeface="微软雅黑" panose="020B0503020204020204" pitchFamily="34" charset="-122"/>
              </a:rPr>
              <a:t>在内包装容器和二级容器之间残留</a:t>
            </a:r>
            <a:r>
              <a:rPr lang="zh-CN" altLang="en-US" dirty="0" smtClean="0">
                <a:ea typeface="微软雅黑" panose="020B0503020204020204" pitchFamily="34" charset="-122"/>
              </a:rPr>
              <a:t>水分。）</a:t>
            </a:r>
            <a:endParaRPr lang="en-US" altLang="zh-CN" dirty="0" smtClean="0">
              <a:ea typeface="微软雅黑" panose="020B0503020204020204" pitchFamily="34" charset="-122"/>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dirty="0">
                <a:ea typeface="微软雅黑" panose="020B0503020204020204" pitchFamily="34" charset="-122"/>
              </a:rPr>
              <a:t>所有蒸汽灭菌工艺都要求最低杀灭</a:t>
            </a:r>
            <a:r>
              <a:rPr lang="zh-CN" altLang="en-US" dirty="0" smtClean="0">
                <a:ea typeface="微软雅黑" panose="020B0503020204020204" pitchFamily="34" charset="-122"/>
              </a:rPr>
              <a:t>力为 </a:t>
            </a:r>
            <a:r>
              <a:rPr lang="en-US" altLang="zh-CN" dirty="0" smtClean="0">
                <a:solidFill>
                  <a:srgbClr val="FF0000"/>
                </a:solidFill>
                <a:ea typeface="微软雅黑" panose="020B0503020204020204" pitchFamily="34" charset="-122"/>
              </a:rPr>
              <a:t>F0≥8</a:t>
            </a:r>
            <a:r>
              <a:rPr lang="zh-CN" altLang="en-US" dirty="0" smtClean="0">
                <a:solidFill>
                  <a:srgbClr val="FF0000"/>
                </a:solidFill>
                <a:ea typeface="微软雅黑" panose="020B0503020204020204" pitchFamily="34" charset="-122"/>
              </a:rPr>
              <a:t>分钟</a:t>
            </a:r>
            <a:r>
              <a:rPr lang="en-US" altLang="zh-CN" dirty="0" smtClean="0">
                <a:solidFill>
                  <a:srgbClr val="FF0000"/>
                </a:solidFill>
                <a:ea typeface="微软雅黑" panose="020B0503020204020204" pitchFamily="34" charset="-122"/>
              </a:rPr>
              <a:t>, </a:t>
            </a:r>
            <a:r>
              <a:rPr lang="zh-CN" altLang="en-US" dirty="0">
                <a:solidFill>
                  <a:srgbClr val="FF0000"/>
                </a:solidFill>
                <a:ea typeface="微软雅黑" panose="020B0503020204020204" pitchFamily="34" charset="-122"/>
              </a:rPr>
              <a:t>最低工艺温度为</a:t>
            </a:r>
            <a:r>
              <a:rPr lang="en-US" altLang="zh-CN" dirty="0">
                <a:solidFill>
                  <a:srgbClr val="FF0000"/>
                </a:solidFill>
                <a:ea typeface="微软雅黑" panose="020B0503020204020204" pitchFamily="34" charset="-122"/>
              </a:rPr>
              <a:t>110°C</a:t>
            </a:r>
            <a:r>
              <a:rPr lang="zh-CN" altLang="en-US" dirty="0">
                <a:ea typeface="微软雅黑" panose="020B0503020204020204" pitchFamily="34" charset="-122"/>
              </a:rPr>
              <a:t>。</a:t>
            </a: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dirty="0">
                <a:ea typeface="微软雅黑" panose="020B0503020204020204" pitchFamily="34" charset="-122"/>
              </a:rPr>
              <a:t>如果使用</a:t>
            </a:r>
            <a:r>
              <a:rPr lang="en-US" altLang="zh-CN" dirty="0">
                <a:ea typeface="微软雅黑" panose="020B0503020204020204" pitchFamily="34" charset="-122"/>
              </a:rPr>
              <a:t>F0</a:t>
            </a:r>
            <a:r>
              <a:rPr lang="zh-CN" altLang="en-US" dirty="0">
                <a:ea typeface="微软雅黑" panose="020B0503020204020204" pitchFamily="34" charset="-122"/>
              </a:rPr>
              <a:t>作为监测工艺杀灭力的额外控制</a:t>
            </a:r>
            <a:r>
              <a:rPr lang="en-US" altLang="zh-CN" dirty="0" smtClean="0">
                <a:ea typeface="微软雅黑" panose="020B0503020204020204" pitchFamily="34" charset="-122"/>
              </a:rPr>
              <a:t>, </a:t>
            </a:r>
            <a:r>
              <a:rPr lang="zh-CN" altLang="en-US" dirty="0" smtClean="0">
                <a:ea typeface="微软雅黑" panose="020B0503020204020204" pitchFamily="34" charset="-122"/>
              </a:rPr>
              <a:t>则</a:t>
            </a:r>
            <a:r>
              <a:rPr lang="zh-CN" altLang="en-US" dirty="0">
                <a:ea typeface="微软雅黑" panose="020B0503020204020204" pitchFamily="34" charset="-122"/>
              </a:rPr>
              <a:t>应说明 </a:t>
            </a:r>
            <a:r>
              <a:rPr lang="en-US" altLang="zh-CN" dirty="0">
                <a:ea typeface="微软雅黑" panose="020B0503020204020204" pitchFamily="34" charset="-122"/>
              </a:rPr>
              <a:t>F0, </a:t>
            </a:r>
            <a:r>
              <a:rPr lang="zh-CN" altLang="en-US" dirty="0">
                <a:ea typeface="微软雅黑" panose="020B0503020204020204" pitchFamily="34" charset="-122"/>
              </a:rPr>
              <a:t>并由温度传感器测量的最低温度来确定 </a:t>
            </a:r>
            <a:r>
              <a:rPr lang="en-US" altLang="zh-CN" dirty="0">
                <a:ea typeface="微软雅黑" panose="020B0503020204020204" pitchFamily="34" charset="-122"/>
              </a:rPr>
              <a:t>F0</a:t>
            </a:r>
            <a:r>
              <a:rPr lang="zh-CN" altLang="en-US" dirty="0" smtClean="0">
                <a:ea typeface="微软雅黑" panose="020B0503020204020204" pitchFamily="34" charset="-122"/>
              </a:rPr>
              <a:t>。</a:t>
            </a:r>
            <a:endParaRPr lang="en-US" altLang="zh-CN" dirty="0" smtClean="0">
              <a:ea typeface="微软雅黑" panose="020B0503020204020204" pitchFamily="34" charset="-122"/>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dirty="0" smtClean="0">
                <a:ea typeface="微软雅黑" panose="020B0503020204020204" pitchFamily="34" charset="-122"/>
              </a:rPr>
              <a:t>使用过度杀灭，定义灭菌前的生物负荷水平（≤</a:t>
            </a:r>
            <a:r>
              <a:rPr lang="en-US" altLang="zh-CN" dirty="0" smtClean="0">
                <a:ea typeface="微软雅黑" panose="020B0503020204020204" pitchFamily="34" charset="-122"/>
              </a:rPr>
              <a:t>100 CFU/100ml</a:t>
            </a:r>
            <a:r>
              <a:rPr lang="zh-CN" altLang="en-US" dirty="0" smtClean="0">
                <a:ea typeface="微软雅黑" panose="020B0503020204020204" pitchFamily="34" charset="-122"/>
              </a:rPr>
              <a:t>）；</a:t>
            </a:r>
            <a:r>
              <a:rPr lang="zh-CN" altLang="en-US" dirty="0">
                <a:ea typeface="微软雅黑" panose="020B0503020204020204" pitchFamily="34" charset="-122"/>
              </a:rPr>
              <a:t>对于</a:t>
            </a:r>
            <a:r>
              <a:rPr lang="en-US" altLang="zh-CN" dirty="0">
                <a:ea typeface="微软雅黑" panose="020B0503020204020204" pitchFamily="34" charset="-122"/>
              </a:rPr>
              <a:t>F0</a:t>
            </a:r>
            <a:r>
              <a:rPr lang="zh-CN" altLang="en-US" dirty="0">
                <a:ea typeface="微软雅黑" panose="020B0503020204020204" pitchFamily="34" charset="-122"/>
              </a:rPr>
              <a:t>＜</a:t>
            </a:r>
            <a:r>
              <a:rPr lang="en-US" altLang="zh-CN" dirty="0">
                <a:ea typeface="微软雅黑" panose="020B0503020204020204" pitchFamily="34" charset="-122"/>
              </a:rPr>
              <a:t>8</a:t>
            </a:r>
            <a:r>
              <a:rPr lang="zh-CN" altLang="en-US" dirty="0">
                <a:ea typeface="微软雅黑" panose="020B0503020204020204" pitchFamily="34" charset="-122"/>
              </a:rPr>
              <a:t>的工艺，要求待处理溶液的生物负荷≤</a:t>
            </a:r>
            <a:r>
              <a:rPr lang="en-US" altLang="zh-CN" dirty="0" smtClean="0">
                <a:ea typeface="微软雅黑" panose="020B0503020204020204" pitchFamily="34" charset="-122"/>
              </a:rPr>
              <a:t>0CFU/100ml</a:t>
            </a:r>
            <a:r>
              <a:rPr lang="zh-CN" altLang="en-US" dirty="0" smtClean="0">
                <a:ea typeface="微软雅黑" panose="020B0503020204020204" pitchFamily="34" charset="-122"/>
              </a:rPr>
              <a:t>。</a:t>
            </a:r>
            <a:endParaRPr lang="en-US" altLang="zh-CN" dirty="0" smtClean="0">
              <a:ea typeface="微软雅黑" panose="020B0503020204020204" pitchFamily="34" charset="-122"/>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dirty="0">
                <a:ea typeface="微软雅黑" panose="020B0503020204020204" pitchFamily="34" charset="-122"/>
              </a:rPr>
              <a:t>干热灭菌在</a:t>
            </a:r>
            <a:r>
              <a:rPr lang="zh-CN" altLang="en-US" dirty="0">
                <a:solidFill>
                  <a:srgbClr val="FF0000"/>
                </a:solidFill>
                <a:ea typeface="微软雅黑" panose="020B0503020204020204" pitchFamily="34" charset="-122"/>
              </a:rPr>
              <a:t>温度大于</a:t>
            </a:r>
            <a:r>
              <a:rPr lang="en-US" altLang="zh-CN" dirty="0">
                <a:solidFill>
                  <a:srgbClr val="FF0000"/>
                </a:solidFill>
                <a:ea typeface="微软雅黑" panose="020B0503020204020204" pitchFamily="34" charset="-122"/>
              </a:rPr>
              <a:t>220°C </a:t>
            </a:r>
            <a:r>
              <a:rPr lang="zh-CN" altLang="en-US" dirty="0">
                <a:ea typeface="微软雅黑" panose="020B0503020204020204" pitchFamily="34" charset="-122"/>
              </a:rPr>
              <a:t>的情况下，可将</a:t>
            </a:r>
            <a:r>
              <a:rPr lang="zh-CN" altLang="en-US" dirty="0">
                <a:solidFill>
                  <a:srgbClr val="FF0000"/>
                </a:solidFill>
                <a:ea typeface="微软雅黑" panose="020B0503020204020204" pitchFamily="34" charset="-122"/>
              </a:rPr>
              <a:t>耐热内毒素的</a:t>
            </a:r>
            <a:r>
              <a:rPr lang="en-US" altLang="zh-CN" dirty="0">
                <a:solidFill>
                  <a:srgbClr val="FF0000"/>
                </a:solidFill>
                <a:ea typeface="微软雅黑" panose="020B0503020204020204" pitchFamily="34" charset="-122"/>
              </a:rPr>
              <a:t>3</a:t>
            </a:r>
            <a:r>
              <a:rPr lang="zh-CN" altLang="en-US" dirty="0">
                <a:solidFill>
                  <a:srgbClr val="FF0000"/>
                </a:solidFill>
                <a:ea typeface="微软雅黑" panose="020B0503020204020204" pitchFamily="34" charset="-122"/>
              </a:rPr>
              <a:t>个</a:t>
            </a:r>
            <a:r>
              <a:rPr lang="en-US" altLang="zh-CN" dirty="0">
                <a:solidFill>
                  <a:srgbClr val="FF0000"/>
                </a:solidFill>
                <a:ea typeface="微软雅黑" panose="020B0503020204020204" pitchFamily="34" charset="-122"/>
              </a:rPr>
              <a:t>log</a:t>
            </a:r>
            <a:r>
              <a:rPr lang="zh-CN" altLang="en-US" dirty="0">
                <a:solidFill>
                  <a:srgbClr val="FF0000"/>
                </a:solidFill>
                <a:ea typeface="微软雅黑" panose="020B0503020204020204" pitchFamily="34" charset="-122"/>
              </a:rPr>
              <a:t>下降值</a:t>
            </a:r>
            <a:r>
              <a:rPr lang="zh-CN" altLang="en-US" dirty="0">
                <a:ea typeface="微软雅黑" panose="020B0503020204020204" pitchFamily="34" charset="-122"/>
              </a:rPr>
              <a:t>作为验证标准</a:t>
            </a:r>
            <a:r>
              <a:rPr lang="zh-CN" altLang="en-US" dirty="0" smtClean="0">
                <a:ea typeface="微软雅黑" panose="020B0503020204020204" pitchFamily="34" charset="-122"/>
              </a:rPr>
              <a:t>。</a:t>
            </a:r>
            <a:endParaRPr lang="en-US" altLang="zh-CN" dirty="0" smtClean="0">
              <a:ea typeface="微软雅黑" panose="020B0503020204020204" pitchFamily="34" charset="-122"/>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dirty="0" smtClean="0">
                <a:ea typeface="微软雅黑" panose="020B0503020204020204" pitchFamily="34" charset="-122"/>
              </a:rPr>
              <a:t>一般来说</a:t>
            </a:r>
            <a:r>
              <a:rPr lang="en-US" altLang="zh-CN" dirty="0" smtClean="0">
                <a:ea typeface="微软雅黑" panose="020B0503020204020204" pitchFamily="34" charset="-122"/>
              </a:rPr>
              <a:t>, </a:t>
            </a:r>
            <a:r>
              <a:rPr lang="zh-CN" altLang="en-US" dirty="0" smtClean="0">
                <a:ea typeface="微软雅黑" panose="020B0503020204020204" pitchFamily="34" charset="-122"/>
              </a:rPr>
              <a:t>只有在没有其他灭菌方法的情况下</a:t>
            </a:r>
            <a:r>
              <a:rPr lang="en-US" altLang="zh-CN" dirty="0" smtClean="0">
                <a:ea typeface="微软雅黑" panose="020B0503020204020204" pitchFamily="34" charset="-122"/>
              </a:rPr>
              <a:t>, </a:t>
            </a:r>
            <a:r>
              <a:rPr lang="zh-CN" altLang="en-US" dirty="0">
                <a:ea typeface="微软雅黑" panose="020B0503020204020204" pitchFamily="34" charset="-122"/>
              </a:rPr>
              <a:t>气体灭菌才是可以接受的。参数放行对于气体灭菌是不可接受</a:t>
            </a:r>
            <a:r>
              <a:rPr lang="zh-CN" altLang="en-US" dirty="0" smtClean="0">
                <a:ea typeface="微软雅黑" panose="020B0503020204020204" pitchFamily="34" charset="-122"/>
              </a:rPr>
              <a:t>的。</a:t>
            </a:r>
            <a:endParaRPr lang="zh-CN" altLang="en-US" dirty="0">
              <a:ea typeface="微软雅黑" panose="020B0503020204020204" pitchFamily="34" charset="-122"/>
            </a:endParaRPr>
          </a:p>
        </p:txBody>
      </p:sp>
    </p:spTree>
    <p:extLst>
      <p:ext uri="{BB962C8B-B14F-4D97-AF65-F5344CB8AC3E}">
        <p14:creationId xmlns:p14="http://schemas.microsoft.com/office/powerpoint/2010/main" val="16496007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54</a:t>
            </a:fld>
            <a:r>
              <a:rPr lang="en-US" altLang="zh-CN" dirty="0" smtClean="0"/>
              <a:t>/160</a:t>
            </a:r>
            <a:endParaRPr lang="zh-CN" alt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00" y="1044000"/>
            <a:ext cx="10165611" cy="5560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86954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55</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768000" y="1026508"/>
            <a:ext cx="8205691" cy="400110"/>
          </a:xfrm>
          <a:prstGeom prst="rect">
            <a:avLst/>
          </a:prstGeom>
        </p:spPr>
        <p:txBody>
          <a:bodyPr wrap="square">
            <a:spAutoFit/>
          </a:bodyPr>
          <a:lstStyle/>
          <a:p>
            <a:pPr eaLnBrk="1" fontAlgn="auto" hangingPunct="1">
              <a:spcBef>
                <a:spcPts val="0"/>
              </a:spcBef>
              <a:spcAft>
                <a:spcPts val="1200"/>
              </a:spcAft>
              <a:defRPr/>
            </a:pPr>
            <a:r>
              <a:rPr lang="zh-CN" altLang="en-US" sz="2000" dirty="0">
                <a:ea typeface="微软雅黑" panose="020B0503020204020204" pitchFamily="34" charset="-122"/>
              </a:rPr>
              <a:t>溶液剂型产品的灭菌选择决策树</a:t>
            </a:r>
          </a:p>
        </p:txBody>
      </p:sp>
      <p:pic>
        <p:nvPicPr>
          <p:cNvPr id="7" name="Picture 4" descr="http://5b0988e595225.cdn.sohucs.com/images/20190422/4efeb6a3f40d47c89e39c9a5eb0eaee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274" y="1527734"/>
            <a:ext cx="8519452" cy="4828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9307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56</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768000" y="1091437"/>
            <a:ext cx="8205691" cy="861774"/>
          </a:xfrm>
          <a:prstGeom prst="rect">
            <a:avLst/>
          </a:prstGeom>
        </p:spPr>
        <p:txBody>
          <a:bodyPr wrap="square">
            <a:spAutoFit/>
          </a:bodyPr>
          <a:lstStyle/>
          <a:p>
            <a:pPr eaLnBrk="1" fontAlgn="auto" hangingPunct="1">
              <a:spcBef>
                <a:spcPts val="0"/>
              </a:spcBef>
              <a:spcAft>
                <a:spcPts val="1200"/>
              </a:spcAft>
              <a:defRPr/>
            </a:pPr>
            <a:r>
              <a:rPr lang="zh-CN" altLang="en-US" sz="2000" dirty="0">
                <a:ea typeface="微软雅黑" panose="020B0503020204020204" pitchFamily="34" charset="-122"/>
              </a:rPr>
              <a:t>非溶液、半固体或干粉产品的灭菌选择决策树</a:t>
            </a:r>
          </a:p>
          <a:p>
            <a:pPr eaLnBrk="1" fontAlgn="auto" hangingPunct="1">
              <a:spcBef>
                <a:spcPts val="0"/>
              </a:spcBef>
              <a:spcAft>
                <a:spcPts val="1200"/>
              </a:spcAft>
              <a:defRPr/>
            </a:pPr>
            <a:endParaRPr lang="zh-CN" altLang="en-US" sz="2000" dirty="0">
              <a:ea typeface="微软雅黑" panose="020B0503020204020204" pitchFamily="34" charset="-122"/>
            </a:endParaRPr>
          </a:p>
        </p:txBody>
      </p:sp>
      <p:pic>
        <p:nvPicPr>
          <p:cNvPr id="8" name="Picture 4" descr="http://5b0988e595225.cdn.sohucs.com/images/20190422/b9568e2496894e8abcc95f36187748c9.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000" y="1522325"/>
            <a:ext cx="7953373" cy="519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2552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a:t>
            </a:r>
            <a:r>
              <a:rPr lang="zh-CN" altLang="en-US" dirty="0" smtClean="0"/>
              <a:t>指南动态</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57</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768000" y="1120183"/>
            <a:ext cx="8205691" cy="400110"/>
          </a:xfrm>
          <a:prstGeom prst="rect">
            <a:avLst/>
          </a:prstGeom>
        </p:spPr>
        <p:txBody>
          <a:bodyPr wrap="square">
            <a:spAutoFit/>
          </a:bodyPr>
          <a:lstStyle/>
          <a:p>
            <a:pPr eaLnBrk="1" fontAlgn="auto" hangingPunct="1">
              <a:spcBef>
                <a:spcPts val="0"/>
              </a:spcBef>
              <a:spcAft>
                <a:spcPts val="1200"/>
              </a:spcAft>
              <a:defRPr/>
            </a:pPr>
            <a:r>
              <a:rPr lang="zh-CN" altLang="en-US" sz="2000" dirty="0">
                <a:ea typeface="微软雅黑" panose="020B0503020204020204" pitchFamily="34" charset="-122"/>
              </a:rPr>
              <a:t>容器灭菌工艺选择的决策树</a:t>
            </a:r>
            <a:r>
              <a:rPr lang="zh-CN" altLang="en-US" sz="2000" dirty="0">
                <a:solidFill>
                  <a:schemeClr val="accent1"/>
                </a:solidFill>
                <a:ea typeface="微软雅黑" panose="020B0503020204020204" pitchFamily="34" charset="-122"/>
              </a:rPr>
              <a:t>（新增）</a:t>
            </a:r>
          </a:p>
        </p:txBody>
      </p:sp>
      <p:pic>
        <p:nvPicPr>
          <p:cNvPr id="7" name="Picture 2" descr="http://5b0988e595225.cdn.sohucs.com/images/20190422/56dfe54fcb494630835e980395c39db5.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619" y="1520293"/>
            <a:ext cx="8166762" cy="524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4974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EDQM</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58</a:t>
            </a:fld>
            <a:r>
              <a:rPr lang="en-US" altLang="zh-CN" dirty="0" smtClean="0"/>
              <a:t>/160</a:t>
            </a:r>
            <a:endParaRPr lang="zh-CN" altLang="en-US" dirty="0"/>
          </a:p>
        </p:txBody>
      </p:sp>
      <p:graphicFrame>
        <p:nvGraphicFramePr>
          <p:cNvPr id="4"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3136741521"/>
              </p:ext>
            </p:extLst>
          </p:nvPr>
        </p:nvGraphicFramePr>
        <p:xfrm>
          <a:off x="885646" y="988858"/>
          <a:ext cx="10538354" cy="5387170"/>
        </p:xfrm>
        <a:graphic>
          <a:graphicData uri="http://schemas.openxmlformats.org/drawingml/2006/table">
            <a:tbl>
              <a:tblPr firstRow="1" bandRow="1">
                <a:tableStyleId>{5C22544A-7EE6-4342-B048-85BDC9FD1C3A}</a:tableStyleId>
              </a:tblPr>
              <a:tblGrid>
                <a:gridCol w="1895923">
                  <a:extLst>
                    <a:ext uri="{9D8B030D-6E8A-4147-A177-3AD203B41FA5}">
                      <a16:colId xmlns:a16="http://schemas.microsoft.com/office/drawing/2014/main" val="20000"/>
                    </a:ext>
                  </a:extLst>
                </a:gridCol>
                <a:gridCol w="8642431">
                  <a:extLst>
                    <a:ext uri="{9D8B030D-6E8A-4147-A177-3AD203B41FA5}">
                      <a16:colId xmlns:a16="http://schemas.microsoft.com/office/drawing/2014/main" val="20001"/>
                    </a:ext>
                  </a:extLst>
                </a:gridCol>
              </a:tblGrid>
              <a:tr h="413793">
                <a:tc>
                  <a:txBody>
                    <a:bodyPr/>
                    <a:lstStyle/>
                    <a:p>
                      <a:pPr algn="ctr">
                        <a:lnSpc>
                          <a:spcPct val="100000"/>
                        </a:lnSpc>
                      </a:pPr>
                      <a:r>
                        <a:rPr lang="zh-CN" altLang="en-US" sz="1800" b="0" dirty="0" smtClean="0">
                          <a:latin typeface="微软雅黑" panose="020B0503020204020204" pitchFamily="34" charset="-122"/>
                          <a:ea typeface="微软雅黑" panose="020B0503020204020204" pitchFamily="34" charset="-122"/>
                        </a:rPr>
                        <a:t>应用时间</a:t>
                      </a:r>
                      <a:endParaRPr lang="zh-CN" altLang="en-US" sz="1800" b="0" dirty="0">
                        <a:latin typeface="微软雅黑" panose="020B0503020204020204" pitchFamily="34" charset="-122"/>
                        <a:ea typeface="微软雅黑" panose="020B0503020204020204" pitchFamily="34" charset="-122"/>
                      </a:endParaRPr>
                    </a:p>
                  </a:txBody>
                  <a:tcPr/>
                </a:tc>
                <a:tc>
                  <a:txBody>
                    <a:bodyPr/>
                    <a:lstStyle/>
                    <a:p>
                      <a:pPr algn="ctr">
                        <a:lnSpc>
                          <a:spcPct val="100000"/>
                        </a:lnSpc>
                      </a:pPr>
                      <a:r>
                        <a:rPr lang="zh-CN" altLang="en-US" sz="1800" b="0" dirty="0" smtClean="0">
                          <a:latin typeface="微软雅黑" panose="020B0503020204020204" pitchFamily="34" charset="-122"/>
                          <a:ea typeface="微软雅黑" panose="020B0503020204020204" pitchFamily="34" charset="-122"/>
                        </a:rPr>
                        <a:t>指南</a:t>
                      </a:r>
                      <a:endParaRPr lang="zh-CN" altLang="en-US" sz="18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6329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dk1"/>
                          </a:solidFill>
                          <a:latin typeface="微软雅黑" panose="020B0503020204020204" pitchFamily="34" charset="-122"/>
                          <a:ea typeface="微软雅黑" panose="020B0503020204020204" pitchFamily="34" charset="-122"/>
                          <a:cs typeface="+mn-cs"/>
                        </a:rPr>
                        <a:t>2018.09</a:t>
                      </a:r>
                      <a:endParaRPr lang="zh-CN" altLang="en-US" sz="16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Qualification of Equipment - Core document</a:t>
                      </a:r>
                      <a:b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b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设备确认主文件</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86177818"/>
                  </a:ext>
                </a:extLst>
              </a:tr>
              <a:tr h="6329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dk1"/>
                          </a:solidFill>
                          <a:latin typeface="微软雅黑" panose="020B0503020204020204" pitchFamily="34" charset="-122"/>
                          <a:ea typeface="微软雅黑" panose="020B0503020204020204" pitchFamily="34" charset="-122"/>
                          <a:cs typeface="+mn-cs"/>
                        </a:rPr>
                        <a:t>2018.08</a:t>
                      </a:r>
                      <a:endParaRPr lang="zh-CN" altLang="en-US" sz="16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Qualification of Equipment Annex 1 Qualification of HPLC Equipment</a:t>
                      </a:r>
                      <a:b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b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设备确认</a:t>
                      </a: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附录</a:t>
                      </a: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1 HPLC</a:t>
                      </a: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设备确认</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1"/>
                  </a:ext>
                </a:extLst>
              </a:tr>
              <a:tr h="63298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dk1"/>
                          </a:solidFill>
                          <a:latin typeface="微软雅黑" panose="020B0503020204020204" pitchFamily="34" charset="-122"/>
                          <a:ea typeface="微软雅黑" panose="020B0503020204020204" pitchFamily="34" charset="-122"/>
                          <a:cs typeface="+mn-cs"/>
                        </a:rPr>
                        <a:t>2018.09</a:t>
                      </a:r>
                      <a:endParaRPr lang="zh-CN" altLang="en-US" sz="1600" b="0" kern="12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Qualification of Equipment Annex 6 Qualification of Piston Pipettes </a:t>
                      </a:r>
                      <a:b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b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设备确认</a:t>
                      </a: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附录</a:t>
                      </a: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6 </a:t>
                      </a: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活塞吸量管确认</a:t>
                      </a:r>
                    </a:p>
                  </a:txBody>
                  <a:tcPr anchor="ctr"/>
                </a:tc>
                <a:extLst>
                  <a:ext uri="{0D108BD9-81ED-4DB2-BD59-A6C34878D82A}">
                    <a16:rowId xmlns:a16="http://schemas.microsoft.com/office/drawing/2014/main" val="2005983732"/>
                  </a:ext>
                </a:extLst>
              </a:tr>
              <a:tr h="8032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2018.08</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Qualification of Equipment Annex 7 Qualification of Mass Spectrometers</a:t>
                      </a:r>
                      <a:b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b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设备确认</a:t>
                      </a: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a:t>
                      </a: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附录</a:t>
                      </a: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7 </a:t>
                      </a: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质谱仪确认</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r h="6448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2018.08</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Validation of </a:t>
                      </a:r>
                      <a:r>
                        <a:rPr lang="en-US" altLang="zh-CN" sz="1600" b="0" kern="1200" dirty="0" err="1" smtClean="0">
                          <a:solidFill>
                            <a:schemeClr val="tx1"/>
                          </a:solidFill>
                          <a:latin typeface="微软雅黑" panose="020B0503020204020204" pitchFamily="34" charset="-122"/>
                          <a:ea typeface="微软雅黑" panose="020B0503020204020204" pitchFamily="34" charset="-122"/>
                          <a:cs typeface="+mn-cs"/>
                        </a:rPr>
                        <a:t>Computerised</a:t>
                      </a:r>
                      <a: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t> Systems Core document</a:t>
                      </a:r>
                      <a:br>
                        <a:rPr lang="en-US" altLang="zh-CN" sz="1600" b="0" kern="1200" dirty="0" smtClean="0">
                          <a:solidFill>
                            <a:schemeClr val="tx1"/>
                          </a:solidFill>
                          <a:latin typeface="微软雅黑" panose="020B0503020204020204" pitchFamily="34" charset="-122"/>
                          <a:ea typeface="微软雅黑" panose="020B0503020204020204" pitchFamily="34" charset="-122"/>
                          <a:cs typeface="+mn-cs"/>
                        </a:rPr>
                      </a:br>
                      <a:r>
                        <a:rPr lang="zh-CN" altLang="en-US" sz="1600" b="0" kern="1200" dirty="0" smtClean="0">
                          <a:solidFill>
                            <a:schemeClr val="tx1"/>
                          </a:solidFill>
                          <a:latin typeface="微软雅黑" panose="020B0503020204020204" pitchFamily="34" charset="-122"/>
                          <a:ea typeface="微软雅黑" panose="020B0503020204020204" pitchFamily="34" charset="-122"/>
                          <a:cs typeface="+mn-cs"/>
                        </a:rPr>
                        <a:t>计算机化系统验证主文件</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4041206776"/>
                  </a:ext>
                </a:extLst>
              </a:tr>
              <a:tr h="8032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微软雅黑" panose="020B0503020204020204" pitchFamily="34" charset="-122"/>
                          <a:ea typeface="微软雅黑" panose="020B0503020204020204" pitchFamily="34" charset="-122"/>
                        </a:rPr>
                        <a:t>2018.08</a:t>
                      </a:r>
                      <a:endParaRPr lang="zh-CN" altLang="en-US" sz="1600" b="0"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微软雅黑" panose="020B0503020204020204" pitchFamily="34" charset="-122"/>
                          <a:ea typeface="微软雅黑" panose="020B0503020204020204" pitchFamily="34" charset="-122"/>
                        </a:rPr>
                        <a:t>Validation of </a:t>
                      </a:r>
                      <a:r>
                        <a:rPr lang="en-US" altLang="zh-CN" sz="1600" b="0" dirty="0" err="1" smtClean="0">
                          <a:solidFill>
                            <a:schemeClr val="tx1"/>
                          </a:solidFill>
                          <a:latin typeface="微软雅黑" panose="020B0503020204020204" pitchFamily="34" charset="-122"/>
                          <a:ea typeface="微软雅黑" panose="020B0503020204020204" pitchFamily="34" charset="-122"/>
                        </a:rPr>
                        <a:t>Computerised</a:t>
                      </a:r>
                      <a:r>
                        <a:rPr lang="en-US" altLang="zh-CN" sz="1600" b="0" dirty="0" smtClean="0">
                          <a:solidFill>
                            <a:schemeClr val="tx1"/>
                          </a:solidFill>
                          <a:latin typeface="微软雅黑" panose="020B0503020204020204" pitchFamily="34" charset="-122"/>
                          <a:ea typeface="微软雅黑" panose="020B0503020204020204" pitchFamily="34" charset="-122"/>
                        </a:rPr>
                        <a:t> Systems Annex 1: Validation of Excel Spread sheets</a:t>
                      </a:r>
                      <a:br>
                        <a:rPr lang="en-US" altLang="zh-CN" sz="1600" b="0" dirty="0" smtClean="0">
                          <a:solidFill>
                            <a:schemeClr val="tx1"/>
                          </a:solidFill>
                          <a:latin typeface="微软雅黑" panose="020B0503020204020204" pitchFamily="34" charset="-122"/>
                          <a:ea typeface="微软雅黑" panose="020B0503020204020204" pitchFamily="34" charset="-122"/>
                        </a:rPr>
                      </a:br>
                      <a:r>
                        <a:rPr lang="zh-CN" altLang="en-US" sz="1600" b="0" dirty="0" smtClean="0">
                          <a:solidFill>
                            <a:schemeClr val="tx1"/>
                          </a:solidFill>
                          <a:latin typeface="微软雅黑" panose="020B0503020204020204" pitchFamily="34" charset="-122"/>
                          <a:ea typeface="微软雅黑" panose="020B0503020204020204" pitchFamily="34" charset="-122"/>
                        </a:rPr>
                        <a:t>计算机化系统验证附录</a:t>
                      </a:r>
                      <a:r>
                        <a:rPr lang="en-US" altLang="zh-CN" sz="1600" b="0" dirty="0" smtClean="0">
                          <a:solidFill>
                            <a:schemeClr val="tx1"/>
                          </a:solidFill>
                          <a:latin typeface="微软雅黑" panose="020B0503020204020204" pitchFamily="34" charset="-122"/>
                          <a:ea typeface="微软雅黑" panose="020B0503020204020204" pitchFamily="34" charset="-122"/>
                        </a:rPr>
                        <a:t>1-Excel</a:t>
                      </a:r>
                      <a:r>
                        <a:rPr lang="zh-CN" altLang="en-US" sz="1600" b="0" dirty="0" smtClean="0">
                          <a:solidFill>
                            <a:schemeClr val="tx1"/>
                          </a:solidFill>
                          <a:latin typeface="微软雅黑" panose="020B0503020204020204" pitchFamily="34" charset="-122"/>
                          <a:ea typeface="微软雅黑" panose="020B0503020204020204" pitchFamily="34" charset="-122"/>
                        </a:rPr>
                        <a:t>数据表验证</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828607298"/>
                  </a:ext>
                </a:extLst>
              </a:tr>
              <a:tr h="8032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微软雅黑" panose="020B0503020204020204" pitchFamily="34" charset="-122"/>
                          <a:ea typeface="微软雅黑" panose="020B0503020204020204" pitchFamily="34" charset="-122"/>
                        </a:rPr>
                        <a:t>2018.08</a:t>
                      </a:r>
                      <a:endParaRPr lang="zh-CN" altLang="en-US" sz="1600" b="0"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chemeClr val="tx1"/>
                          </a:solidFill>
                          <a:latin typeface="微软雅黑" panose="020B0503020204020204" pitchFamily="34" charset="-122"/>
                          <a:ea typeface="微软雅黑" panose="020B0503020204020204" pitchFamily="34" charset="-122"/>
                        </a:rPr>
                        <a:t>Validation of </a:t>
                      </a:r>
                      <a:r>
                        <a:rPr lang="en-US" altLang="zh-CN" sz="1600" b="0" dirty="0" err="1" smtClean="0">
                          <a:solidFill>
                            <a:schemeClr val="tx1"/>
                          </a:solidFill>
                          <a:latin typeface="微软雅黑" panose="020B0503020204020204" pitchFamily="34" charset="-122"/>
                          <a:ea typeface="微软雅黑" panose="020B0503020204020204" pitchFamily="34" charset="-122"/>
                        </a:rPr>
                        <a:t>Computerised</a:t>
                      </a:r>
                      <a:r>
                        <a:rPr lang="en-US" altLang="zh-CN" sz="1600" b="0" dirty="0" smtClean="0">
                          <a:solidFill>
                            <a:schemeClr val="tx1"/>
                          </a:solidFill>
                          <a:latin typeface="微软雅黑" panose="020B0503020204020204" pitchFamily="34" charset="-122"/>
                          <a:ea typeface="微软雅黑" panose="020B0503020204020204" pitchFamily="34" charset="-122"/>
                        </a:rPr>
                        <a:t> Systems Annex 2: Validation of Complex </a:t>
                      </a:r>
                      <a:r>
                        <a:rPr lang="en-US" altLang="zh-CN" sz="1600" b="0" dirty="0" err="1" smtClean="0">
                          <a:solidFill>
                            <a:schemeClr val="tx1"/>
                          </a:solidFill>
                          <a:latin typeface="微软雅黑" panose="020B0503020204020204" pitchFamily="34" charset="-122"/>
                          <a:ea typeface="微软雅黑" panose="020B0503020204020204" pitchFamily="34" charset="-122"/>
                        </a:rPr>
                        <a:t>Computerised</a:t>
                      </a:r>
                      <a:r>
                        <a:rPr lang="en-US" altLang="zh-CN" sz="1600" b="0" dirty="0" smtClean="0">
                          <a:solidFill>
                            <a:schemeClr val="tx1"/>
                          </a:solidFill>
                          <a:latin typeface="微软雅黑" panose="020B0503020204020204" pitchFamily="34" charset="-122"/>
                          <a:ea typeface="微软雅黑" panose="020B0503020204020204" pitchFamily="34" charset="-122"/>
                        </a:rPr>
                        <a:t> Systems</a:t>
                      </a:r>
                      <a:br>
                        <a:rPr lang="en-US" altLang="zh-CN" sz="1600" b="0" dirty="0" smtClean="0">
                          <a:solidFill>
                            <a:schemeClr val="tx1"/>
                          </a:solidFill>
                          <a:latin typeface="微软雅黑" panose="020B0503020204020204" pitchFamily="34" charset="-122"/>
                          <a:ea typeface="微软雅黑" panose="020B0503020204020204" pitchFamily="34" charset="-122"/>
                        </a:rPr>
                      </a:br>
                      <a:r>
                        <a:rPr lang="zh-CN" altLang="en-US" sz="1600" b="0" dirty="0" smtClean="0">
                          <a:solidFill>
                            <a:schemeClr val="tx1"/>
                          </a:solidFill>
                          <a:latin typeface="微软雅黑" panose="020B0503020204020204" pitchFamily="34" charset="-122"/>
                          <a:ea typeface="微软雅黑" panose="020B0503020204020204" pitchFamily="34" charset="-122"/>
                        </a:rPr>
                        <a:t>计算机化系统验证附录</a:t>
                      </a:r>
                      <a:r>
                        <a:rPr lang="en-US" altLang="zh-CN" sz="1600" b="0" dirty="0" smtClean="0">
                          <a:solidFill>
                            <a:schemeClr val="tx1"/>
                          </a:solidFill>
                          <a:latin typeface="微软雅黑" panose="020B0503020204020204" pitchFamily="34" charset="-122"/>
                          <a:ea typeface="微软雅黑" panose="020B0503020204020204" pitchFamily="34" charset="-122"/>
                        </a:rPr>
                        <a:t>2-</a:t>
                      </a:r>
                      <a:r>
                        <a:rPr lang="zh-CN" altLang="en-US" sz="1600" b="0" dirty="0" smtClean="0">
                          <a:solidFill>
                            <a:schemeClr val="tx1"/>
                          </a:solidFill>
                          <a:latin typeface="微软雅黑" panose="020B0503020204020204" pitchFamily="34" charset="-122"/>
                          <a:ea typeface="微软雅黑" panose="020B0503020204020204" pitchFamily="34" charset="-122"/>
                        </a:rPr>
                        <a:t>复杂计算机化系统验证</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487489931"/>
                  </a:ext>
                </a:extLst>
              </a:tr>
            </a:tbl>
          </a:graphicData>
        </a:graphic>
      </p:graphicFrame>
    </p:spTree>
    <p:extLst>
      <p:ext uri="{BB962C8B-B14F-4D97-AF65-F5344CB8AC3E}">
        <p14:creationId xmlns:p14="http://schemas.microsoft.com/office/powerpoint/2010/main" val="41659596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EDQM</a:t>
            </a:r>
            <a:r>
              <a:rPr lang="zh-CN" altLang="en-US" dirty="0" smtClean="0"/>
              <a:t>指南动态</a:t>
            </a:r>
            <a:endParaRPr lang="zh-CN" altLang="en-US" dirty="0"/>
          </a:p>
        </p:txBody>
      </p:sp>
      <p:sp>
        <p:nvSpPr>
          <p:cNvPr id="6" name="灯片编号占位符 5"/>
          <p:cNvSpPr>
            <a:spLocks noGrp="1"/>
          </p:cNvSpPr>
          <p:nvPr>
            <p:ph type="sldNum" sz="quarter" idx="10"/>
          </p:nvPr>
        </p:nvSpPr>
        <p:spPr/>
        <p:txBody>
          <a:bodyPr/>
          <a:lstStyle/>
          <a:p>
            <a:pPr>
              <a:defRPr/>
            </a:pPr>
            <a:fld id="{E9C26CF1-AECC-44F5-8FED-F08477BFFB23}" type="slidenum">
              <a:rPr lang="zh-CN" altLang="en-US" smtClean="0"/>
              <a:pPr>
                <a:defRPr/>
              </a:pPr>
              <a:t>59</a:t>
            </a:fld>
            <a:r>
              <a:rPr lang="en-US" altLang="zh-CN" dirty="0" smtClean="0"/>
              <a:t>/160</a:t>
            </a:r>
            <a:endParaRPr lang="zh-CN" altLang="en-US" dirty="0"/>
          </a:p>
        </p:txBody>
      </p:sp>
      <p:sp>
        <p:nvSpPr>
          <p:cNvPr id="5" name="矩形 4">
            <a:extLst>
              <a:ext uri="{FF2B5EF4-FFF2-40B4-BE49-F238E27FC236}">
                <a16:creationId xmlns:a16="http://schemas.microsoft.com/office/drawing/2014/main" id="{BA5F4CC1-697F-4B52-9486-A1DB8FF39F16}"/>
              </a:ext>
            </a:extLst>
          </p:cNvPr>
          <p:cNvSpPr/>
          <p:nvPr/>
        </p:nvSpPr>
        <p:spPr>
          <a:xfrm>
            <a:off x="768000" y="1003783"/>
            <a:ext cx="10656000" cy="2185214"/>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400" b="1"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000000"/>
                </a:solidFill>
                <a:latin typeface="微软雅黑" panose="020B0503020204020204" pitchFamily="34" charset="-122"/>
                <a:ea typeface="微软雅黑" panose="020B0503020204020204" pitchFamily="34" charset="-122"/>
              </a:rPr>
              <a:t>计算机化系统验证</a:t>
            </a:r>
            <a:r>
              <a:rPr lang="en-US" altLang="zh-CN" sz="2400" b="1" dirty="0">
                <a:solidFill>
                  <a:srgbClr val="000000"/>
                </a:solidFill>
                <a:latin typeface="微软雅黑" panose="020B0503020204020204" pitchFamily="34" charset="-122"/>
                <a:ea typeface="微软雅黑" panose="020B0503020204020204" pitchFamily="34" charset="-122"/>
              </a:rPr>
              <a:t>》</a:t>
            </a:r>
          </a:p>
          <a:p>
            <a:pPr eaLnBrk="1" fontAlgn="auto" hangingPunct="1">
              <a:lnSpc>
                <a:spcPct val="150000"/>
              </a:lnSpc>
              <a:spcBef>
                <a:spcPts val="0"/>
              </a:spcBef>
              <a:spcAft>
                <a:spcPts val="1200"/>
              </a:spcAft>
              <a:defRPr/>
            </a:pPr>
            <a:r>
              <a:rPr lang="en-US" altLang="zh-CN" sz="2000" dirty="0">
                <a:latin typeface="微软雅黑" panose="020B0503020204020204" pitchFamily="34" charset="-122"/>
                <a:ea typeface="微软雅黑" panose="020B0503020204020204" pitchFamily="34" charset="-122"/>
              </a:rPr>
              <a:t>2018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EDQM</a:t>
            </a:r>
            <a:r>
              <a:rPr lang="zh-CN" altLang="en-US" sz="2000" dirty="0">
                <a:latin typeface="微软雅黑" panose="020B0503020204020204" pitchFamily="34" charset="-122"/>
                <a:ea typeface="微软雅黑" panose="020B0503020204020204" pitchFamily="34" charset="-122"/>
              </a:rPr>
              <a:t>发布了新的</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计算机化系统验证指南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，以帮助药企在实施实验室信息管理系统（</a:t>
            </a:r>
            <a:r>
              <a:rPr lang="en-US" altLang="zh-CN" sz="2000" dirty="0">
                <a:latin typeface="微软雅黑" panose="020B0503020204020204" pitchFamily="34" charset="-122"/>
                <a:ea typeface="微软雅黑" panose="020B0503020204020204" pitchFamily="34" charset="-122"/>
              </a:rPr>
              <a:t>LIMS</a:t>
            </a:r>
            <a:r>
              <a:rPr lang="zh-CN" altLang="en-US" sz="2000" dirty="0">
                <a:latin typeface="微软雅黑" panose="020B0503020204020204" pitchFamily="34" charset="-122"/>
                <a:ea typeface="微软雅黑" panose="020B0503020204020204" pitchFamily="34" charset="-122"/>
              </a:rPr>
              <a:t>）、电子文档管理系统等计算机化系统验证提供指导。指南由一个核心文件和</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个附件组成，于</a:t>
            </a:r>
            <a:r>
              <a:rPr lang="en-US" altLang="zh-CN" sz="2000" dirty="0">
                <a:latin typeface="微软雅黑" panose="020B0503020204020204" pitchFamily="34" charset="-122"/>
                <a:ea typeface="微软雅黑" panose="020B0503020204020204" pitchFamily="34" charset="-122"/>
              </a:rPr>
              <a:t>2018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日起开始强制实施。指南对不同计算机化系统的验证策略进行分类：       </a:t>
            </a:r>
          </a:p>
        </p:txBody>
      </p:sp>
      <p:sp>
        <p:nvSpPr>
          <p:cNvPr id="4" name="Rectangle 1"/>
          <p:cNvSpPr>
            <a:spLocks noChangeArrowheads="1"/>
          </p:cNvSpPr>
          <p:nvPr/>
        </p:nvSpPr>
        <p:spPr bwMode="auto">
          <a:xfrm>
            <a:off x="4908551" y="1698239"/>
            <a:ext cx="4988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zh-CN" altLang="zh-CN" sz="1200" dirty="0">
                <a:solidFill>
                  <a:srgbClr val="444444"/>
                </a:solidFill>
                <a:latin typeface="微软雅黑 Light" panose="020B0502040204020203" pitchFamily="34" charset="-122"/>
                <a:ea typeface="微软雅黑 Light" panose="020B0502040204020203" pitchFamily="34" charset="-122"/>
              </a:rPr>
              <a:t>       </a:t>
            </a:r>
            <a:endParaRPr lang="zh-CN" altLang="zh-CN" dirty="0">
              <a:latin typeface="Arial" panose="020B0604020202020204" pitchFamily="34" charset="0"/>
              <a:ea typeface="微软雅黑 Light" panose="020B0502040204020203" pitchFamily="34" charset="-122"/>
            </a:endParaRPr>
          </a:p>
        </p:txBody>
      </p:sp>
    </p:spTree>
    <p:extLst>
      <p:ext uri="{BB962C8B-B14F-4D97-AF65-F5344CB8AC3E}">
        <p14:creationId xmlns:p14="http://schemas.microsoft.com/office/powerpoint/2010/main" val="5642139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en-US" altLang="zh-CN" dirty="0"/>
              <a:t>FDA</a:t>
            </a:r>
            <a:r>
              <a:rPr lang="zh-CN" altLang="en-US" dirty="0"/>
              <a:t>法律、法规、指南体系</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6</a:t>
            </a:fld>
            <a:r>
              <a:rPr lang="en-US" altLang="zh-CN" dirty="0" smtClean="0"/>
              <a:t>/160</a:t>
            </a:r>
            <a:endParaRPr lang="zh-CN" altLang="en-US" dirty="0"/>
          </a:p>
        </p:txBody>
      </p:sp>
      <p:graphicFrame>
        <p:nvGraphicFramePr>
          <p:cNvPr id="5" name="图示 4"/>
          <p:cNvGraphicFramePr/>
          <p:nvPr>
            <p:extLst>
              <p:ext uri="{D42A27DB-BD31-4B8C-83A1-F6EECF244321}">
                <p14:modId xmlns:p14="http://schemas.microsoft.com/office/powerpoint/2010/main" val="860700930"/>
              </p:ext>
            </p:extLst>
          </p:nvPr>
        </p:nvGraphicFramePr>
        <p:xfrm>
          <a:off x="2100000" y="1322296"/>
          <a:ext cx="7992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66453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EDQM</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60</a:t>
            </a:fld>
            <a:r>
              <a:rPr lang="en-US" altLang="zh-CN" dirty="0" smtClean="0"/>
              <a:t>/160</a:t>
            </a:r>
            <a:endParaRPr lang="zh-CN" altLang="en-US" dirty="0"/>
          </a:p>
        </p:txBody>
      </p:sp>
      <p:sp>
        <p:nvSpPr>
          <p:cNvPr id="4" name="Rectangle 1"/>
          <p:cNvSpPr>
            <a:spLocks noChangeArrowheads="1"/>
          </p:cNvSpPr>
          <p:nvPr/>
        </p:nvSpPr>
        <p:spPr bwMode="auto">
          <a:xfrm>
            <a:off x="4908551" y="1698239"/>
            <a:ext cx="49885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zh-CN" altLang="zh-CN" sz="1200" dirty="0">
                <a:solidFill>
                  <a:srgbClr val="444444"/>
                </a:solidFill>
                <a:latin typeface="微软雅黑 Light" panose="020B0502040204020203" pitchFamily="34" charset="-122"/>
                <a:ea typeface="微软雅黑 Light" panose="020B0502040204020203" pitchFamily="34" charset="-122"/>
              </a:rPr>
              <a:t>       </a:t>
            </a:r>
            <a:endParaRPr lang="zh-CN" altLang="zh-CN" dirty="0">
              <a:latin typeface="Arial" panose="020B0604020202020204" pitchFamily="34" charset="0"/>
              <a:ea typeface="微软雅黑 Light" panose="020B0502040204020203" pitchFamily="34" charset="-122"/>
            </a:endParaRPr>
          </a:p>
        </p:txBody>
      </p:sp>
      <p:graphicFrame>
        <p:nvGraphicFramePr>
          <p:cNvPr id="6"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2059602366"/>
              </p:ext>
            </p:extLst>
          </p:nvPr>
        </p:nvGraphicFramePr>
        <p:xfrm>
          <a:off x="822318" y="1042971"/>
          <a:ext cx="10601681" cy="5031258"/>
        </p:xfrm>
        <a:graphic>
          <a:graphicData uri="http://schemas.openxmlformats.org/drawingml/2006/table">
            <a:tbl>
              <a:tblPr firstRow="1" bandRow="1">
                <a:tableStyleId>{5C22544A-7EE6-4342-B048-85BDC9FD1C3A}</a:tableStyleId>
              </a:tblPr>
              <a:tblGrid>
                <a:gridCol w="1068493">
                  <a:extLst>
                    <a:ext uri="{9D8B030D-6E8A-4147-A177-3AD203B41FA5}">
                      <a16:colId xmlns:a16="http://schemas.microsoft.com/office/drawing/2014/main" val="20000"/>
                    </a:ext>
                  </a:extLst>
                </a:gridCol>
                <a:gridCol w="1705163">
                  <a:extLst>
                    <a:ext uri="{9D8B030D-6E8A-4147-A177-3AD203B41FA5}">
                      <a16:colId xmlns:a16="http://schemas.microsoft.com/office/drawing/2014/main" val="20001"/>
                    </a:ext>
                  </a:extLst>
                </a:gridCol>
                <a:gridCol w="6269980">
                  <a:extLst>
                    <a:ext uri="{9D8B030D-6E8A-4147-A177-3AD203B41FA5}">
                      <a16:colId xmlns:a16="http://schemas.microsoft.com/office/drawing/2014/main" val="2192472160"/>
                    </a:ext>
                  </a:extLst>
                </a:gridCol>
                <a:gridCol w="1558045">
                  <a:extLst>
                    <a:ext uri="{9D8B030D-6E8A-4147-A177-3AD203B41FA5}">
                      <a16:colId xmlns:a16="http://schemas.microsoft.com/office/drawing/2014/main" val="162277136"/>
                    </a:ext>
                  </a:extLst>
                </a:gridCol>
              </a:tblGrid>
              <a:tr h="421779">
                <a:tc>
                  <a:txBody>
                    <a:bodyPr/>
                    <a:lstStyle/>
                    <a:p>
                      <a:pPr algn="ctr" latinLnBrk="1">
                        <a:spcAft>
                          <a:spcPts val="0"/>
                        </a:spcAft>
                      </a:pPr>
                      <a:r>
                        <a:rPr lang="zh-CN" altLang="en-US" sz="1600" b="1" dirty="0" smtClean="0">
                          <a:solidFill>
                            <a:schemeClr val="bg1"/>
                          </a:solidFill>
                          <a:effectLst/>
                          <a:latin typeface="微软雅黑" panose="020B0503020204020204" pitchFamily="34" charset="-122"/>
                          <a:ea typeface="微软雅黑" panose="020B0503020204020204" pitchFamily="34" charset="-122"/>
                        </a:rPr>
                        <a:t>分类</a:t>
                      </a:r>
                      <a:endParaRPr lang="zh-CN" altLang="en-US" sz="1600" dirty="0">
                        <a:solidFill>
                          <a:schemeClr val="bg1"/>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marL="66675" algn="ctr" latinLnBrk="1">
                        <a:spcAft>
                          <a:spcPts val="0"/>
                        </a:spcAft>
                      </a:pPr>
                      <a:r>
                        <a:rPr lang="zh-CN" altLang="en-US" sz="1600" b="1" dirty="0" smtClean="0">
                          <a:solidFill>
                            <a:schemeClr val="bg1"/>
                          </a:solidFill>
                          <a:effectLst/>
                          <a:latin typeface="微软雅黑" panose="020B0503020204020204" pitchFamily="34" charset="-122"/>
                          <a:ea typeface="微软雅黑" panose="020B0503020204020204" pitchFamily="34" charset="-122"/>
                        </a:rPr>
                        <a:t>定义</a:t>
                      </a:r>
                      <a:endParaRPr lang="zh-CN" altLang="en-US" sz="1600" dirty="0">
                        <a:solidFill>
                          <a:schemeClr val="bg1"/>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marL="47625" algn="ctr" latinLnBrk="1">
                        <a:spcAft>
                          <a:spcPts val="0"/>
                        </a:spcAft>
                      </a:pPr>
                      <a:r>
                        <a:rPr lang="zh-CN" altLang="en-US" sz="1600" b="1" dirty="0" smtClean="0">
                          <a:solidFill>
                            <a:schemeClr val="bg1"/>
                          </a:solidFill>
                          <a:effectLst/>
                          <a:latin typeface="微软雅黑" panose="020B0503020204020204" pitchFamily="34" charset="-122"/>
                          <a:ea typeface="微软雅黑" panose="020B0503020204020204" pitchFamily="34" charset="-122"/>
                        </a:rPr>
                        <a:t>举例</a:t>
                      </a:r>
                      <a:endParaRPr lang="zh-CN" altLang="en-US" sz="1600" dirty="0">
                        <a:solidFill>
                          <a:schemeClr val="bg1"/>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marL="66675" algn="ctr" latinLnBrk="1">
                        <a:spcAft>
                          <a:spcPts val="0"/>
                        </a:spcAft>
                      </a:pPr>
                      <a:r>
                        <a:rPr lang="zh-CN" altLang="en-US" sz="1600" b="1" dirty="0" smtClean="0">
                          <a:solidFill>
                            <a:schemeClr val="bg1"/>
                          </a:solidFill>
                          <a:effectLst/>
                          <a:latin typeface="微软雅黑" panose="020B0503020204020204" pitchFamily="34" charset="-122"/>
                          <a:ea typeface="微软雅黑" panose="020B0503020204020204" pitchFamily="34" charset="-122"/>
                        </a:rPr>
                        <a:t>措施</a:t>
                      </a:r>
                      <a:endParaRPr lang="zh-CN" altLang="en-US" sz="1600" dirty="0">
                        <a:solidFill>
                          <a:schemeClr val="bg1"/>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10000"/>
                  </a:ext>
                </a:extLst>
              </a:tr>
              <a:tr h="1698229">
                <a:tc>
                  <a:txBody>
                    <a:bodyPr/>
                    <a:lstStyle/>
                    <a:p>
                      <a:pPr marL="76200"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豁免</a:t>
                      </a:r>
                      <a:r>
                        <a:rPr lang="zh-CN" altLang="en-US" sz="1600" b="0" dirty="0">
                          <a:solidFill>
                            <a:schemeClr val="tx1"/>
                          </a:solidFill>
                          <a:effectLst/>
                          <a:latin typeface="微软雅黑" panose="020B0503020204020204" pitchFamily="34" charset="-122"/>
                          <a:ea typeface="微软雅黑" panose="020B0503020204020204" pitchFamily="34" charset="-122"/>
                        </a:rPr>
                        <a:t>的</a:t>
                      </a:r>
                    </a:p>
                  </a:txBody>
                  <a:tcPr marL="0" marR="0" marT="0" marB="0"/>
                </a:tc>
                <a:tc>
                  <a:txBody>
                    <a:bodyPr/>
                    <a:lstStyle/>
                    <a:p>
                      <a:pPr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无</a:t>
                      </a:r>
                      <a:r>
                        <a:rPr lang="zh-CN" altLang="en-US" sz="1600" b="0" dirty="0">
                          <a:solidFill>
                            <a:schemeClr val="tx1"/>
                          </a:solidFill>
                          <a:effectLst/>
                          <a:latin typeface="微软雅黑" panose="020B0503020204020204" pitchFamily="34" charset="-122"/>
                          <a:ea typeface="微软雅黑" panose="020B0503020204020204" pitchFamily="34" charset="-122"/>
                        </a:rPr>
                        <a:t>校准</a:t>
                      </a:r>
                      <a:r>
                        <a:rPr lang="zh-CN" altLang="en-US" sz="1600" b="0" dirty="0" smtClean="0">
                          <a:solidFill>
                            <a:schemeClr val="tx1"/>
                          </a:solidFill>
                          <a:effectLst/>
                          <a:latin typeface="微软雅黑" panose="020B0503020204020204" pitchFamily="34" charset="-122"/>
                          <a:ea typeface="微软雅黑" panose="020B0503020204020204" pitchFamily="34" charset="-122"/>
                        </a:rPr>
                        <a:t>功能</a:t>
                      </a:r>
                      <a:endParaRPr lang="en-US" altLang="zh-CN" sz="1600" b="0" dirty="0" smtClean="0">
                        <a:solidFill>
                          <a:schemeClr val="tx1"/>
                        </a:solidFill>
                        <a:effectLst/>
                        <a:latin typeface="微软雅黑" panose="020B0503020204020204" pitchFamily="34" charset="-122"/>
                        <a:ea typeface="微软雅黑" panose="020B0503020204020204" pitchFamily="34" charset="-122"/>
                      </a:endParaRPr>
                    </a:p>
                    <a:p>
                      <a:pPr algn="l" latinLnBrk="1">
                        <a:spcAft>
                          <a:spcPts val="0"/>
                        </a:spcAft>
                      </a:pPr>
                      <a:endParaRPr lang="zh-CN" altLang="en-US" sz="1600" b="0" dirty="0">
                        <a:solidFill>
                          <a:schemeClr val="tx1"/>
                        </a:solidFill>
                        <a:effectLst/>
                        <a:latin typeface="微软雅黑" panose="020B0503020204020204" pitchFamily="34" charset="-122"/>
                        <a:ea typeface="微软雅黑" panose="020B0503020204020204" pitchFamily="34" charset="-122"/>
                      </a:endParaRPr>
                    </a:p>
                    <a:p>
                      <a:pPr algn="l" latinLnBrk="1">
                        <a:spcAft>
                          <a:spcPts val="0"/>
                        </a:spcAft>
                      </a:pPr>
                      <a:r>
                        <a:rPr lang="zh-CN" altLang="en-US" sz="1600" b="0" dirty="0">
                          <a:solidFill>
                            <a:schemeClr val="tx1"/>
                          </a:solidFill>
                          <a:effectLst/>
                          <a:latin typeface="微软雅黑" panose="020B0503020204020204" pitchFamily="34" charset="-122"/>
                          <a:ea typeface="微软雅黑" panose="020B0503020204020204" pitchFamily="34" charset="-122"/>
                        </a:rPr>
                        <a:t> </a:t>
                      </a:r>
                    </a:p>
                    <a:p>
                      <a:pPr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基础</a:t>
                      </a:r>
                      <a:r>
                        <a:rPr lang="zh-CN" altLang="en-US" sz="1600" b="0" dirty="0">
                          <a:solidFill>
                            <a:schemeClr val="tx1"/>
                          </a:solidFill>
                          <a:effectLst/>
                          <a:latin typeface="微软雅黑" panose="020B0503020204020204" pitchFamily="34" charset="-122"/>
                          <a:ea typeface="微软雅黑" panose="020B0503020204020204" pitchFamily="34" charset="-122"/>
                        </a:rPr>
                        <a:t>架构</a:t>
                      </a:r>
                      <a:r>
                        <a:rPr lang="en-US" altLang="zh-CN" sz="1600" b="0" dirty="0">
                          <a:solidFill>
                            <a:schemeClr val="tx1"/>
                          </a:solidFill>
                          <a:effectLst/>
                          <a:latin typeface="微软雅黑" panose="020B0503020204020204" pitchFamily="34" charset="-122"/>
                          <a:ea typeface="微软雅黑" panose="020B0503020204020204" pitchFamily="34" charset="-122"/>
                        </a:rPr>
                        <a:t>/</a:t>
                      </a:r>
                      <a:r>
                        <a:rPr lang="zh-CN" altLang="en-US" sz="1600" b="0" dirty="0">
                          <a:solidFill>
                            <a:schemeClr val="tx1"/>
                          </a:solidFill>
                          <a:effectLst/>
                          <a:latin typeface="微软雅黑" panose="020B0503020204020204" pitchFamily="34" charset="-122"/>
                          <a:ea typeface="微软雅黑" panose="020B0503020204020204" pitchFamily="34" charset="-122"/>
                        </a:rPr>
                        <a:t>分层式软件</a:t>
                      </a:r>
                    </a:p>
                  </a:txBody>
                  <a:tcPr marL="0" marR="0" marT="0" marB="0"/>
                </a:tc>
                <a:tc>
                  <a:txBody>
                    <a:bodyPr/>
                    <a:lstStyle/>
                    <a:p>
                      <a:pPr marL="47625"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计算器</a:t>
                      </a:r>
                      <a:r>
                        <a:rPr lang="zh-CN" altLang="en-US" sz="1600" b="0" dirty="0">
                          <a:solidFill>
                            <a:schemeClr val="tx1"/>
                          </a:solidFill>
                          <a:effectLst/>
                          <a:latin typeface="微软雅黑" panose="020B0503020204020204" pitchFamily="34" charset="-122"/>
                          <a:ea typeface="微软雅黑" panose="020B0503020204020204" pitchFamily="34" charset="-122"/>
                        </a:rPr>
                        <a:t>、显微镜、照相或录像机、标准办公电脑、微波</a:t>
                      </a:r>
                      <a:r>
                        <a:rPr lang="zh-CN" altLang="en-US" sz="1600" b="0" dirty="0" smtClean="0">
                          <a:solidFill>
                            <a:schemeClr val="tx1"/>
                          </a:solidFill>
                          <a:effectLst/>
                          <a:latin typeface="微软雅黑" panose="020B0503020204020204" pitchFamily="34" charset="-122"/>
                          <a:ea typeface="微软雅黑" panose="020B0503020204020204" pitchFamily="34" charset="-122"/>
                        </a:rPr>
                        <a:t>等；</a:t>
                      </a:r>
                      <a:endParaRPr lang="en-US" altLang="zh-CN" sz="1600" b="0" dirty="0" smtClean="0">
                        <a:solidFill>
                          <a:schemeClr val="tx1"/>
                        </a:solidFill>
                        <a:effectLst/>
                        <a:latin typeface="微软雅黑" panose="020B0503020204020204" pitchFamily="34" charset="-122"/>
                        <a:ea typeface="微软雅黑" panose="020B0503020204020204" pitchFamily="34" charset="-122"/>
                      </a:endParaRPr>
                    </a:p>
                    <a:p>
                      <a:pPr marL="47625" algn="l" latinLnBrk="1">
                        <a:spcAft>
                          <a:spcPts val="0"/>
                        </a:spcAft>
                      </a:pPr>
                      <a:endParaRPr lang="zh-CN" altLang="en-US" sz="1600" b="0" dirty="0">
                        <a:solidFill>
                          <a:schemeClr val="tx1"/>
                        </a:solidFill>
                        <a:effectLst/>
                        <a:latin typeface="微软雅黑" panose="020B0503020204020204" pitchFamily="34" charset="-122"/>
                        <a:ea typeface="微软雅黑" panose="020B0503020204020204" pitchFamily="34" charset="-122"/>
                      </a:endParaRPr>
                    </a:p>
                    <a:p>
                      <a:pPr marL="47625"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操作系统</a:t>
                      </a:r>
                      <a:r>
                        <a:rPr lang="zh-CN" altLang="en-US" sz="1600" b="0" dirty="0">
                          <a:solidFill>
                            <a:schemeClr val="tx1"/>
                          </a:solidFill>
                          <a:effectLst/>
                          <a:latin typeface="微软雅黑" panose="020B0503020204020204" pitchFamily="34" charset="-122"/>
                          <a:ea typeface="微软雅黑" panose="020B0503020204020204" pitchFamily="34" charset="-122"/>
                        </a:rPr>
                        <a:t>（如</a:t>
                      </a:r>
                      <a:r>
                        <a:rPr lang="en-US" sz="1600" b="0" dirty="0" err="1">
                          <a:solidFill>
                            <a:schemeClr val="tx1"/>
                          </a:solidFill>
                          <a:effectLst/>
                          <a:latin typeface="+mj-ea"/>
                          <a:ea typeface="+mj-ea"/>
                        </a:rPr>
                        <a:t>Windows、Linux、Unix</a:t>
                      </a:r>
                      <a:r>
                        <a:rPr lang="en-US" sz="1600" b="0" dirty="0">
                          <a:solidFill>
                            <a:schemeClr val="tx1"/>
                          </a:solidFill>
                          <a:effectLst/>
                          <a:latin typeface="+mj-ea"/>
                          <a:ea typeface="+mj-ea"/>
                        </a:rPr>
                        <a:t>，</a:t>
                      </a:r>
                      <a:r>
                        <a:rPr lang="zh-CN" altLang="en-US" sz="1600" b="0" dirty="0">
                          <a:solidFill>
                            <a:schemeClr val="tx1"/>
                          </a:solidFill>
                          <a:effectLst/>
                          <a:latin typeface="微软雅黑" panose="020B0503020204020204" pitchFamily="34" charset="-122"/>
                          <a:ea typeface="微软雅黑" panose="020B0503020204020204" pitchFamily="34" charset="-122"/>
                        </a:rPr>
                        <a:t>网络软件）、安全软件（杀毒、防火墙），办公应用软件（</a:t>
                      </a:r>
                      <a:r>
                        <a:rPr lang="en-US" sz="1600" b="0" dirty="0" err="1">
                          <a:solidFill>
                            <a:schemeClr val="tx1"/>
                          </a:solidFill>
                          <a:effectLst/>
                          <a:latin typeface="+mj-ea"/>
                          <a:ea typeface="+mj-ea"/>
                        </a:rPr>
                        <a:t>Word、Excel</a:t>
                      </a:r>
                      <a:r>
                        <a:rPr lang="en-US" sz="1600" b="0" dirty="0">
                          <a:solidFill>
                            <a:schemeClr val="tx1"/>
                          </a:solidFill>
                          <a:effectLst/>
                          <a:latin typeface="+mj-ea"/>
                          <a:ea typeface="+mj-ea"/>
                        </a:rPr>
                        <a:t>），</a:t>
                      </a:r>
                      <a:r>
                        <a:rPr lang="zh-CN" altLang="en-US" sz="1600" b="0" dirty="0">
                          <a:solidFill>
                            <a:schemeClr val="tx1"/>
                          </a:solidFill>
                          <a:effectLst/>
                          <a:latin typeface="微软雅黑" panose="020B0503020204020204" pitchFamily="34" charset="-122"/>
                          <a:ea typeface="微软雅黑" panose="020B0503020204020204" pitchFamily="34" charset="-122"/>
                        </a:rPr>
                        <a:t>数据库软件（如</a:t>
                      </a:r>
                      <a:r>
                        <a:rPr lang="en-US" sz="1600" b="0" dirty="0">
                          <a:solidFill>
                            <a:schemeClr val="tx1"/>
                          </a:solidFill>
                          <a:effectLst/>
                          <a:latin typeface="+mj-ea"/>
                          <a:ea typeface="+mj-ea"/>
                        </a:rPr>
                        <a:t>Oracle,  SQL, Access））</a:t>
                      </a:r>
                      <a:r>
                        <a:rPr lang="zh-CN" altLang="en-US" sz="1600" b="0" dirty="0" smtClean="0">
                          <a:solidFill>
                            <a:schemeClr val="tx1"/>
                          </a:solidFill>
                          <a:effectLst/>
                          <a:latin typeface="微软雅黑" panose="020B0503020204020204" pitchFamily="34" charset="-122"/>
                          <a:ea typeface="微软雅黑" panose="020B0503020204020204" pitchFamily="34" charset="-122"/>
                        </a:rPr>
                        <a:t>等；</a:t>
                      </a:r>
                      <a:endParaRPr lang="en-US" altLang="zh-CN" sz="1600" b="0" dirty="0" smtClean="0">
                        <a:solidFill>
                          <a:schemeClr val="tx1"/>
                        </a:solidFill>
                        <a:effectLst/>
                        <a:latin typeface="微软雅黑" panose="020B0503020204020204" pitchFamily="34" charset="-122"/>
                        <a:ea typeface="微软雅黑" panose="020B0503020204020204" pitchFamily="34" charset="-122"/>
                      </a:endParaRPr>
                    </a:p>
                  </a:txBody>
                  <a:tcPr marL="0" marR="0" marT="0" marB="0"/>
                </a:tc>
                <a:tc>
                  <a:txBody>
                    <a:bodyPr/>
                    <a:lstStyle/>
                    <a:p>
                      <a:pPr marL="66675"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无</a:t>
                      </a:r>
                      <a:endParaRPr lang="zh-CN" altLang="en-US" sz="1600" b="0" dirty="0">
                        <a:solidFill>
                          <a:schemeClr val="tx1"/>
                        </a:solidFill>
                        <a:effectLst/>
                        <a:latin typeface="微软雅黑" panose="020B0503020204020204" pitchFamily="34" charset="-122"/>
                        <a:ea typeface="微软雅黑" panose="020B0503020204020204" pitchFamily="34" charset="-122"/>
                      </a:endParaRPr>
                    </a:p>
                  </a:txBody>
                  <a:tcPr marL="0" marR="0" marT="0" marB="0"/>
                </a:tc>
                <a:extLst>
                  <a:ext uri="{0D108BD9-81ED-4DB2-BD59-A6C34878D82A}">
                    <a16:rowId xmlns:a16="http://schemas.microsoft.com/office/drawing/2014/main" val="1086177818"/>
                  </a:ext>
                </a:extLst>
              </a:tr>
              <a:tr h="1213021">
                <a:tc>
                  <a:txBody>
                    <a:bodyPr/>
                    <a:lstStyle/>
                    <a:p>
                      <a:pPr marL="76200"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简单</a:t>
                      </a:r>
                      <a:r>
                        <a:rPr lang="zh-CN" altLang="en-US" sz="1600" b="0" dirty="0">
                          <a:solidFill>
                            <a:schemeClr val="tx1"/>
                          </a:solidFill>
                          <a:effectLst/>
                          <a:latin typeface="微软雅黑" panose="020B0503020204020204" pitchFamily="34" charset="-122"/>
                          <a:ea typeface="微软雅黑" panose="020B0503020204020204" pitchFamily="34" charset="-122"/>
                        </a:rPr>
                        <a:t>的</a:t>
                      </a:r>
                    </a:p>
                  </a:txBody>
                  <a:tcPr marL="0" marR="0" marT="0" marB="0"/>
                </a:tc>
                <a:tc>
                  <a:txBody>
                    <a:bodyPr/>
                    <a:lstStyle/>
                    <a:p>
                      <a:pPr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软件</a:t>
                      </a:r>
                      <a:r>
                        <a:rPr lang="zh-CN" altLang="en-US" sz="1600" b="0" dirty="0">
                          <a:solidFill>
                            <a:schemeClr val="tx1"/>
                          </a:solidFill>
                          <a:effectLst/>
                          <a:latin typeface="微软雅黑" panose="020B0503020204020204" pitchFamily="34" charset="-122"/>
                          <a:ea typeface="微软雅黑" panose="020B0503020204020204" pitchFamily="34" charset="-122"/>
                        </a:rPr>
                        <a:t>的小部分</a:t>
                      </a:r>
                    </a:p>
                    <a:p>
                      <a:pPr algn="l" latinLnBrk="1">
                        <a:spcAft>
                          <a:spcPts val="0"/>
                        </a:spcAft>
                      </a:pPr>
                      <a:r>
                        <a:rPr lang="zh-CN" altLang="en-US" sz="1600" b="0" dirty="0">
                          <a:solidFill>
                            <a:schemeClr val="tx1"/>
                          </a:solidFill>
                          <a:effectLst/>
                          <a:latin typeface="微软雅黑" panose="020B0503020204020204" pitchFamily="34" charset="-122"/>
                          <a:ea typeface="微软雅黑" panose="020B0503020204020204" pitchFamily="34" charset="-122"/>
                        </a:rPr>
                        <a:t> </a:t>
                      </a:r>
                    </a:p>
                    <a:p>
                      <a:pPr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有限定制</a:t>
                      </a:r>
                      <a:r>
                        <a:rPr lang="zh-CN" altLang="en-US" sz="1600" b="0" dirty="0">
                          <a:solidFill>
                            <a:schemeClr val="tx1"/>
                          </a:solidFill>
                          <a:effectLst/>
                          <a:latin typeface="微软雅黑" panose="020B0503020204020204" pitchFamily="34" charset="-122"/>
                          <a:ea typeface="微软雅黑" panose="020B0503020204020204" pitchFamily="34" charset="-122"/>
                        </a:rPr>
                        <a:t>化</a:t>
                      </a:r>
                    </a:p>
                  </a:txBody>
                  <a:tcPr marL="0" marR="0" marT="0" marB="0"/>
                </a:tc>
                <a:tc>
                  <a:txBody>
                    <a:bodyPr/>
                    <a:lstStyle/>
                    <a:p>
                      <a:pPr marL="47625" algn="l" latinLnBrk="1">
                        <a:spcAft>
                          <a:spcPts val="0"/>
                        </a:spcAft>
                      </a:pPr>
                      <a:r>
                        <a:rPr lang="en-US" sz="1600" b="0" dirty="0" smtClean="0">
                          <a:solidFill>
                            <a:schemeClr val="tx1"/>
                          </a:solidFill>
                          <a:effectLst/>
                          <a:latin typeface="+mj-ea"/>
                          <a:ea typeface="+mj-ea"/>
                        </a:rPr>
                        <a:t>pH</a:t>
                      </a:r>
                      <a:r>
                        <a:rPr lang="zh-CN" altLang="en-US" sz="1600" b="0" dirty="0">
                          <a:solidFill>
                            <a:schemeClr val="tx1"/>
                          </a:solidFill>
                          <a:effectLst/>
                          <a:latin typeface="微软雅黑" panose="020B0503020204020204" pitchFamily="34" charset="-122"/>
                          <a:ea typeface="微软雅黑" panose="020B0503020204020204" pitchFamily="34" charset="-122"/>
                        </a:rPr>
                        <a:t>计、培养箱、滴定处理器、色度计、温湿度计、天平、粒度仪、</a:t>
                      </a:r>
                      <a:r>
                        <a:rPr lang="en-US" sz="1600" b="0" dirty="0">
                          <a:solidFill>
                            <a:schemeClr val="tx1"/>
                          </a:solidFill>
                          <a:effectLst/>
                          <a:latin typeface="+mj-ea"/>
                          <a:ea typeface="+mj-ea"/>
                        </a:rPr>
                        <a:t>UV/VIS</a:t>
                      </a:r>
                      <a:r>
                        <a:rPr lang="zh-CN" altLang="en-US" sz="1600" b="0" dirty="0">
                          <a:solidFill>
                            <a:schemeClr val="tx1"/>
                          </a:solidFill>
                          <a:effectLst/>
                          <a:latin typeface="微软雅黑" panose="020B0503020204020204" pitchFamily="34" charset="-122"/>
                          <a:ea typeface="微软雅黑" panose="020B0503020204020204" pitchFamily="34" charset="-122"/>
                        </a:rPr>
                        <a:t>分光光度计、液体闪烁计数器、</a:t>
                      </a:r>
                      <a:r>
                        <a:rPr lang="en-US" sz="1600" b="0" dirty="0">
                          <a:solidFill>
                            <a:schemeClr val="tx1"/>
                          </a:solidFill>
                          <a:effectLst/>
                          <a:latin typeface="+mj-ea"/>
                          <a:ea typeface="+mj-ea"/>
                        </a:rPr>
                        <a:t>TLC</a:t>
                      </a:r>
                      <a:r>
                        <a:rPr lang="zh-CN" altLang="en-US" sz="1600" b="0" dirty="0">
                          <a:solidFill>
                            <a:schemeClr val="tx1"/>
                          </a:solidFill>
                          <a:effectLst/>
                          <a:latin typeface="微软雅黑" panose="020B0503020204020204" pitchFamily="34" charset="-122"/>
                          <a:ea typeface="微软雅黑" panose="020B0503020204020204" pitchFamily="34" charset="-122"/>
                        </a:rPr>
                        <a:t>分析仪、</a:t>
                      </a:r>
                      <a:r>
                        <a:rPr lang="en-US" sz="1600" b="0" dirty="0">
                          <a:solidFill>
                            <a:schemeClr val="tx1"/>
                          </a:solidFill>
                          <a:effectLst/>
                          <a:latin typeface="+mj-ea"/>
                          <a:ea typeface="+mj-ea"/>
                        </a:rPr>
                        <a:t>AAS、</a:t>
                      </a:r>
                      <a:r>
                        <a:rPr lang="zh-CN" altLang="en-US" sz="1600" b="0" dirty="0">
                          <a:solidFill>
                            <a:schemeClr val="tx1"/>
                          </a:solidFill>
                          <a:effectLst/>
                          <a:latin typeface="微软雅黑" panose="020B0503020204020204" pitchFamily="34" charset="-122"/>
                          <a:ea typeface="微软雅黑" panose="020B0503020204020204" pitchFamily="34" charset="-122"/>
                        </a:rPr>
                        <a:t>微孔板计数器、图像分析仪、旋光仪、</a:t>
                      </a:r>
                      <a:r>
                        <a:rPr lang="en-US" sz="1600" b="0" dirty="0" err="1">
                          <a:solidFill>
                            <a:schemeClr val="tx1"/>
                          </a:solidFill>
                          <a:effectLst/>
                          <a:latin typeface="+mj-ea"/>
                          <a:ea typeface="+mj-ea"/>
                        </a:rPr>
                        <a:t>CombiStats</a:t>
                      </a:r>
                      <a:r>
                        <a:rPr lang="en-US" sz="1600" b="0" dirty="0">
                          <a:solidFill>
                            <a:schemeClr val="tx1"/>
                          </a:solidFill>
                          <a:effectLst/>
                          <a:latin typeface="+mj-ea"/>
                          <a:ea typeface="+mj-ea"/>
                        </a:rPr>
                        <a:t>（</a:t>
                      </a:r>
                      <a:r>
                        <a:rPr lang="zh-CN" altLang="en-US" sz="1600" b="0" dirty="0">
                          <a:solidFill>
                            <a:schemeClr val="tx1"/>
                          </a:solidFill>
                          <a:effectLst/>
                          <a:latin typeface="微软雅黑" panose="020B0503020204020204" pitchFamily="34" charset="-122"/>
                          <a:ea typeface="微软雅黑" panose="020B0503020204020204" pitchFamily="34" charset="-122"/>
                        </a:rPr>
                        <a:t>生物稀释测定结果统计分析软件）</a:t>
                      </a:r>
                      <a:r>
                        <a:rPr lang="zh-CN" altLang="en-US" sz="1600" b="0" dirty="0" smtClean="0">
                          <a:solidFill>
                            <a:schemeClr val="tx1"/>
                          </a:solidFill>
                          <a:effectLst/>
                          <a:latin typeface="微软雅黑" panose="020B0503020204020204" pitchFamily="34" charset="-122"/>
                          <a:ea typeface="微软雅黑" panose="020B0503020204020204" pitchFamily="34" charset="-122"/>
                        </a:rPr>
                        <a:t>等；</a:t>
                      </a:r>
                      <a:endParaRPr lang="en-US" altLang="zh-CN" sz="1600" b="0" dirty="0" smtClean="0">
                        <a:solidFill>
                          <a:schemeClr val="tx1"/>
                        </a:solidFill>
                        <a:effectLst/>
                        <a:latin typeface="微软雅黑" panose="020B0503020204020204" pitchFamily="34" charset="-122"/>
                        <a:ea typeface="微软雅黑" panose="020B0503020204020204" pitchFamily="34" charset="-122"/>
                      </a:endParaRPr>
                    </a:p>
                  </a:txBody>
                  <a:tcPr marL="0" marR="0" marT="0" marB="0"/>
                </a:tc>
                <a:tc>
                  <a:txBody>
                    <a:bodyPr/>
                    <a:lstStyle/>
                    <a:p>
                      <a:pPr marL="66675"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简化验证</a:t>
                      </a:r>
                      <a:endParaRPr lang="zh-CN" altLang="en-US" sz="1600" b="0" dirty="0">
                        <a:solidFill>
                          <a:schemeClr val="tx1"/>
                        </a:solidFill>
                        <a:effectLst/>
                        <a:latin typeface="微软雅黑" panose="020B0503020204020204" pitchFamily="34" charset="-122"/>
                        <a:ea typeface="微软雅黑" panose="020B0503020204020204" pitchFamily="34" charset="-122"/>
                      </a:endParaRPr>
                    </a:p>
                    <a:p>
                      <a:pPr marL="66675" algn="l" latinLnBrk="1">
                        <a:spcAft>
                          <a:spcPts val="0"/>
                        </a:spcAft>
                      </a:pPr>
                      <a:r>
                        <a:rPr lang="en-US" altLang="zh-CN" sz="1600" b="0" dirty="0" smtClean="0">
                          <a:solidFill>
                            <a:schemeClr val="tx1"/>
                          </a:solidFill>
                          <a:effectLst/>
                          <a:latin typeface="微软雅黑" panose="020B0503020204020204" pitchFamily="34" charset="-122"/>
                          <a:ea typeface="微软雅黑" panose="020B0503020204020204" pitchFamily="34" charset="-122"/>
                        </a:rPr>
                        <a:t>- </a:t>
                      </a:r>
                      <a:r>
                        <a:rPr lang="zh-CN" altLang="en-US" sz="1600" b="0" dirty="0" smtClean="0">
                          <a:solidFill>
                            <a:schemeClr val="tx1"/>
                          </a:solidFill>
                          <a:effectLst/>
                          <a:latin typeface="微软雅黑" panose="020B0503020204020204" pitchFamily="34" charset="-122"/>
                          <a:ea typeface="微软雅黑" panose="020B0503020204020204" pitchFamily="34" charset="-122"/>
                        </a:rPr>
                        <a:t>校准</a:t>
                      </a:r>
                      <a:endParaRPr lang="zh-CN" altLang="en-US" sz="1600" b="0" dirty="0">
                        <a:solidFill>
                          <a:schemeClr val="tx1"/>
                        </a:solidFill>
                        <a:effectLst/>
                        <a:latin typeface="微软雅黑" panose="020B0503020204020204" pitchFamily="34" charset="-122"/>
                        <a:ea typeface="微软雅黑" panose="020B0503020204020204" pitchFamily="34" charset="-122"/>
                      </a:endParaRPr>
                    </a:p>
                    <a:p>
                      <a:pPr marL="66675" algn="l" latinLnBrk="1">
                        <a:spcAft>
                          <a:spcPts val="0"/>
                        </a:spcAft>
                      </a:pPr>
                      <a:r>
                        <a:rPr lang="en-US" altLang="zh-CN" sz="1600" b="0" dirty="0" smtClean="0">
                          <a:solidFill>
                            <a:schemeClr val="tx1"/>
                          </a:solidFill>
                          <a:effectLst/>
                          <a:latin typeface="微软雅黑" panose="020B0503020204020204" pitchFamily="34" charset="-122"/>
                          <a:ea typeface="微软雅黑" panose="020B0503020204020204" pitchFamily="34" charset="-122"/>
                        </a:rPr>
                        <a:t>- </a:t>
                      </a:r>
                      <a:r>
                        <a:rPr lang="zh-CN" altLang="en-US" sz="1600" b="0" dirty="0" smtClean="0">
                          <a:solidFill>
                            <a:schemeClr val="tx1"/>
                          </a:solidFill>
                          <a:effectLst/>
                          <a:latin typeface="微软雅黑" panose="020B0503020204020204" pitchFamily="34" charset="-122"/>
                          <a:ea typeface="微软雅黑" panose="020B0503020204020204" pitchFamily="34" charset="-122"/>
                        </a:rPr>
                        <a:t>功能</a:t>
                      </a:r>
                      <a:r>
                        <a:rPr lang="zh-CN" altLang="en-US" sz="1600" b="0" dirty="0">
                          <a:solidFill>
                            <a:schemeClr val="tx1"/>
                          </a:solidFill>
                          <a:effectLst/>
                          <a:latin typeface="微软雅黑" panose="020B0503020204020204" pitchFamily="34" charset="-122"/>
                          <a:ea typeface="微软雅黑" panose="020B0503020204020204" pitchFamily="34" charset="-122"/>
                        </a:rPr>
                        <a:t>控制测试</a:t>
                      </a:r>
                    </a:p>
                  </a:txBody>
                  <a:tcPr marL="0" marR="0" marT="0" marB="0"/>
                </a:tc>
                <a:extLst>
                  <a:ext uri="{0D108BD9-81ED-4DB2-BD59-A6C34878D82A}">
                    <a16:rowId xmlns:a16="http://schemas.microsoft.com/office/drawing/2014/main" val="10001"/>
                  </a:ext>
                </a:extLst>
              </a:tr>
              <a:tr h="1698229">
                <a:tc>
                  <a:txBody>
                    <a:bodyPr/>
                    <a:lstStyle/>
                    <a:p>
                      <a:pPr algn="l"/>
                      <a:r>
                        <a:rPr lang="zh-CN" altLang="en-US" sz="1600" b="0" dirty="0" smtClean="0">
                          <a:solidFill>
                            <a:schemeClr val="tx1"/>
                          </a:solidFill>
                          <a:effectLst/>
                          <a:latin typeface="微软雅黑" panose="020B0503020204020204" pitchFamily="34" charset="-122"/>
                          <a:ea typeface="微软雅黑" panose="020B0503020204020204" pitchFamily="34" charset="-122"/>
                        </a:rPr>
                        <a:t> 复杂的</a:t>
                      </a:r>
                      <a:endParaRPr lang="zh-CN" altLang="en-US" sz="1600" b="0" dirty="0">
                        <a:solidFill>
                          <a:schemeClr val="tx1"/>
                        </a:solidFill>
                        <a:effectLst/>
                        <a:latin typeface="微软雅黑" panose="020B0503020204020204" pitchFamily="34" charset="-122"/>
                        <a:ea typeface="微软雅黑" panose="020B0503020204020204" pitchFamily="34" charset="-122"/>
                      </a:endParaRPr>
                    </a:p>
                  </a:txBody>
                  <a:tcPr marL="0" marR="0" marT="0" marB="0"/>
                </a:tc>
                <a:tc>
                  <a:txBody>
                    <a:bodyPr/>
                    <a:lstStyle/>
                    <a:p>
                      <a:pPr marL="66675"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扩展</a:t>
                      </a:r>
                      <a:r>
                        <a:rPr lang="zh-CN" altLang="en-US" sz="1600" b="0" dirty="0">
                          <a:solidFill>
                            <a:schemeClr val="tx1"/>
                          </a:solidFill>
                          <a:effectLst/>
                          <a:latin typeface="微软雅黑" panose="020B0503020204020204" pitchFamily="34" charset="-122"/>
                          <a:ea typeface="微软雅黑" panose="020B0503020204020204" pitchFamily="34" charset="-122"/>
                        </a:rPr>
                        <a:t>功能软件</a:t>
                      </a:r>
                    </a:p>
                    <a:p>
                      <a:pPr marL="66675" algn="l" latinLnBrk="1">
                        <a:spcAft>
                          <a:spcPts val="0"/>
                        </a:spcAft>
                      </a:pPr>
                      <a:r>
                        <a:rPr lang="zh-CN" altLang="en-US" sz="1600" b="0" dirty="0">
                          <a:solidFill>
                            <a:schemeClr val="tx1"/>
                          </a:solidFill>
                          <a:effectLst/>
                          <a:latin typeface="微软雅黑" panose="020B0503020204020204" pitchFamily="34" charset="-122"/>
                          <a:ea typeface="微软雅黑" panose="020B0503020204020204" pitchFamily="34" charset="-122"/>
                        </a:rPr>
                        <a:t> </a:t>
                      </a:r>
                    </a:p>
                    <a:p>
                      <a:pPr marL="66675"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高度</a:t>
                      </a:r>
                      <a:r>
                        <a:rPr lang="zh-CN" altLang="en-US" sz="1600" b="0" dirty="0">
                          <a:solidFill>
                            <a:schemeClr val="tx1"/>
                          </a:solidFill>
                          <a:effectLst/>
                          <a:latin typeface="微软雅黑" panose="020B0503020204020204" pitchFamily="34" charset="-122"/>
                          <a:ea typeface="微软雅黑" panose="020B0503020204020204" pitchFamily="34" charset="-122"/>
                        </a:rPr>
                        <a:t>定制化</a:t>
                      </a:r>
                    </a:p>
                  </a:txBody>
                  <a:tcPr marL="0" marR="0" marT="0" marB="0"/>
                </a:tc>
                <a:tc>
                  <a:txBody>
                    <a:bodyPr/>
                    <a:lstStyle/>
                    <a:p>
                      <a:pPr marL="47625" algn="l" latinLnBrk="1">
                        <a:spcAft>
                          <a:spcPts val="0"/>
                        </a:spcAft>
                      </a:pPr>
                      <a:r>
                        <a:rPr lang="en-US" sz="1600" b="0" dirty="0" smtClean="0">
                          <a:solidFill>
                            <a:schemeClr val="tx1"/>
                          </a:solidFill>
                          <a:effectLst/>
                          <a:latin typeface="+mj-ea"/>
                          <a:ea typeface="+mj-ea"/>
                        </a:rPr>
                        <a:t>LIMS</a:t>
                      </a:r>
                      <a:r>
                        <a:rPr lang="en-US" sz="1600" b="0" dirty="0">
                          <a:solidFill>
                            <a:schemeClr val="tx1"/>
                          </a:solidFill>
                          <a:effectLst/>
                          <a:latin typeface="+mj-ea"/>
                          <a:ea typeface="+mj-ea"/>
                        </a:rPr>
                        <a:t>（</a:t>
                      </a:r>
                      <a:r>
                        <a:rPr lang="zh-CN" altLang="en-US" sz="1600" b="0" dirty="0">
                          <a:solidFill>
                            <a:schemeClr val="tx1"/>
                          </a:solidFill>
                          <a:effectLst/>
                          <a:latin typeface="微软雅黑" panose="020B0503020204020204" pitchFamily="34" charset="-122"/>
                          <a:ea typeface="微软雅黑" panose="020B0503020204020204" pitchFamily="34" charset="-122"/>
                        </a:rPr>
                        <a:t>实验室信息管理系统）、</a:t>
                      </a:r>
                      <a:r>
                        <a:rPr lang="en-US" sz="1600" b="0" dirty="0">
                          <a:solidFill>
                            <a:schemeClr val="tx1"/>
                          </a:solidFill>
                          <a:effectLst/>
                          <a:latin typeface="+mj-ea"/>
                          <a:ea typeface="+mj-ea"/>
                        </a:rPr>
                        <a:t>ERP（</a:t>
                      </a:r>
                      <a:r>
                        <a:rPr lang="zh-CN" altLang="en-US" sz="1600" b="0" dirty="0">
                          <a:solidFill>
                            <a:schemeClr val="tx1"/>
                          </a:solidFill>
                          <a:effectLst/>
                          <a:latin typeface="微软雅黑" panose="020B0503020204020204" pitchFamily="34" charset="-122"/>
                          <a:ea typeface="微软雅黑" panose="020B0503020204020204" pitchFamily="34" charset="-122"/>
                        </a:rPr>
                        <a:t>企业资源规划系统）、</a:t>
                      </a:r>
                      <a:r>
                        <a:rPr lang="en-US" sz="1600" b="0" dirty="0" err="1">
                          <a:solidFill>
                            <a:schemeClr val="tx1"/>
                          </a:solidFill>
                          <a:effectLst/>
                          <a:latin typeface="+mj-ea"/>
                          <a:ea typeface="+mj-ea"/>
                        </a:rPr>
                        <a:t>eDMS</a:t>
                      </a:r>
                      <a:r>
                        <a:rPr lang="en-US" sz="1600" b="0" dirty="0">
                          <a:solidFill>
                            <a:schemeClr val="tx1"/>
                          </a:solidFill>
                          <a:effectLst/>
                          <a:latin typeface="+mj-ea"/>
                          <a:ea typeface="+mj-ea"/>
                        </a:rPr>
                        <a:t>（</a:t>
                      </a:r>
                      <a:r>
                        <a:rPr lang="zh-CN" altLang="en-US" sz="1600" b="0" dirty="0">
                          <a:solidFill>
                            <a:schemeClr val="tx1"/>
                          </a:solidFill>
                          <a:effectLst/>
                          <a:latin typeface="微软雅黑" panose="020B0503020204020204" pitchFamily="34" charset="-122"/>
                          <a:ea typeface="微软雅黑" panose="020B0503020204020204" pitchFamily="34" charset="-122"/>
                        </a:rPr>
                        <a:t>电子文件管理系统）、</a:t>
                      </a:r>
                      <a:r>
                        <a:rPr lang="en-US" sz="1600" b="0" dirty="0">
                          <a:solidFill>
                            <a:schemeClr val="tx1"/>
                          </a:solidFill>
                          <a:effectLst/>
                          <a:latin typeface="+mj-ea"/>
                          <a:ea typeface="+mj-ea"/>
                        </a:rPr>
                        <a:t>ELN（</a:t>
                      </a:r>
                      <a:r>
                        <a:rPr lang="zh-CN" altLang="en-US" sz="1600" b="0" dirty="0">
                          <a:solidFill>
                            <a:schemeClr val="tx1"/>
                          </a:solidFill>
                          <a:effectLst/>
                          <a:latin typeface="微软雅黑" panose="020B0503020204020204" pitchFamily="34" charset="-122"/>
                          <a:ea typeface="微软雅黑" panose="020B0503020204020204" pitchFamily="34" charset="-122"/>
                        </a:rPr>
                        <a:t>实验室电子笔记本）、用户自行开发的</a:t>
                      </a:r>
                      <a:r>
                        <a:rPr lang="en-US" sz="1600" b="0" dirty="0">
                          <a:solidFill>
                            <a:schemeClr val="tx1"/>
                          </a:solidFill>
                          <a:effectLst/>
                          <a:latin typeface="+mj-ea"/>
                          <a:ea typeface="+mj-ea"/>
                        </a:rPr>
                        <a:t>Excel</a:t>
                      </a:r>
                      <a:r>
                        <a:rPr lang="zh-CN" altLang="en-US" sz="1600" b="0" dirty="0">
                          <a:solidFill>
                            <a:schemeClr val="tx1"/>
                          </a:solidFill>
                          <a:effectLst/>
                          <a:latin typeface="微软雅黑" panose="020B0503020204020204" pitchFamily="34" charset="-122"/>
                          <a:ea typeface="微软雅黑" panose="020B0503020204020204" pitchFamily="34" charset="-122"/>
                        </a:rPr>
                        <a:t>电子表格、用户自行开发的访问应用程序、自动样品处理系统、液相色谱（</a:t>
                      </a:r>
                      <a:r>
                        <a:rPr lang="en-US" sz="1600" b="0" dirty="0">
                          <a:solidFill>
                            <a:schemeClr val="tx1"/>
                          </a:solidFill>
                          <a:effectLst/>
                          <a:latin typeface="+mj-ea"/>
                          <a:ea typeface="+mj-ea"/>
                        </a:rPr>
                        <a:t>LC、HPLC）、</a:t>
                      </a:r>
                      <a:r>
                        <a:rPr lang="zh-CN" altLang="en-US" sz="1600" b="0" dirty="0">
                          <a:solidFill>
                            <a:schemeClr val="tx1"/>
                          </a:solidFill>
                          <a:effectLst/>
                          <a:latin typeface="微软雅黑" panose="020B0503020204020204" pitchFamily="34" charset="-122"/>
                          <a:ea typeface="微软雅黑" panose="020B0503020204020204" pitchFamily="34" charset="-122"/>
                        </a:rPr>
                        <a:t>气相色谱，包括自动进样检测系统（</a:t>
                      </a:r>
                      <a:r>
                        <a:rPr lang="en-US" sz="1600" b="0" dirty="0">
                          <a:solidFill>
                            <a:schemeClr val="tx1"/>
                          </a:solidFill>
                          <a:effectLst/>
                          <a:latin typeface="+mj-ea"/>
                          <a:ea typeface="+mj-ea"/>
                        </a:rPr>
                        <a:t>UV, VIS, IR, MS, NMR, </a:t>
                      </a:r>
                      <a:r>
                        <a:rPr lang="zh-CN" altLang="en-US" sz="1600" b="0" dirty="0">
                          <a:solidFill>
                            <a:schemeClr val="tx1"/>
                          </a:solidFill>
                          <a:effectLst/>
                          <a:latin typeface="微软雅黑" panose="020B0503020204020204" pitchFamily="34" charset="-122"/>
                          <a:ea typeface="微软雅黑" panose="020B0503020204020204" pitchFamily="34" charset="-122"/>
                        </a:rPr>
                        <a:t>放射性或荧光监测等）、生物分析仪、</a:t>
                      </a:r>
                      <a:r>
                        <a:rPr lang="en-US" sz="1600" b="0" dirty="0">
                          <a:solidFill>
                            <a:schemeClr val="tx1"/>
                          </a:solidFill>
                          <a:effectLst/>
                          <a:latin typeface="+mj-ea"/>
                          <a:ea typeface="+mj-ea"/>
                        </a:rPr>
                        <a:t>ECG</a:t>
                      </a:r>
                      <a:r>
                        <a:rPr lang="zh-CN" altLang="en-US" sz="1600" b="0" dirty="0" smtClean="0">
                          <a:solidFill>
                            <a:schemeClr val="tx1"/>
                          </a:solidFill>
                          <a:effectLst/>
                          <a:latin typeface="微软雅黑" panose="020B0503020204020204" pitchFamily="34" charset="-122"/>
                          <a:ea typeface="微软雅黑" panose="020B0503020204020204" pitchFamily="34" charset="-122"/>
                        </a:rPr>
                        <a:t>等；</a:t>
                      </a:r>
                      <a:endParaRPr lang="zh-CN" altLang="en-US" sz="1600" b="0" dirty="0">
                        <a:solidFill>
                          <a:schemeClr val="tx1"/>
                        </a:solidFill>
                        <a:effectLst/>
                        <a:latin typeface="微软雅黑" panose="020B0503020204020204" pitchFamily="34" charset="-122"/>
                        <a:ea typeface="微软雅黑" panose="020B0503020204020204" pitchFamily="34" charset="-122"/>
                      </a:endParaRPr>
                    </a:p>
                  </a:txBody>
                  <a:tcPr marL="0" marR="0" marT="0" marB="0"/>
                </a:tc>
                <a:tc>
                  <a:txBody>
                    <a:bodyPr/>
                    <a:lstStyle/>
                    <a:p>
                      <a:pPr marL="66675" algn="l" latinLnBrk="1">
                        <a:spcAft>
                          <a:spcPts val="0"/>
                        </a:spcAft>
                      </a:pPr>
                      <a:r>
                        <a:rPr lang="zh-CN" altLang="en-US" sz="1600" b="0" dirty="0" smtClean="0">
                          <a:solidFill>
                            <a:schemeClr val="tx1"/>
                          </a:solidFill>
                          <a:effectLst/>
                          <a:latin typeface="微软雅黑" panose="020B0503020204020204" pitchFamily="34" charset="-122"/>
                          <a:ea typeface="微软雅黑" panose="020B0503020204020204" pitchFamily="34" charset="-122"/>
                        </a:rPr>
                        <a:t>验证</a:t>
                      </a:r>
                      <a:endParaRPr lang="zh-CN" altLang="en-US" sz="1600" b="0" dirty="0">
                        <a:solidFill>
                          <a:schemeClr val="tx1"/>
                        </a:solidFill>
                        <a:effectLst/>
                        <a:latin typeface="微软雅黑" panose="020B0503020204020204" pitchFamily="34" charset="-122"/>
                        <a:ea typeface="微软雅黑" panose="020B0503020204020204" pitchFamily="34" charset="-122"/>
                      </a:endParaRPr>
                    </a:p>
                  </a:txBody>
                  <a:tcPr marL="0" marR="0" marT="0" marB="0"/>
                </a:tc>
                <a:extLst>
                  <a:ext uri="{0D108BD9-81ED-4DB2-BD59-A6C34878D82A}">
                    <a16:rowId xmlns:a16="http://schemas.microsoft.com/office/drawing/2014/main" val="2005983732"/>
                  </a:ext>
                </a:extLst>
              </a:tr>
            </a:tbl>
          </a:graphicData>
        </a:graphic>
      </p:graphicFrame>
    </p:spTree>
    <p:extLst>
      <p:ext uri="{BB962C8B-B14F-4D97-AF65-F5344CB8AC3E}">
        <p14:creationId xmlns:p14="http://schemas.microsoft.com/office/powerpoint/2010/main" val="21600444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dirty="0" smtClean="0"/>
              <a:t>EP</a:t>
            </a:r>
            <a:endParaRPr lang="zh-CN" altLang="en-US" dirty="0"/>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61</a:t>
            </a:fld>
            <a:r>
              <a:rPr lang="en-US" altLang="zh-CN" dirty="0" smtClean="0"/>
              <a:t>/160</a:t>
            </a:r>
            <a:endParaRPr lang="zh-CN" altLang="en-US" dirty="0"/>
          </a:p>
        </p:txBody>
      </p:sp>
      <p:sp>
        <p:nvSpPr>
          <p:cNvPr id="36867" name="内容占位符 2"/>
          <p:cNvSpPr>
            <a:spLocks noGrp="1"/>
          </p:cNvSpPr>
          <p:nvPr>
            <p:ph idx="4294967295"/>
          </p:nvPr>
        </p:nvSpPr>
        <p:spPr>
          <a:xfrm>
            <a:off x="768000" y="1044000"/>
            <a:ext cx="10655300" cy="4821238"/>
          </a:xfrm>
        </p:spPr>
        <p:txBody>
          <a:bodyPr>
            <a:normAutofit/>
          </a:bodyPr>
          <a:lstStyle/>
          <a:p>
            <a:pPr>
              <a:lnSpc>
                <a:spcPct val="150000"/>
              </a:lnSpc>
            </a:pPr>
            <a:r>
              <a:rPr lang="zh-CN" altLang="en-US" sz="2600" dirty="0">
                <a:latin typeface="微软雅黑" panose="020B0503020204020204" pitchFamily="34" charset="-122"/>
              </a:rPr>
              <a:t>欧洲药典全称是</a:t>
            </a:r>
            <a:r>
              <a:rPr lang="en-US" altLang="zh-CN" sz="2600" dirty="0">
                <a:latin typeface="微软雅黑" panose="020B0503020204020204" pitchFamily="34" charset="-122"/>
              </a:rPr>
              <a:t>European Pharmacopoeia</a:t>
            </a:r>
            <a:r>
              <a:rPr lang="zh-CN" altLang="en-US" sz="2600" dirty="0">
                <a:latin typeface="微软雅黑" panose="020B0503020204020204" pitchFamily="34" charset="-122"/>
              </a:rPr>
              <a:t>，简写</a:t>
            </a:r>
            <a:r>
              <a:rPr lang="en-US" altLang="zh-CN" sz="2600" dirty="0">
                <a:latin typeface="微软雅黑" panose="020B0503020204020204" pitchFamily="34" charset="-122"/>
              </a:rPr>
              <a:t>EP</a:t>
            </a:r>
            <a:r>
              <a:rPr lang="zh-CN" altLang="en-US" sz="2600" dirty="0">
                <a:latin typeface="微软雅黑" panose="020B0503020204020204" pitchFamily="34" charset="-122"/>
              </a:rPr>
              <a:t>或者</a:t>
            </a:r>
            <a:r>
              <a:rPr lang="en-US" altLang="zh-CN" sz="2600" dirty="0" err="1">
                <a:latin typeface="微软雅黑" panose="020B0503020204020204" pitchFamily="34" charset="-122"/>
              </a:rPr>
              <a:t>Ph</a:t>
            </a:r>
            <a:r>
              <a:rPr lang="zh-CN" altLang="en-US" sz="2600" dirty="0">
                <a:latin typeface="微软雅黑" panose="020B0503020204020204" pitchFamily="34" charset="-122"/>
              </a:rPr>
              <a:t>，</a:t>
            </a:r>
            <a:r>
              <a:rPr lang="en-US" altLang="zh-CN" sz="2600" dirty="0">
                <a:latin typeface="微软雅黑" panose="020B0503020204020204" pitchFamily="34" charset="-122"/>
              </a:rPr>
              <a:t>Eur.,</a:t>
            </a:r>
            <a:r>
              <a:rPr lang="zh-CN" altLang="en-US" sz="2600" dirty="0">
                <a:latin typeface="微软雅黑" panose="020B0503020204020204" pitchFamily="34" charset="-122"/>
              </a:rPr>
              <a:t>由欧洲药品质量管理局（</a:t>
            </a:r>
            <a:r>
              <a:rPr lang="en-US" altLang="zh-CN" sz="2600" dirty="0">
                <a:latin typeface="微软雅黑" panose="020B0503020204020204" pitchFamily="34" charset="-122"/>
              </a:rPr>
              <a:t>EDQM</a:t>
            </a:r>
            <a:r>
              <a:rPr lang="zh-CN" altLang="en-US" sz="2600" dirty="0">
                <a:latin typeface="微软雅黑" panose="020B0503020204020204" pitchFamily="34" charset="-122"/>
              </a:rPr>
              <a:t>）编辑出版；</a:t>
            </a:r>
            <a:endParaRPr lang="en-US" altLang="zh-CN" sz="2600" dirty="0">
              <a:latin typeface="微软雅黑" panose="020B0503020204020204" pitchFamily="34" charset="-122"/>
            </a:endParaRPr>
          </a:p>
          <a:p>
            <a:pPr>
              <a:lnSpc>
                <a:spcPct val="150000"/>
              </a:lnSpc>
            </a:pPr>
            <a:r>
              <a:rPr lang="zh-CN" altLang="en-US" sz="2600" dirty="0">
                <a:latin typeface="微软雅黑" panose="020B0503020204020204" pitchFamily="34" charset="-122"/>
              </a:rPr>
              <a:t>目前</a:t>
            </a:r>
            <a:r>
              <a:rPr lang="en-US" altLang="zh-CN" sz="2600" dirty="0">
                <a:latin typeface="微软雅黑" panose="020B0503020204020204" pitchFamily="34" charset="-122"/>
              </a:rPr>
              <a:t>EP 9.8 Edition</a:t>
            </a:r>
            <a:r>
              <a:rPr lang="zh-CN" altLang="en-US" sz="2600" dirty="0">
                <a:latin typeface="微软雅黑" panose="020B0503020204020204" pitchFamily="34" charset="-122"/>
              </a:rPr>
              <a:t>为欧洲药典现行版，</a:t>
            </a:r>
            <a:r>
              <a:rPr lang="en-US" altLang="zh-CN" sz="2600" dirty="0">
                <a:latin typeface="微软雅黑" panose="020B0503020204020204" pitchFamily="34" charset="-122"/>
              </a:rPr>
              <a:t>2019</a:t>
            </a:r>
            <a:r>
              <a:rPr lang="zh-CN" altLang="en-US" sz="2600" dirty="0">
                <a:latin typeface="微软雅黑" panose="020B0503020204020204" pitchFamily="34" charset="-122"/>
              </a:rPr>
              <a:t>年</a:t>
            </a:r>
            <a:r>
              <a:rPr lang="en-US" altLang="zh-CN" sz="2600" dirty="0">
                <a:latin typeface="微软雅黑" panose="020B0503020204020204" pitchFamily="34" charset="-122"/>
              </a:rPr>
              <a:t>7</a:t>
            </a:r>
            <a:r>
              <a:rPr lang="zh-CN" altLang="en-US" sz="2600" dirty="0">
                <a:latin typeface="微软雅黑" panose="020B0503020204020204" pitchFamily="34" charset="-122"/>
              </a:rPr>
              <a:t>月</a:t>
            </a:r>
            <a:r>
              <a:rPr lang="en-US" altLang="zh-CN" sz="2600" dirty="0">
                <a:latin typeface="微软雅黑" panose="020B0503020204020204" pitchFamily="34" charset="-122"/>
              </a:rPr>
              <a:t>1</a:t>
            </a:r>
            <a:r>
              <a:rPr lang="zh-CN" altLang="en-US" sz="2600" dirty="0">
                <a:latin typeface="微软雅黑" panose="020B0503020204020204" pitchFamily="34" charset="-122"/>
              </a:rPr>
              <a:t>日生效；</a:t>
            </a:r>
            <a:endParaRPr lang="en-US" altLang="zh-CN" sz="2600" dirty="0">
              <a:latin typeface="微软雅黑" panose="020B0503020204020204" pitchFamily="34" charset="-122"/>
            </a:endParaRPr>
          </a:p>
          <a:p>
            <a:pPr>
              <a:lnSpc>
                <a:spcPct val="150000"/>
              </a:lnSpc>
            </a:pPr>
            <a:r>
              <a:rPr lang="zh-CN" altLang="en-US" sz="2600" dirty="0">
                <a:latin typeface="微软雅黑" panose="020B0503020204020204" pitchFamily="34" charset="-122"/>
              </a:rPr>
              <a:t>基本组成部分有凡例、通用分析方法、容器和材料、试剂、正文和索引等；</a:t>
            </a:r>
          </a:p>
        </p:txBody>
      </p:sp>
    </p:spTree>
    <p:extLst>
      <p:ext uri="{BB962C8B-B14F-4D97-AF65-F5344CB8AC3E}">
        <p14:creationId xmlns:p14="http://schemas.microsoft.com/office/powerpoint/2010/main" val="26432350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2"/>
          <p:cNvSpPr>
            <a:spLocks noGrp="1"/>
          </p:cNvSpPr>
          <p:nvPr>
            <p:ph type="title"/>
          </p:nvPr>
        </p:nvSpPr>
        <p:spPr/>
        <p:txBody>
          <a:bodyPr/>
          <a:lstStyle/>
          <a:p>
            <a:r>
              <a:rPr lang="zh-CN" altLang="en-US" dirty="0"/>
              <a:t>中</a:t>
            </a:r>
            <a:r>
              <a:rPr lang="zh-CN" altLang="en-US" dirty="0" smtClean="0"/>
              <a:t>国药</a:t>
            </a:r>
            <a:r>
              <a:rPr lang="zh-CN" altLang="en-US" dirty="0"/>
              <a:t>监机构</a:t>
            </a:r>
            <a:r>
              <a:rPr lang="en-US" altLang="zh-CN" dirty="0"/>
              <a:t>——</a:t>
            </a:r>
            <a:r>
              <a:rPr lang="zh-CN" altLang="en-US" dirty="0"/>
              <a:t>行政</a:t>
            </a:r>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62</a:t>
            </a:fld>
            <a:r>
              <a:rPr lang="en-US" altLang="zh-CN" dirty="0" smtClean="0"/>
              <a:t>/160</a:t>
            </a:r>
            <a:endParaRPr lang="zh-CN" altLang="en-US" dirty="0"/>
          </a:p>
        </p:txBody>
      </p:sp>
      <p:sp>
        <p:nvSpPr>
          <p:cNvPr id="3" name="右箭头 2"/>
          <p:cNvSpPr/>
          <p:nvPr/>
        </p:nvSpPr>
        <p:spPr>
          <a:xfrm>
            <a:off x="8145938" y="1263489"/>
            <a:ext cx="916782" cy="173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 name="TextBox 4"/>
          <p:cNvSpPr txBox="1"/>
          <p:nvPr/>
        </p:nvSpPr>
        <p:spPr>
          <a:xfrm>
            <a:off x="7294880" y="1165660"/>
            <a:ext cx="792480" cy="369332"/>
          </a:xfrm>
          <a:prstGeom prst="rect">
            <a:avLst/>
          </a:prstGeom>
          <a:noFill/>
        </p:spPr>
        <p:txBody>
          <a:bodyPr wrap="square" rtlCol="0">
            <a:spAutoFit/>
          </a:bodyPr>
          <a:lstStyle/>
          <a:p>
            <a:r>
              <a:rPr lang="en-US" altLang="zh-CN" dirty="0" smtClean="0">
                <a:ea typeface="微软雅黑 Light" panose="020B0502040204020203" pitchFamily="34" charset="-122"/>
              </a:rPr>
              <a:t>CFDA</a:t>
            </a:r>
            <a:endParaRPr lang="zh-CN" altLang="en-US" dirty="0">
              <a:ea typeface="微软雅黑 Light" panose="020B0502040204020203" pitchFamily="34" charset="-122"/>
            </a:endParaRPr>
          </a:p>
        </p:txBody>
      </p:sp>
      <p:sp>
        <p:nvSpPr>
          <p:cNvPr id="10" name="TextBox 9"/>
          <p:cNvSpPr txBox="1"/>
          <p:nvPr/>
        </p:nvSpPr>
        <p:spPr>
          <a:xfrm>
            <a:off x="9154160" y="1175820"/>
            <a:ext cx="792480" cy="369332"/>
          </a:xfrm>
          <a:prstGeom prst="rect">
            <a:avLst/>
          </a:prstGeom>
          <a:noFill/>
        </p:spPr>
        <p:txBody>
          <a:bodyPr wrap="square" rtlCol="0">
            <a:spAutoFit/>
          </a:bodyPr>
          <a:lstStyle/>
          <a:p>
            <a:r>
              <a:rPr lang="en-US" altLang="zh-CN" dirty="0" smtClean="0">
                <a:ea typeface="微软雅黑 Light" panose="020B0502040204020203" pitchFamily="34" charset="-122"/>
              </a:rPr>
              <a:t>NMPA</a:t>
            </a:r>
            <a:endParaRPr lang="zh-CN" altLang="en-US" dirty="0">
              <a:ea typeface="微软雅黑 Light" panose="020B0502040204020203" pitchFamily="34" charset="-122"/>
            </a:endParaRPr>
          </a:p>
        </p:txBody>
      </p:sp>
      <p:pic>
        <p:nvPicPr>
          <p:cNvPr id="2" name="图片 1"/>
          <p:cNvPicPr>
            <a:picLocks noChangeAspect="1"/>
          </p:cNvPicPr>
          <p:nvPr/>
        </p:nvPicPr>
        <p:blipFill>
          <a:blip r:embed="rId3"/>
          <a:stretch>
            <a:fillRect/>
          </a:stretch>
        </p:blipFill>
        <p:spPr>
          <a:xfrm>
            <a:off x="2233276" y="1044576"/>
            <a:ext cx="7082174" cy="5338143"/>
          </a:xfrm>
          <a:prstGeom prst="rect">
            <a:avLst/>
          </a:prstGeom>
        </p:spPr>
      </p:pic>
    </p:spTree>
    <p:extLst>
      <p:ext uri="{BB962C8B-B14F-4D97-AF65-F5344CB8AC3E}">
        <p14:creationId xmlns:p14="http://schemas.microsoft.com/office/powerpoint/2010/main" val="2270978130"/>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2"/>
          <p:cNvSpPr>
            <a:spLocks noGrp="1"/>
          </p:cNvSpPr>
          <p:nvPr>
            <p:ph type="title"/>
          </p:nvPr>
        </p:nvSpPr>
        <p:spPr/>
        <p:txBody>
          <a:bodyPr/>
          <a:lstStyle/>
          <a:p>
            <a:r>
              <a:rPr lang="zh-CN" altLang="en-US" dirty="0"/>
              <a:t>中</a:t>
            </a:r>
            <a:r>
              <a:rPr lang="zh-CN" altLang="en-US" dirty="0" smtClean="0"/>
              <a:t>国药</a:t>
            </a:r>
            <a:r>
              <a:rPr lang="zh-CN" altLang="en-US" dirty="0"/>
              <a:t>监机构</a:t>
            </a:r>
            <a:r>
              <a:rPr lang="en-US" altLang="zh-CN" dirty="0"/>
              <a:t>——</a:t>
            </a:r>
            <a:r>
              <a:rPr lang="zh-CN" altLang="en-US" dirty="0"/>
              <a:t>技术支持</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63</a:t>
            </a:fld>
            <a:r>
              <a:rPr lang="en-US" altLang="zh-CN" dirty="0" smtClean="0"/>
              <a:t>/160</a:t>
            </a:r>
            <a:endParaRPr lang="zh-CN" altLang="en-US" dirty="0"/>
          </a:p>
        </p:txBody>
      </p:sp>
      <p:sp>
        <p:nvSpPr>
          <p:cNvPr id="2" name="文本占位符 1"/>
          <p:cNvSpPr>
            <a:spLocks noGrp="1"/>
          </p:cNvSpPr>
          <p:nvPr>
            <p:ph idx="4294967295"/>
          </p:nvPr>
        </p:nvSpPr>
        <p:spPr>
          <a:xfrm>
            <a:off x="0" y="1196975"/>
            <a:ext cx="8037513" cy="4392613"/>
          </a:xfrm>
        </p:spPr>
        <p:txBody>
          <a:bodyPr/>
          <a:lstStyle/>
          <a:p>
            <a:pPr marL="0" indent="0">
              <a:buNone/>
              <a:defRPr/>
            </a:pPr>
            <a:endParaRPr lang="en-US" altLang="zh-CN" dirty="0">
              <a:latin typeface="微软雅黑" panose="020B0503020204020204" pitchFamily="34" charset="-122"/>
            </a:endParaRPr>
          </a:p>
          <a:p>
            <a:pPr>
              <a:defRPr/>
            </a:pPr>
            <a:endParaRPr lang="zh-CN" altLang="en-US" dirty="0">
              <a:latin typeface="微软雅黑" panose="020B0503020204020204" pitchFamily="34" charset="-122"/>
            </a:endParaRPr>
          </a:p>
        </p:txBody>
      </p:sp>
      <p:graphicFrame>
        <p:nvGraphicFramePr>
          <p:cNvPr id="4" name="图示 3">
            <a:extLst>
              <a:ext uri="{FF2B5EF4-FFF2-40B4-BE49-F238E27FC236}">
                <a16:creationId xmlns:a16="http://schemas.microsoft.com/office/drawing/2014/main" id="{DF9F1267-AA3A-4649-BFF7-DC77527B6A85}"/>
              </a:ext>
            </a:extLst>
          </p:cNvPr>
          <p:cNvGraphicFramePr/>
          <p:nvPr>
            <p:extLst/>
          </p:nvPr>
        </p:nvGraphicFramePr>
        <p:xfrm>
          <a:off x="1860000" y="783861"/>
          <a:ext cx="8470901" cy="5312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4454699"/>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2"/>
          <p:cNvSpPr>
            <a:spLocks noGrp="1"/>
          </p:cNvSpPr>
          <p:nvPr>
            <p:ph type="title"/>
          </p:nvPr>
        </p:nvSpPr>
        <p:spPr/>
        <p:txBody>
          <a:bodyPr/>
          <a:lstStyle/>
          <a:p>
            <a:r>
              <a:rPr lang="zh-CN" altLang="en-US"/>
              <a:t>中国药监法律法规框架</a:t>
            </a:r>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64</a:t>
            </a:fld>
            <a:r>
              <a:rPr lang="en-US" altLang="zh-CN" dirty="0" smtClean="0"/>
              <a:t>/160</a:t>
            </a:r>
            <a:endParaRPr lang="zh-CN" altLang="en-US" dirty="0"/>
          </a:p>
        </p:txBody>
      </p:sp>
      <p:sp>
        <p:nvSpPr>
          <p:cNvPr id="2" name="文本占位符 1"/>
          <p:cNvSpPr>
            <a:spLocks noGrp="1"/>
          </p:cNvSpPr>
          <p:nvPr>
            <p:ph idx="4294967295"/>
          </p:nvPr>
        </p:nvSpPr>
        <p:spPr>
          <a:xfrm>
            <a:off x="768700" y="990720"/>
            <a:ext cx="10655300" cy="4545013"/>
          </a:xfrm>
        </p:spPr>
        <p:txBody>
          <a:bodyPr/>
          <a:lstStyle/>
          <a:p>
            <a:pPr marL="0" indent="609585">
              <a:lnSpc>
                <a:spcPct val="150000"/>
              </a:lnSpc>
              <a:buNone/>
              <a:defRPr/>
            </a:pPr>
            <a:r>
              <a:rPr lang="zh-CN" altLang="en-US" sz="2000" dirty="0">
                <a:latin typeface="微软雅黑" panose="020B0503020204020204" pitchFamily="34" charset="-122"/>
              </a:rPr>
              <a:t>建立以</a:t>
            </a:r>
            <a:r>
              <a:rPr lang="en-US" altLang="zh-CN" sz="2000" dirty="0">
                <a:latin typeface="微软雅黑" panose="020B0503020204020204" pitchFamily="34" charset="-122"/>
              </a:rPr>
              <a:t>《</a:t>
            </a:r>
            <a:r>
              <a:rPr lang="zh-CN" altLang="en-US" sz="2000" dirty="0">
                <a:latin typeface="微软雅黑" panose="020B0503020204020204" pitchFamily="34" charset="-122"/>
              </a:rPr>
              <a:t>药品管理法</a:t>
            </a:r>
            <a:r>
              <a:rPr lang="en-US" altLang="zh-CN" sz="2000" dirty="0">
                <a:latin typeface="微软雅黑" panose="020B0503020204020204" pitchFamily="34" charset="-122"/>
              </a:rPr>
              <a:t>》</a:t>
            </a:r>
            <a:r>
              <a:rPr lang="zh-CN" altLang="en-US" sz="2000" dirty="0">
                <a:latin typeface="微软雅黑" panose="020B0503020204020204" pitchFamily="34" charset="-122"/>
              </a:rPr>
              <a:t>为基础，</a:t>
            </a:r>
            <a:r>
              <a:rPr lang="en-US" altLang="zh-CN" sz="2000" dirty="0">
                <a:latin typeface="微软雅黑" panose="020B0503020204020204" pitchFamily="34" charset="-122"/>
              </a:rPr>
              <a:t>10</a:t>
            </a:r>
            <a:r>
              <a:rPr lang="zh-CN" altLang="en-US" sz="2000" dirty="0">
                <a:latin typeface="微软雅黑" panose="020B0503020204020204" pitchFamily="34" charset="-122"/>
              </a:rPr>
              <a:t>多部法律法规协同、</a:t>
            </a:r>
            <a:r>
              <a:rPr lang="en-US" altLang="zh-CN" sz="2000" dirty="0">
                <a:latin typeface="微软雅黑" panose="020B0503020204020204" pitchFamily="34" charset="-122"/>
              </a:rPr>
              <a:t>30</a:t>
            </a:r>
            <a:r>
              <a:rPr lang="zh-CN" altLang="en-US" sz="2000" dirty="0">
                <a:latin typeface="微软雅黑" panose="020B0503020204020204" pitchFamily="34" charset="-122"/>
              </a:rPr>
              <a:t>多部规章配套、多部规范性文件补充的体系完整、层次清晰、内容较为完备的药品管理法律法规体系。</a:t>
            </a:r>
            <a:endParaRPr lang="en-US" altLang="zh-CN" sz="2000" dirty="0">
              <a:latin typeface="微软雅黑" panose="020B0503020204020204" pitchFamily="34" charset="-122"/>
            </a:endParaRPr>
          </a:p>
          <a:p>
            <a:pPr marL="0" indent="609585">
              <a:buNone/>
              <a:defRPr/>
            </a:pPr>
            <a:endParaRPr lang="en-US" altLang="zh-CN" sz="2400" dirty="0">
              <a:latin typeface="微软雅黑" panose="020B0503020204020204" pitchFamily="34" charset="-122"/>
            </a:endParaRPr>
          </a:p>
          <a:p>
            <a:pPr>
              <a:defRPr/>
            </a:pPr>
            <a:endParaRPr lang="zh-CN" altLang="en-US" dirty="0">
              <a:latin typeface="微软雅黑" panose="020B0503020204020204" pitchFamily="34" charset="-122"/>
            </a:endParaRPr>
          </a:p>
        </p:txBody>
      </p:sp>
      <p:graphicFrame>
        <p:nvGraphicFramePr>
          <p:cNvPr id="5" name="图示 4">
            <a:extLst>
              <a:ext uri="{FF2B5EF4-FFF2-40B4-BE49-F238E27FC236}">
                <a16:creationId xmlns:a16="http://schemas.microsoft.com/office/drawing/2014/main" id="{CF951AB0-A955-4CD6-9E23-00A25FC10882}"/>
              </a:ext>
            </a:extLst>
          </p:cNvPr>
          <p:cNvGraphicFramePr/>
          <p:nvPr>
            <p:extLst>
              <p:ext uri="{D42A27DB-BD31-4B8C-83A1-F6EECF244321}">
                <p14:modId xmlns:p14="http://schemas.microsoft.com/office/powerpoint/2010/main" val="400915949"/>
              </p:ext>
            </p:extLst>
          </p:nvPr>
        </p:nvGraphicFramePr>
        <p:xfrm>
          <a:off x="2831638" y="2050021"/>
          <a:ext cx="6146635" cy="4174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4855872"/>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en-US" altLang="zh-CN" dirty="0"/>
              <a:t>2010</a:t>
            </a:r>
            <a:r>
              <a:rPr lang="zh-CN" altLang="en-US" dirty="0" smtClean="0"/>
              <a:t>版</a:t>
            </a:r>
            <a:r>
              <a:rPr lang="en-US" altLang="zh-CN" dirty="0" smtClean="0"/>
              <a:t>GMP</a:t>
            </a:r>
            <a:r>
              <a:rPr lang="zh-CN" altLang="en-US" dirty="0"/>
              <a:t>简介</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65</a:t>
            </a:fld>
            <a:r>
              <a:rPr lang="en-US" altLang="zh-CN" dirty="0" smtClean="0"/>
              <a:t>/160</a:t>
            </a:r>
            <a:endParaRPr lang="zh-CN" altLang="en-US" dirty="0"/>
          </a:p>
        </p:txBody>
      </p:sp>
      <p:graphicFrame>
        <p:nvGraphicFramePr>
          <p:cNvPr id="5" name="图示 4"/>
          <p:cNvGraphicFramePr/>
          <p:nvPr>
            <p:extLst>
              <p:ext uri="{D42A27DB-BD31-4B8C-83A1-F6EECF244321}">
                <p14:modId xmlns:p14="http://schemas.microsoft.com/office/powerpoint/2010/main" val="3960356006"/>
              </p:ext>
            </p:extLst>
          </p:nvPr>
        </p:nvGraphicFramePr>
        <p:xfrm>
          <a:off x="965200" y="1043999"/>
          <a:ext cx="10458800" cy="4847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4206824"/>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66</a:t>
            </a:fld>
            <a:r>
              <a:rPr lang="en-US" altLang="zh-CN" dirty="0" smtClean="0"/>
              <a:t>/160</a:t>
            </a:r>
            <a:endParaRPr lang="zh-CN" altLang="en-US" dirty="0"/>
          </a:p>
        </p:txBody>
      </p:sp>
      <p:graphicFrame>
        <p:nvGraphicFramePr>
          <p:cNvPr id="6"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2650561013"/>
              </p:ext>
            </p:extLst>
          </p:nvPr>
        </p:nvGraphicFramePr>
        <p:xfrm>
          <a:off x="877279" y="1029909"/>
          <a:ext cx="10546720" cy="4545482"/>
        </p:xfrm>
        <a:graphic>
          <a:graphicData uri="http://schemas.openxmlformats.org/drawingml/2006/table">
            <a:tbl>
              <a:tblPr firstRow="1" bandRow="1">
                <a:tableStyleId>{5C22544A-7EE6-4342-B048-85BDC9FD1C3A}</a:tableStyleId>
              </a:tblPr>
              <a:tblGrid>
                <a:gridCol w="1452830">
                  <a:extLst>
                    <a:ext uri="{9D8B030D-6E8A-4147-A177-3AD203B41FA5}">
                      <a16:colId xmlns:a16="http://schemas.microsoft.com/office/drawing/2014/main" val="20000"/>
                    </a:ext>
                  </a:extLst>
                </a:gridCol>
                <a:gridCol w="7030819">
                  <a:extLst>
                    <a:ext uri="{9D8B030D-6E8A-4147-A177-3AD203B41FA5}">
                      <a16:colId xmlns:a16="http://schemas.microsoft.com/office/drawing/2014/main" val="20001"/>
                    </a:ext>
                  </a:extLst>
                </a:gridCol>
                <a:gridCol w="2063071">
                  <a:extLst>
                    <a:ext uri="{9D8B030D-6E8A-4147-A177-3AD203B41FA5}">
                      <a16:colId xmlns:a16="http://schemas.microsoft.com/office/drawing/2014/main" val="820187712"/>
                    </a:ext>
                  </a:extLst>
                </a:gridCol>
              </a:tblGrid>
              <a:tr h="653937">
                <a:tc>
                  <a:txBody>
                    <a:bodyPr/>
                    <a:lstStyle/>
                    <a:p>
                      <a:pPr algn="ctr">
                        <a:lnSpc>
                          <a:spcPct val="150000"/>
                        </a:lnSpc>
                      </a:pPr>
                      <a:r>
                        <a:rPr lang="zh-CN" altLang="en-US" sz="1600" b="0" dirty="0">
                          <a:latin typeface="微软雅黑" panose="020B0503020204020204" pitchFamily="34" charset="-122"/>
                          <a:ea typeface="微软雅黑" panose="020B0503020204020204" pitchFamily="34" charset="-122"/>
                        </a:rPr>
                        <a:t>发布时间</a:t>
                      </a:r>
                    </a:p>
                  </a:txBody>
                  <a:tcPr marT="34290" marB="34290" anchor="ctr"/>
                </a:tc>
                <a:tc>
                  <a:txBody>
                    <a:bodyPr/>
                    <a:lstStyle/>
                    <a:p>
                      <a:pPr algn="ctr">
                        <a:lnSpc>
                          <a:spcPct val="150000"/>
                        </a:lnSpc>
                      </a:pPr>
                      <a:r>
                        <a:rPr lang="zh-CN" altLang="en-US" sz="1600" b="0" dirty="0">
                          <a:latin typeface="微软雅黑" panose="020B0503020204020204" pitchFamily="34" charset="-122"/>
                          <a:ea typeface="微软雅黑" panose="020B0503020204020204" pitchFamily="34" charset="-122"/>
                        </a:rPr>
                        <a:t>动态</a:t>
                      </a:r>
                    </a:p>
                  </a:txBody>
                  <a:tcPr marT="34290" marB="34290" anchor="ctr"/>
                </a:tc>
                <a:tc>
                  <a:txBody>
                    <a:bodyPr/>
                    <a:lstStyle/>
                    <a:p>
                      <a:pPr algn="ctr">
                        <a:lnSpc>
                          <a:spcPct val="150000"/>
                        </a:lnSpc>
                      </a:pPr>
                      <a:r>
                        <a:rPr lang="zh-CN" altLang="en-US" sz="1600" b="0" dirty="0">
                          <a:latin typeface="微软雅黑" panose="020B0503020204020204" pitchFamily="34" charset="-122"/>
                          <a:ea typeface="微软雅黑" panose="020B0503020204020204" pitchFamily="34" charset="-122"/>
                        </a:rPr>
                        <a:t>版本</a:t>
                      </a:r>
                    </a:p>
                  </a:txBody>
                  <a:tcPr marT="34290" marB="34290" anchor="ctr"/>
                </a:tc>
                <a:extLst>
                  <a:ext uri="{0D108BD9-81ED-4DB2-BD59-A6C34878D82A}">
                    <a16:rowId xmlns:a16="http://schemas.microsoft.com/office/drawing/2014/main" val="10000"/>
                  </a:ext>
                </a:extLst>
              </a:tr>
              <a:tr h="633106">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kern="1200" dirty="0">
                          <a:solidFill>
                            <a:schemeClr val="tx1"/>
                          </a:solidFill>
                          <a:latin typeface="微软雅黑" panose="020B0503020204020204" pitchFamily="34" charset="-122"/>
                          <a:ea typeface="微软雅黑" panose="020B0503020204020204" pitchFamily="34" charset="-122"/>
                          <a:cs typeface="+mn-cs"/>
                        </a:rPr>
                        <a:t>2019.08</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药品管理法</a:t>
                      </a:r>
                    </a:p>
                  </a:txBody>
                  <a:tcPr marT="34290" marB="3429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定稿</a:t>
                      </a:r>
                    </a:p>
                  </a:txBody>
                  <a:tcPr marT="34290" marB="34290" anchor="ctr"/>
                </a:tc>
                <a:extLst>
                  <a:ext uri="{0D108BD9-81ED-4DB2-BD59-A6C34878D82A}">
                    <a16:rowId xmlns:a16="http://schemas.microsoft.com/office/drawing/2014/main" val="1560356940"/>
                  </a:ext>
                </a:extLst>
              </a:tr>
              <a:tr h="633106">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dirty="0">
                          <a:solidFill>
                            <a:schemeClr val="tx1"/>
                          </a:solidFill>
                          <a:latin typeface="微软雅黑" panose="020B0503020204020204" pitchFamily="34" charset="-122"/>
                          <a:ea typeface="微软雅黑" panose="020B0503020204020204" pitchFamily="34" charset="-122"/>
                        </a:rPr>
                        <a:t>2019.08</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药品追溯系统基本技术要求</a:t>
                      </a:r>
                    </a:p>
                  </a:txBody>
                  <a:tcPr marT="34290" marB="3429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定稿</a:t>
                      </a:r>
                    </a:p>
                  </a:txBody>
                  <a:tcPr marT="34290" marB="34290" anchor="ctr"/>
                </a:tc>
                <a:extLst>
                  <a:ext uri="{0D108BD9-81ED-4DB2-BD59-A6C34878D82A}">
                    <a16:rowId xmlns:a16="http://schemas.microsoft.com/office/drawing/2014/main" val="3502878350"/>
                  </a:ext>
                </a:extLst>
              </a:tr>
              <a:tr h="726015">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dirty="0">
                          <a:solidFill>
                            <a:schemeClr val="tx1"/>
                          </a:solidFill>
                          <a:latin typeface="微软雅黑" panose="020B0503020204020204" pitchFamily="34" charset="-122"/>
                          <a:ea typeface="微软雅黑" panose="020B0503020204020204" pitchFamily="34" charset="-122"/>
                        </a:rPr>
                        <a:t>2019.07</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关于进一步完善药品关联审评审批和监管工作有关事宜的公告</a:t>
                      </a:r>
                    </a:p>
                  </a:txBody>
                  <a:tcPr marT="34290" marB="3429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定稿</a:t>
                      </a:r>
                    </a:p>
                  </a:txBody>
                  <a:tcPr marT="34290" marB="34290" anchor="ctr"/>
                </a:tc>
                <a:extLst>
                  <a:ext uri="{0D108BD9-81ED-4DB2-BD59-A6C34878D82A}">
                    <a16:rowId xmlns:a16="http://schemas.microsoft.com/office/drawing/2014/main" val="538865574"/>
                  </a:ext>
                </a:extLst>
              </a:tr>
              <a:tr h="633106">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dirty="0" smtClean="0">
                          <a:solidFill>
                            <a:schemeClr val="tx1"/>
                          </a:solidFill>
                          <a:latin typeface="微软雅黑" panose="020B0503020204020204" pitchFamily="34" charset="-122"/>
                          <a:ea typeface="微软雅黑" panose="020B0503020204020204" pitchFamily="34" charset="-122"/>
                        </a:rPr>
                        <a:t>2019.06</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smtClean="0">
                          <a:solidFill>
                            <a:schemeClr val="tx1"/>
                          </a:solidFill>
                          <a:latin typeface="微软雅黑" panose="020B0503020204020204" pitchFamily="34" charset="-122"/>
                          <a:ea typeface="微软雅黑" panose="020B0503020204020204" pitchFamily="34" charset="-122"/>
                        </a:rPr>
                        <a:t>疫苗管理法</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b="0" dirty="0" smtClean="0">
                          <a:solidFill>
                            <a:schemeClr val="tx1"/>
                          </a:solidFill>
                          <a:latin typeface="微软雅黑" panose="020B0503020204020204" pitchFamily="34" charset="-122"/>
                          <a:ea typeface="微软雅黑" panose="020B0503020204020204" pitchFamily="34" charset="-122"/>
                        </a:rPr>
                        <a:t>定稿</a:t>
                      </a:r>
                    </a:p>
                  </a:txBody>
                  <a:tcPr anchor="ctr"/>
                </a:tc>
                <a:extLst>
                  <a:ext uri="{0D108BD9-81ED-4DB2-BD59-A6C34878D82A}">
                    <a16:rowId xmlns:a16="http://schemas.microsoft.com/office/drawing/2014/main" val="1586116379"/>
                  </a:ext>
                </a:extLst>
              </a:tr>
              <a:tr h="633106">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kern="1200" dirty="0">
                          <a:solidFill>
                            <a:schemeClr val="tx1"/>
                          </a:solidFill>
                          <a:latin typeface="微软雅黑" panose="020B0503020204020204" pitchFamily="34" charset="-122"/>
                          <a:ea typeface="微软雅黑" panose="020B0503020204020204" pitchFamily="34" charset="-122"/>
                          <a:cs typeface="+mn-cs"/>
                        </a:rPr>
                        <a:t>2019.05</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生物类似药临床研究用原研参照药进口有关事宜的公告</a:t>
                      </a:r>
                    </a:p>
                  </a:txBody>
                  <a:tcPr marT="34290" marB="3429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定稿</a:t>
                      </a:r>
                    </a:p>
                  </a:txBody>
                  <a:tcPr marT="34290" marB="34290" anchor="ctr"/>
                </a:tc>
                <a:extLst>
                  <a:ext uri="{0D108BD9-81ED-4DB2-BD59-A6C34878D82A}">
                    <a16:rowId xmlns:a16="http://schemas.microsoft.com/office/drawing/2014/main" val="293363817"/>
                  </a:ext>
                </a:extLst>
              </a:tr>
              <a:tr h="633106">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kern="1200" dirty="0">
                          <a:solidFill>
                            <a:schemeClr val="tx1"/>
                          </a:solidFill>
                          <a:latin typeface="微软雅黑" panose="020B0503020204020204" pitchFamily="34" charset="-122"/>
                          <a:ea typeface="微软雅黑" panose="020B0503020204020204" pitchFamily="34" charset="-122"/>
                          <a:cs typeface="+mn-cs"/>
                        </a:rPr>
                        <a:t>2019.05</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tx1"/>
                          </a:solidFill>
                          <a:latin typeface="微软雅黑" panose="020B0503020204020204" pitchFamily="34" charset="-122"/>
                          <a:ea typeface="微软雅黑" panose="020B0503020204020204" pitchFamily="34" charset="-122"/>
                        </a:rPr>
                        <a:t>药品注册现场检查管理规定</a:t>
                      </a:r>
                    </a:p>
                  </a:txBody>
                  <a:tcPr marT="34290" marB="3429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征求意见稿</a:t>
                      </a:r>
                    </a:p>
                  </a:txBody>
                  <a:tcPr marT="34290" marB="34290" anchor="ctr"/>
                </a:tc>
                <a:extLst>
                  <a:ext uri="{0D108BD9-81ED-4DB2-BD59-A6C34878D82A}">
                    <a16:rowId xmlns:a16="http://schemas.microsoft.com/office/drawing/2014/main" val="686235922"/>
                  </a:ext>
                </a:extLst>
              </a:tr>
            </a:tbl>
          </a:graphicData>
        </a:graphic>
      </p:graphicFrame>
    </p:spTree>
    <p:extLst>
      <p:ext uri="{BB962C8B-B14F-4D97-AF65-F5344CB8AC3E}">
        <p14:creationId xmlns:p14="http://schemas.microsoft.com/office/powerpoint/2010/main" val="11890336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中国法规指南动态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67</a:t>
            </a:fld>
            <a:r>
              <a:rPr lang="en-US" altLang="zh-CN" dirty="0" smtClean="0"/>
              <a:t>/160</a:t>
            </a:r>
            <a:endParaRPr lang="zh-CN" altLang="en-US" dirty="0"/>
          </a:p>
        </p:txBody>
      </p:sp>
      <p:graphicFrame>
        <p:nvGraphicFramePr>
          <p:cNvPr id="6"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1910507476"/>
              </p:ext>
            </p:extLst>
          </p:nvPr>
        </p:nvGraphicFramePr>
        <p:xfrm>
          <a:off x="768000" y="926435"/>
          <a:ext cx="10656001" cy="5095541"/>
        </p:xfrm>
        <a:graphic>
          <a:graphicData uri="http://schemas.openxmlformats.org/drawingml/2006/table">
            <a:tbl>
              <a:tblPr firstRow="1" bandRow="1">
                <a:tableStyleId>{5C22544A-7EE6-4342-B048-85BDC9FD1C3A}</a:tableStyleId>
              </a:tblPr>
              <a:tblGrid>
                <a:gridCol w="1333558">
                  <a:extLst>
                    <a:ext uri="{9D8B030D-6E8A-4147-A177-3AD203B41FA5}">
                      <a16:colId xmlns:a16="http://schemas.microsoft.com/office/drawing/2014/main" val="20000"/>
                    </a:ext>
                  </a:extLst>
                </a:gridCol>
                <a:gridCol w="7004552">
                  <a:extLst>
                    <a:ext uri="{9D8B030D-6E8A-4147-A177-3AD203B41FA5}">
                      <a16:colId xmlns:a16="http://schemas.microsoft.com/office/drawing/2014/main" val="20001"/>
                    </a:ext>
                  </a:extLst>
                </a:gridCol>
                <a:gridCol w="2317891">
                  <a:extLst>
                    <a:ext uri="{9D8B030D-6E8A-4147-A177-3AD203B41FA5}">
                      <a16:colId xmlns:a16="http://schemas.microsoft.com/office/drawing/2014/main" val="820187712"/>
                    </a:ext>
                  </a:extLst>
                </a:gridCol>
              </a:tblGrid>
              <a:tr h="715928">
                <a:tc>
                  <a:txBody>
                    <a:bodyPr/>
                    <a:lstStyle/>
                    <a:p>
                      <a:pPr algn="ctr">
                        <a:lnSpc>
                          <a:spcPct val="150000"/>
                        </a:lnSpc>
                      </a:pPr>
                      <a:r>
                        <a:rPr lang="zh-CN" altLang="en-US" sz="1600" b="0" dirty="0">
                          <a:latin typeface="微软雅黑" panose="020B0503020204020204" pitchFamily="34" charset="-122"/>
                          <a:ea typeface="微软雅黑" panose="020B0503020204020204" pitchFamily="34" charset="-122"/>
                        </a:rPr>
                        <a:t>发布时间</a:t>
                      </a:r>
                    </a:p>
                  </a:txBody>
                  <a:tcPr marT="34290" marB="34290" anchor="ctr"/>
                </a:tc>
                <a:tc>
                  <a:txBody>
                    <a:bodyPr/>
                    <a:lstStyle/>
                    <a:p>
                      <a:pPr algn="ctr">
                        <a:lnSpc>
                          <a:spcPct val="150000"/>
                        </a:lnSpc>
                      </a:pPr>
                      <a:r>
                        <a:rPr lang="zh-CN" altLang="en-US" sz="1600" b="0" dirty="0">
                          <a:latin typeface="微软雅黑" panose="020B0503020204020204" pitchFamily="34" charset="-122"/>
                          <a:ea typeface="微软雅黑" panose="020B0503020204020204" pitchFamily="34" charset="-122"/>
                        </a:rPr>
                        <a:t>动态</a:t>
                      </a:r>
                    </a:p>
                  </a:txBody>
                  <a:tcPr marT="34290" marB="34290" anchor="ctr"/>
                </a:tc>
                <a:tc>
                  <a:txBody>
                    <a:bodyPr/>
                    <a:lstStyle/>
                    <a:p>
                      <a:pPr algn="ctr">
                        <a:lnSpc>
                          <a:spcPct val="150000"/>
                        </a:lnSpc>
                      </a:pPr>
                      <a:r>
                        <a:rPr lang="zh-CN" altLang="en-US" sz="1600" b="0" dirty="0">
                          <a:latin typeface="微软雅黑" panose="020B0503020204020204" pitchFamily="34" charset="-122"/>
                          <a:ea typeface="微软雅黑" panose="020B0503020204020204" pitchFamily="34" charset="-122"/>
                        </a:rPr>
                        <a:t>版本</a:t>
                      </a:r>
                    </a:p>
                  </a:txBody>
                  <a:tcPr marT="34290" marB="34290" anchor="ctr"/>
                </a:tc>
                <a:extLst>
                  <a:ext uri="{0D108BD9-81ED-4DB2-BD59-A6C34878D82A}">
                    <a16:rowId xmlns:a16="http://schemas.microsoft.com/office/drawing/2014/main" val="10000"/>
                  </a:ext>
                </a:extLst>
              </a:tr>
              <a:tr h="625659">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dirty="0">
                          <a:solidFill>
                            <a:schemeClr val="tx1"/>
                          </a:solidFill>
                          <a:latin typeface="微软雅黑" panose="020B0503020204020204" pitchFamily="34" charset="-122"/>
                          <a:ea typeface="微软雅黑" panose="020B0503020204020204" pitchFamily="34" charset="-122"/>
                        </a:rPr>
                        <a:t>2019.04</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tx1"/>
                          </a:solidFill>
                          <a:latin typeface="微软雅黑" panose="020B0503020204020204" pitchFamily="34" charset="-122"/>
                          <a:ea typeface="微软雅黑" panose="020B0503020204020204" pitchFamily="34" charset="-122"/>
                        </a:rPr>
                        <a:t>药品信息化追溯体系建设导则</a:t>
                      </a:r>
                    </a:p>
                  </a:txBody>
                  <a:tcPr marT="34290" marB="3429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tx1"/>
                          </a:solidFill>
                          <a:latin typeface="微软雅黑" panose="020B0503020204020204" pitchFamily="34" charset="-122"/>
                          <a:ea typeface="微软雅黑" panose="020B0503020204020204" pitchFamily="34" charset="-122"/>
                        </a:rPr>
                        <a:t>定稿</a:t>
                      </a:r>
                    </a:p>
                  </a:txBody>
                  <a:tcPr marT="34290" marB="34290" anchor="ctr"/>
                </a:tc>
                <a:extLst>
                  <a:ext uri="{0D108BD9-81ED-4DB2-BD59-A6C34878D82A}">
                    <a16:rowId xmlns:a16="http://schemas.microsoft.com/office/drawing/2014/main" val="345538671"/>
                  </a:ext>
                </a:extLst>
              </a:tr>
              <a:tr h="6256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tx1"/>
                          </a:solidFill>
                          <a:latin typeface="微软雅黑" panose="020B0503020204020204" pitchFamily="34" charset="-122"/>
                          <a:ea typeface="微软雅黑" panose="020B0503020204020204" pitchFamily="34" charset="-122"/>
                          <a:cs typeface="+mn-cs"/>
                        </a:rPr>
                        <a:t>2018.11</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i="0" kern="1200" dirty="0">
                          <a:solidFill>
                            <a:schemeClr val="tx1"/>
                          </a:solidFill>
                          <a:effectLst/>
                          <a:latin typeface="微软雅黑" panose="020B0503020204020204" pitchFamily="34" charset="-122"/>
                          <a:ea typeface="微软雅黑" panose="020B0503020204020204" pitchFamily="34" charset="-122"/>
                          <a:cs typeface="+mn-cs"/>
                        </a:rPr>
                        <a:t>国家药监局关于药品信息化追溯体系建设的指导意见</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定稿</a:t>
                      </a:r>
                    </a:p>
                  </a:txBody>
                  <a:tcPr marT="34290" marB="34290" anchor="ctr"/>
                </a:tc>
                <a:extLst>
                  <a:ext uri="{0D108BD9-81ED-4DB2-BD59-A6C34878D82A}">
                    <a16:rowId xmlns:a16="http://schemas.microsoft.com/office/drawing/2014/main" val="1481658880"/>
                  </a:ext>
                </a:extLst>
              </a:tr>
              <a:tr h="625659">
                <a:tc>
                  <a:txBody>
                    <a:bodyPr/>
                    <a:lstStyle/>
                    <a:p>
                      <a:pPr algn="ctr" fontAlgn="ctr"/>
                      <a:r>
                        <a:rPr lang="en-US" altLang="zh-CN" sz="1600" b="0" i="0" u="none" strike="noStrike" dirty="0">
                          <a:solidFill>
                            <a:schemeClr val="tx1"/>
                          </a:solidFill>
                          <a:effectLst/>
                          <a:latin typeface="微软雅黑" panose="020B0503020204020204" pitchFamily="34" charset="-122"/>
                          <a:ea typeface="微软雅黑" panose="020B0503020204020204" pitchFamily="34" charset="-122"/>
                        </a:rPr>
                        <a:t>2018.07</a:t>
                      </a:r>
                    </a:p>
                  </a:txBody>
                  <a:tcPr marL="9525" marR="9525" marT="7144" marB="0" anchor="ctr"/>
                </a:tc>
                <a:tc>
                  <a:txBody>
                    <a:bodyPr/>
                    <a:lstStyle/>
                    <a:p>
                      <a:pPr algn="l" fontAlgn="ctr"/>
                      <a:r>
                        <a:rPr lang="zh-CN" altLang="en-US" sz="1600" b="0" i="0" u="none" strike="noStrike" dirty="0">
                          <a:solidFill>
                            <a:schemeClr val="tx1"/>
                          </a:solidFill>
                          <a:effectLst/>
                          <a:latin typeface="微软雅黑" panose="020B0503020204020204" pitchFamily="34" charset="-122"/>
                          <a:ea typeface="微软雅黑" panose="020B0503020204020204" pitchFamily="34" charset="-122"/>
                        </a:rPr>
                        <a:t> 无菌工艺模拟试验指南（无菌原料药）</a:t>
                      </a:r>
                    </a:p>
                  </a:txBody>
                  <a:tcPr marL="9525" marR="9525" marT="7144"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定稿</a:t>
                      </a:r>
                    </a:p>
                  </a:txBody>
                  <a:tcPr marL="9525" marR="9525" marT="7144" marB="0" anchor="ctr"/>
                </a:tc>
                <a:extLst>
                  <a:ext uri="{0D108BD9-81ED-4DB2-BD59-A6C34878D82A}">
                    <a16:rowId xmlns:a16="http://schemas.microsoft.com/office/drawing/2014/main" val="4041206776"/>
                  </a:ext>
                </a:extLst>
              </a:tr>
              <a:tr h="625659">
                <a:tc>
                  <a:txBody>
                    <a:bodyPr/>
                    <a:lstStyle/>
                    <a:p>
                      <a:pPr algn="ctr" fontAlgn="ctr"/>
                      <a:r>
                        <a:rPr lang="en-US" altLang="zh-CN" sz="1600" b="0" i="0" u="none" strike="noStrike" dirty="0">
                          <a:solidFill>
                            <a:schemeClr val="tx1"/>
                          </a:solidFill>
                          <a:effectLst/>
                          <a:latin typeface="微软雅黑" panose="020B0503020204020204" pitchFamily="34" charset="-122"/>
                          <a:ea typeface="微软雅黑" panose="020B0503020204020204" pitchFamily="34" charset="-122"/>
                        </a:rPr>
                        <a:t>2018.07</a:t>
                      </a:r>
                    </a:p>
                  </a:txBody>
                  <a:tcPr marL="9525" marR="9525" marT="7144" marB="0" anchor="ctr"/>
                </a:tc>
                <a:tc>
                  <a:txBody>
                    <a:bodyPr/>
                    <a:lstStyle/>
                    <a:p>
                      <a:pPr algn="l" fontAlgn="ctr"/>
                      <a:r>
                        <a:rPr lang="zh-CN" altLang="en-US" sz="1600" b="0" i="0" u="none" strike="noStrike" dirty="0">
                          <a:solidFill>
                            <a:schemeClr val="tx1"/>
                          </a:solidFill>
                          <a:effectLst/>
                          <a:latin typeface="微软雅黑" panose="020B0503020204020204" pitchFamily="34" charset="-122"/>
                          <a:ea typeface="微软雅黑" panose="020B0503020204020204" pitchFamily="34" charset="-122"/>
                        </a:rPr>
                        <a:t> 无菌工艺模拟试验指南（无菌制剂）</a:t>
                      </a:r>
                    </a:p>
                  </a:txBody>
                  <a:tcPr marL="9525" marR="9525" marT="7144"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定稿</a:t>
                      </a:r>
                    </a:p>
                  </a:txBody>
                  <a:tcPr marL="9525" marR="9525" marT="7144" marB="0" anchor="ctr"/>
                </a:tc>
                <a:extLst>
                  <a:ext uri="{0D108BD9-81ED-4DB2-BD59-A6C34878D82A}">
                    <a16:rowId xmlns:a16="http://schemas.microsoft.com/office/drawing/2014/main" val="228823198"/>
                  </a:ext>
                </a:extLst>
              </a:tr>
              <a:tr h="625659">
                <a:tc>
                  <a:txBody>
                    <a:bodyPr/>
                    <a:lstStyle/>
                    <a:p>
                      <a:pPr algn="ctr" fontAlgn="ctr"/>
                      <a:r>
                        <a:rPr lang="en-US" altLang="zh-CN" sz="1600" b="0" i="0" u="none" strike="noStrike" dirty="0">
                          <a:solidFill>
                            <a:schemeClr val="tx1"/>
                          </a:solidFill>
                          <a:effectLst/>
                          <a:latin typeface="微软雅黑" panose="020B0503020204020204" pitchFamily="34" charset="-122"/>
                          <a:ea typeface="微软雅黑" panose="020B0503020204020204" pitchFamily="34" charset="-122"/>
                        </a:rPr>
                        <a:t>2018.07</a:t>
                      </a:r>
                    </a:p>
                  </a:txBody>
                  <a:tcPr marL="9525" marR="9525" marT="7144" marB="0" anchor="ctr"/>
                </a:tc>
                <a:tc>
                  <a:txBody>
                    <a:bodyPr/>
                    <a:lstStyle/>
                    <a:p>
                      <a:pPr algn="l" fontAlgn="ctr"/>
                      <a:r>
                        <a:rPr lang="zh-CN" altLang="en-US" sz="1600" b="0" i="0" u="none" strike="noStrike" dirty="0">
                          <a:solidFill>
                            <a:schemeClr val="tx1"/>
                          </a:solidFill>
                          <a:effectLst/>
                          <a:latin typeface="微软雅黑" panose="020B0503020204020204" pitchFamily="34" charset="-122"/>
                          <a:ea typeface="微软雅黑" panose="020B0503020204020204" pitchFamily="34" charset="-122"/>
                        </a:rPr>
                        <a:t> 除菌过滤技术及应用指南</a:t>
                      </a:r>
                    </a:p>
                  </a:txBody>
                  <a:tcPr marL="9525" marR="9525" marT="7144"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定稿</a:t>
                      </a:r>
                    </a:p>
                  </a:txBody>
                  <a:tcPr marL="9525" marR="9525" marT="7144" marB="0" anchor="ctr"/>
                </a:tc>
                <a:extLst>
                  <a:ext uri="{0D108BD9-81ED-4DB2-BD59-A6C34878D82A}">
                    <a16:rowId xmlns:a16="http://schemas.microsoft.com/office/drawing/2014/main" val="1466131672"/>
                  </a:ext>
                </a:extLst>
              </a:tr>
              <a:tr h="625659">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600" b="0" dirty="0">
                          <a:latin typeface="微软雅黑" panose="020B0503020204020204" pitchFamily="34" charset="-122"/>
                          <a:ea typeface="微软雅黑" panose="020B0503020204020204" pitchFamily="34" charset="-122"/>
                        </a:rPr>
                        <a:t>2018.07</a:t>
                      </a:r>
                      <a:endParaRPr lang="zh-CN" altLang="en-US" sz="1600" b="0" dirty="0">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i="0" kern="1200" dirty="0">
                          <a:solidFill>
                            <a:schemeClr val="tx1"/>
                          </a:solidFill>
                          <a:effectLst/>
                          <a:latin typeface="微软雅黑" panose="020B0503020204020204" pitchFamily="34" charset="-122"/>
                          <a:ea typeface="微软雅黑" panose="020B0503020204020204" pitchFamily="34" charset="-122"/>
                          <a:cs typeface="+mn-cs"/>
                        </a:rPr>
                        <a:t>临床试验用药物生产质量管理规范</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微软雅黑" panose="020B0503020204020204" pitchFamily="34" charset="-122"/>
                          <a:ea typeface="微软雅黑" panose="020B0503020204020204" pitchFamily="34" charset="-122"/>
                          <a:cs typeface="+mn-cs"/>
                        </a:rPr>
                        <a:t>征求意见稿</a:t>
                      </a:r>
                    </a:p>
                  </a:txBody>
                  <a:tcPr marT="34290" marB="34290" anchor="ctr"/>
                </a:tc>
                <a:extLst>
                  <a:ext uri="{0D108BD9-81ED-4DB2-BD59-A6C34878D82A}">
                    <a16:rowId xmlns:a16="http://schemas.microsoft.com/office/drawing/2014/main" val="3524191106"/>
                  </a:ext>
                </a:extLst>
              </a:tr>
              <a:tr h="625659">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1600" b="0" dirty="0">
                          <a:latin typeface="微软雅黑" panose="020B0503020204020204" pitchFamily="34" charset="-122"/>
                          <a:ea typeface="微软雅黑" panose="020B0503020204020204" pitchFamily="34" charset="-122"/>
                        </a:rPr>
                        <a:t>2018.01</a:t>
                      </a:r>
                      <a:endParaRPr lang="zh-CN" altLang="en-US" sz="1600" b="0" dirty="0">
                        <a:latin typeface="微软雅黑" panose="020B0503020204020204" pitchFamily="34" charset="-122"/>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tx1"/>
                          </a:solidFill>
                          <a:latin typeface="微软雅黑" panose="020B0503020204020204" pitchFamily="34" charset="-122"/>
                          <a:ea typeface="微软雅黑" panose="020B0503020204020204" pitchFamily="34" charset="-122"/>
                        </a:rPr>
                        <a:t>药品数据管理规范（</a:t>
                      </a:r>
                      <a:r>
                        <a:rPr lang="en-US" altLang="zh-CN" sz="1600" b="0" dirty="0">
                          <a:solidFill>
                            <a:schemeClr val="tx1"/>
                          </a:solidFill>
                          <a:latin typeface="微软雅黑" panose="020B0503020204020204" pitchFamily="34" charset="-122"/>
                          <a:ea typeface="微软雅黑" panose="020B0503020204020204" pitchFamily="34" charset="-122"/>
                        </a:rPr>
                        <a:t>3</a:t>
                      </a:r>
                      <a:r>
                        <a:rPr lang="zh-CN" altLang="en-US" sz="1600" b="0" dirty="0">
                          <a:solidFill>
                            <a:schemeClr val="tx1"/>
                          </a:solidFill>
                          <a:latin typeface="微软雅黑" panose="020B0503020204020204" pitchFamily="34" charset="-122"/>
                          <a:ea typeface="微软雅黑" panose="020B0503020204020204" pitchFamily="34" charset="-122"/>
                        </a:rPr>
                        <a:t>次征求意见稿）</a:t>
                      </a:r>
                    </a:p>
                  </a:txBody>
                  <a:tcPr marT="34290" marB="34290" anchor="ct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zh-CN" altLang="en-US" sz="1600" b="0" dirty="0">
                          <a:solidFill>
                            <a:schemeClr val="tx1"/>
                          </a:solidFill>
                          <a:latin typeface="微软雅黑" panose="020B0503020204020204" pitchFamily="34" charset="-122"/>
                          <a:ea typeface="微软雅黑" panose="020B0503020204020204" pitchFamily="34" charset="-122"/>
                        </a:rPr>
                        <a:t>征求意见稿</a:t>
                      </a:r>
                    </a:p>
                  </a:txBody>
                  <a:tcPr marT="34290" marB="34290" anchor="ctr"/>
                </a:tc>
                <a:extLst>
                  <a:ext uri="{0D108BD9-81ED-4DB2-BD59-A6C34878D82A}">
                    <a16:rowId xmlns:a16="http://schemas.microsoft.com/office/drawing/2014/main" val="4177657833"/>
                  </a:ext>
                </a:extLst>
              </a:tr>
            </a:tbl>
          </a:graphicData>
        </a:graphic>
      </p:graphicFrame>
    </p:spTree>
    <p:extLst>
      <p:ext uri="{BB962C8B-B14F-4D97-AF65-F5344CB8AC3E}">
        <p14:creationId xmlns:p14="http://schemas.microsoft.com/office/powerpoint/2010/main" val="4222535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68</a:t>
            </a:fld>
            <a:r>
              <a:rPr lang="en-US" altLang="zh-CN" dirty="0" smtClean="0"/>
              <a:t>/160</a:t>
            </a:r>
            <a:endParaRPr lang="zh-CN" altLang="en-US" dirty="0"/>
          </a:p>
        </p:txBody>
      </p:sp>
      <p:sp>
        <p:nvSpPr>
          <p:cNvPr id="6" name="矩形 5">
            <a:extLst>
              <a:ext uri="{FF2B5EF4-FFF2-40B4-BE49-F238E27FC236}">
                <a16:creationId xmlns:a16="http://schemas.microsoft.com/office/drawing/2014/main" id="{E11B5259-8761-418D-9B39-53E0EE5A1DFC}"/>
              </a:ext>
            </a:extLst>
          </p:cNvPr>
          <p:cNvSpPr/>
          <p:nvPr/>
        </p:nvSpPr>
        <p:spPr>
          <a:xfrm>
            <a:off x="768000" y="861121"/>
            <a:ext cx="10656000" cy="3862596"/>
          </a:xfrm>
          <a:prstGeom prst="rect">
            <a:avLst/>
          </a:prstGeom>
        </p:spPr>
        <p:txBody>
          <a:bodyPr wrap="square">
            <a:spAutoFit/>
          </a:bodyPr>
          <a:lstStyle/>
          <a:p>
            <a:pPr eaLnBrk="1" fontAlgn="auto" hangingPunct="1">
              <a:lnSpc>
                <a:spcPct val="150000"/>
              </a:lnSpc>
              <a:spcBef>
                <a:spcPts val="600"/>
              </a:spcBef>
              <a:spcAft>
                <a:spcPts val="600"/>
              </a:spcAft>
              <a:defRPr/>
            </a:pPr>
            <a:r>
              <a:rPr lang="zh-CN" altLang="en-US" sz="2000" b="1" dirty="0">
                <a:latin typeface="微软雅黑" panose="020B0503020204020204" pitchFamily="34" charset="-122"/>
                <a:ea typeface="微软雅黑" panose="020B0503020204020204" pitchFamily="34" charset="-122"/>
              </a:rPr>
              <a:t>药品管理法</a:t>
            </a:r>
            <a:r>
              <a:rPr lang="zh-CN" altLang="en-US" sz="2000" b="1" dirty="0">
                <a:solidFill>
                  <a:srgbClr val="000000"/>
                </a:solidFill>
                <a:latin typeface="微软雅黑" panose="020B0503020204020204" pitchFamily="34" charset="-122"/>
                <a:ea typeface="微软雅黑" panose="020B0503020204020204" pitchFamily="34" charset="-122"/>
              </a:rPr>
              <a:t>：鼓励创新</a:t>
            </a:r>
            <a:endParaRPr lang="en-US" altLang="zh-CN" sz="2000" b="1" dirty="0">
              <a:solidFill>
                <a:srgbClr val="000000"/>
              </a:solidFill>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以临床价值为导向</a:t>
            </a: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创新审评机制</a:t>
            </a: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临床试验由批准制改为默示许可制，临床试验机构由认证管理改为备案管理</a:t>
            </a: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建立关联审评审批</a:t>
            </a: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实行优先审评审批</a:t>
            </a: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建立了附条件审批制度</a:t>
            </a: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建立药品上市许可持有人制度</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64016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69</a:t>
            </a:fld>
            <a:r>
              <a:rPr lang="en-US" altLang="zh-CN" dirty="0" smtClean="0"/>
              <a:t>/160</a:t>
            </a:r>
            <a:endParaRPr lang="zh-CN" altLang="en-US" dirty="0"/>
          </a:p>
        </p:txBody>
      </p:sp>
      <p:sp>
        <p:nvSpPr>
          <p:cNvPr id="7" name="矩形 6">
            <a:extLst>
              <a:ext uri="{FF2B5EF4-FFF2-40B4-BE49-F238E27FC236}">
                <a16:creationId xmlns:a16="http://schemas.microsoft.com/office/drawing/2014/main" id="{E11B5259-8761-418D-9B39-53E0EE5A1DFC}"/>
              </a:ext>
            </a:extLst>
          </p:cNvPr>
          <p:cNvSpPr/>
          <p:nvPr/>
        </p:nvSpPr>
        <p:spPr>
          <a:xfrm>
            <a:off x="768000" y="853987"/>
            <a:ext cx="10656000" cy="4785926"/>
          </a:xfrm>
          <a:prstGeom prst="rect">
            <a:avLst/>
          </a:prstGeom>
        </p:spPr>
        <p:txBody>
          <a:bodyPr wrap="square">
            <a:spAutoFit/>
          </a:bodyPr>
          <a:lstStyle/>
          <a:p>
            <a:pPr eaLnBrk="1" fontAlgn="auto" hangingPunct="1">
              <a:lnSpc>
                <a:spcPct val="150000"/>
              </a:lnSpc>
              <a:spcBef>
                <a:spcPts val="600"/>
              </a:spcBef>
              <a:spcAft>
                <a:spcPts val="600"/>
              </a:spcAft>
              <a:defRPr/>
            </a:pPr>
            <a:r>
              <a:rPr lang="zh-CN" altLang="en-US" sz="2000" b="1" dirty="0">
                <a:latin typeface="微软雅黑" panose="020B0503020204020204" pitchFamily="34" charset="-122"/>
                <a:ea typeface="微软雅黑" panose="020B0503020204020204" pitchFamily="34" charset="-122"/>
              </a:rPr>
              <a:t>药品管理法</a:t>
            </a:r>
            <a:r>
              <a:rPr lang="zh-CN" altLang="en-US" sz="2000" b="1" dirty="0">
                <a:solidFill>
                  <a:srgbClr val="000000"/>
                </a:solidFill>
                <a:latin typeface="微软雅黑" panose="020B0503020204020204" pitchFamily="34" charset="-122"/>
                <a:ea typeface="微软雅黑" panose="020B0503020204020204" pitchFamily="34" charset="-122"/>
              </a:rPr>
              <a:t>配套上市后监管有关法规制度可能有哪些变化：</a:t>
            </a:r>
            <a:endParaRPr lang="en-US" altLang="zh-CN" sz="2000" b="1" dirty="0">
              <a:solidFill>
                <a:srgbClr val="000000"/>
              </a:solidFill>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架构变化：以</a:t>
            </a:r>
            <a:r>
              <a:rPr lang="zh-CN" altLang="en-US" sz="2000" dirty="0">
                <a:solidFill>
                  <a:schemeClr val="accent1"/>
                </a:solidFill>
                <a:latin typeface="微软雅黑" panose="020B0503020204020204" pitchFamily="34" charset="-122"/>
                <a:ea typeface="微软雅黑" panose="020B0503020204020204" pitchFamily="34" charset="-122"/>
              </a:rPr>
              <a:t>药品上市监督管理办法</a:t>
            </a:r>
            <a:r>
              <a:rPr lang="zh-CN" altLang="en-US" sz="2000" dirty="0">
                <a:latin typeface="微软雅黑" panose="020B0503020204020204" pitchFamily="34" charset="-122"/>
                <a:ea typeface="微软雅黑" panose="020B0503020204020204" pitchFamily="34" charset="-122"/>
              </a:rPr>
              <a:t>为主体文件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a:t>
            </a:r>
            <a:r>
              <a:rPr lang="zh-CN" altLang="en-US" sz="2000" dirty="0">
                <a:solidFill>
                  <a:schemeClr val="accent1"/>
                </a:solidFill>
                <a:latin typeface="微软雅黑" panose="020B0503020204020204" pitchFamily="34" charset="-122"/>
                <a:ea typeface="微软雅黑" panose="020B0503020204020204" pitchFamily="34" charset="-122"/>
              </a:rPr>
              <a:t>药品监督检查办法、药品记录与数据管理规范</a:t>
            </a:r>
            <a:r>
              <a:rPr lang="zh-CN" altLang="en-US" sz="2000" dirty="0">
                <a:latin typeface="微软雅黑" panose="020B0503020204020204" pitchFamily="34" charset="-122"/>
                <a:ea typeface="微软雅黑" panose="020B0503020204020204" pitchFamily="34" charset="-122"/>
              </a:rPr>
              <a:t>等重要规范性文件为基础</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以药品</a:t>
            </a:r>
            <a:r>
              <a:rPr lang="en-US" altLang="zh-CN" sz="2000" dirty="0">
                <a:latin typeface="微软雅黑" panose="020B0503020204020204" pitchFamily="34" charset="-122"/>
                <a:ea typeface="微软雅黑" panose="020B0503020204020204" pitchFamily="34" charset="-122"/>
              </a:rPr>
              <a:t>GMP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GSP</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GAP</a:t>
            </a:r>
            <a:r>
              <a:rPr lang="zh-CN" altLang="en-US" sz="2000" dirty="0">
                <a:latin typeface="微软雅黑" panose="020B0503020204020204" pitchFamily="34" charset="-122"/>
                <a:ea typeface="微软雅黑" panose="020B0503020204020204" pitchFamily="34" charset="-122"/>
              </a:rPr>
              <a:t>等管理规范和多个术指南文件为支撑；</a:t>
            </a:r>
            <a:endParaRPr lang="en-US" altLang="zh-CN" sz="2000" dirty="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latin typeface="微软雅黑" panose="020B0503020204020204" pitchFamily="34" charset="-122"/>
                <a:ea typeface="微软雅黑" panose="020B0503020204020204" pitchFamily="34" charset="-122"/>
              </a:rPr>
              <a:t>制度更新：</a:t>
            </a:r>
            <a:endParaRPr lang="en-US" altLang="zh-CN" sz="2000" dirty="0">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solidFill>
                  <a:schemeClr val="accent1"/>
                </a:solidFill>
                <a:latin typeface="微软雅黑" panose="020B0503020204020204" pitchFamily="34" charset="-122"/>
                <a:ea typeface="微软雅黑" panose="020B0503020204020204" pitchFamily="34" charset="-122"/>
              </a:rPr>
              <a:t>上市许可持有人制度</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solidFill>
                  <a:schemeClr val="accent1"/>
                </a:solidFill>
                <a:latin typeface="微软雅黑" panose="020B0503020204020204" pitchFamily="34" charset="-122"/>
                <a:ea typeface="微软雅黑" panose="020B0503020204020204" pitchFamily="34" charset="-122"/>
              </a:rPr>
              <a:t>药物警戒制度</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solidFill>
                  <a:schemeClr val="accent1"/>
                </a:solidFill>
                <a:latin typeface="微软雅黑" panose="020B0503020204020204" pitchFamily="34" charset="-122"/>
                <a:ea typeface="微软雅黑" panose="020B0503020204020204" pitchFamily="34" charset="-122"/>
              </a:rPr>
              <a:t>注册文号与生产许可制度</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solidFill>
                  <a:schemeClr val="accent1"/>
                </a:solidFill>
                <a:latin typeface="微软雅黑" panose="020B0503020204020204" pitchFamily="34" charset="-122"/>
                <a:ea typeface="微软雅黑" panose="020B0503020204020204" pitchFamily="34" charset="-122"/>
              </a:rPr>
              <a:t>药品信息化追溯制度</a:t>
            </a:r>
            <a:endParaRPr lang="en-US" altLang="zh-CN" sz="2000" dirty="0">
              <a:solidFill>
                <a:schemeClr val="accent1"/>
              </a:solidFill>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sz="2000" dirty="0">
                <a:solidFill>
                  <a:schemeClr val="accent1"/>
                </a:solidFill>
                <a:latin typeface="微软雅黑" panose="020B0503020204020204" pitchFamily="34" charset="-122"/>
                <a:ea typeface="微软雅黑" panose="020B0503020204020204" pitchFamily="34" charset="-122"/>
              </a:rPr>
              <a:t>药品变更指导原则</a:t>
            </a:r>
          </a:p>
        </p:txBody>
      </p:sp>
    </p:spTree>
    <p:extLst>
      <p:ext uri="{BB962C8B-B14F-4D97-AF65-F5344CB8AC3E}">
        <p14:creationId xmlns:p14="http://schemas.microsoft.com/office/powerpoint/2010/main" val="34051487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FDA CFR</a:t>
            </a:r>
            <a:endParaRPr lang="zh-CN" altLang="en-US" dirty="0"/>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7</a:t>
            </a:fld>
            <a:r>
              <a:rPr lang="en-US" altLang="zh-CN" dirty="0" smtClean="0"/>
              <a:t>/160</a:t>
            </a:r>
            <a:endParaRPr lang="zh-CN" altLang="en-US" dirty="0"/>
          </a:p>
        </p:txBody>
      </p:sp>
      <p:graphicFrame>
        <p:nvGraphicFramePr>
          <p:cNvPr id="5" name="图示 4"/>
          <p:cNvGraphicFramePr/>
          <p:nvPr>
            <p:extLst>
              <p:ext uri="{D42A27DB-BD31-4B8C-83A1-F6EECF244321}">
                <p14:modId xmlns:p14="http://schemas.microsoft.com/office/powerpoint/2010/main" val="141454258"/>
              </p:ext>
            </p:extLst>
          </p:nvPr>
        </p:nvGraphicFramePr>
        <p:xfrm>
          <a:off x="2100000" y="1044001"/>
          <a:ext cx="7992000" cy="4758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33183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70</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900310"/>
            <a:ext cx="10656000" cy="2169825"/>
          </a:xfrm>
          <a:prstGeom prst="rect">
            <a:avLst/>
          </a:prstGeom>
        </p:spPr>
        <p:txBody>
          <a:bodyPr wrap="square">
            <a:spAutoFit/>
          </a:bodyPr>
          <a:lstStyle/>
          <a:p>
            <a:pPr eaLnBrk="1" fontAlgn="auto" hangingPunct="1">
              <a:lnSpc>
                <a:spcPct val="150000"/>
              </a:lnSpc>
              <a:spcBef>
                <a:spcPts val="600"/>
              </a:spcBef>
              <a:spcAft>
                <a:spcPts val="600"/>
              </a:spcAft>
              <a:defRPr/>
            </a:pPr>
            <a:r>
              <a:rPr lang="zh-CN" altLang="en-US" b="1" dirty="0">
                <a:latin typeface="微软雅黑" panose="020B0503020204020204" pitchFamily="34" charset="-122"/>
                <a:ea typeface="微软雅黑" panose="020B0503020204020204" pitchFamily="34" charset="-122"/>
              </a:rPr>
              <a:t>追溯体系相关标准发布实施：</a:t>
            </a:r>
            <a:r>
              <a:rPr lang="zh-CN" altLang="en-US" dirty="0">
                <a:latin typeface="微软雅黑" panose="020B0503020204020204" pitchFamily="34" charset="-122"/>
                <a:ea typeface="微软雅黑" panose="020B0503020204020204" pitchFamily="34" charset="-122"/>
              </a:rPr>
              <a:t>统一的标准规范是药品信息化追溯体系建设的重要基础，是药品追溯数据汇聚和分析的重要前提。</a:t>
            </a:r>
            <a:r>
              <a:rPr lang="en-US" altLang="zh-CN" dirty="0">
                <a:latin typeface="微软雅黑" panose="020B0503020204020204" pitchFamily="34" charset="-122"/>
                <a:ea typeface="微软雅黑" panose="020B0503020204020204" pitchFamily="34" charset="-122"/>
              </a:rPr>
              <a:t>2018</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为贯彻落实药品追溯相关法规，推进药品信息化追溯体系建设工作，国家药监局启动药品追溯标准规范编制工作，明确药品信息化追溯体系建设总体要求，统一药品追溯码编码规则，提出药品追溯过程中需要企业记录信息的内容和格式，以及数据交换要求等，指导相关方在统一的标准下共建药品信息化追溯体系。</a:t>
            </a:r>
            <a:endParaRPr lang="en-US" altLang="zh-CN"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11B5259-8761-418D-9B39-53E0EE5A1DFC}"/>
              </a:ext>
            </a:extLst>
          </p:cNvPr>
          <p:cNvSpPr/>
          <p:nvPr/>
        </p:nvSpPr>
        <p:spPr>
          <a:xfrm>
            <a:off x="768000" y="3209324"/>
            <a:ext cx="7958296" cy="1569660"/>
          </a:xfrm>
          <a:prstGeom prst="rect">
            <a:avLst/>
          </a:prstGeom>
        </p:spPr>
        <p:txBody>
          <a:bodyPr wrap="square" numCol="1">
            <a:spAutoFit/>
          </a:bodyPr>
          <a:lstStyle/>
          <a:p>
            <a:pPr marL="285750" indent="-285750" eaLnBrk="1" fontAlgn="auto" hangingPunct="1">
              <a:spcBef>
                <a:spcPts val="600"/>
              </a:spcBef>
              <a:spcAft>
                <a:spcPts val="600"/>
              </a:spcAft>
              <a:buFont typeface="Arial" panose="020B0604020202020204" pitchFamily="34" charset="0"/>
              <a:buChar char="•"/>
              <a:defRPr/>
            </a:pPr>
            <a:r>
              <a:rPr lang="zh-CN" altLang="en-US" sz="1600" dirty="0">
                <a:solidFill>
                  <a:srgbClr val="0070C0"/>
                </a:solidFill>
                <a:latin typeface="微软雅黑" panose="020B0503020204020204" pitchFamily="34" charset="-122"/>
                <a:ea typeface="微软雅黑" panose="020B0503020204020204" pitchFamily="34" charset="-122"/>
              </a:rPr>
              <a:t>国家药监局关于药品信息化追溯体系建设的指导意见</a:t>
            </a:r>
            <a:r>
              <a:rPr lang="en-US" altLang="zh-CN" sz="1600" dirty="0">
                <a:solidFill>
                  <a:srgbClr val="0070C0"/>
                </a:solidFill>
                <a:latin typeface="微软雅黑" panose="020B0503020204020204" pitchFamily="34" charset="-122"/>
                <a:ea typeface="微软雅黑" panose="020B0503020204020204" pitchFamily="34" charset="-122"/>
              </a:rPr>
              <a:t>—201811</a:t>
            </a:r>
          </a:p>
          <a:p>
            <a:pPr marL="285750" indent="-285750" eaLnBrk="1" fontAlgn="auto" hangingPunct="1">
              <a:spcBef>
                <a:spcPts val="600"/>
              </a:spcBef>
              <a:spcAft>
                <a:spcPts val="600"/>
              </a:spcAft>
              <a:buFont typeface="Arial" panose="020B0604020202020204" pitchFamily="34" charset="0"/>
              <a:buChar char="•"/>
              <a:defRPr/>
            </a:pPr>
            <a:r>
              <a:rPr lang="zh-CN" altLang="en-US" sz="1600" dirty="0">
                <a:solidFill>
                  <a:srgbClr val="0070C0"/>
                </a:solidFill>
                <a:latin typeface="微软雅黑" panose="020B0503020204020204" pitchFamily="34" charset="-122"/>
                <a:ea typeface="微软雅黑" panose="020B0503020204020204" pitchFamily="34" charset="-122"/>
              </a:rPr>
              <a:t>药品信息化追溯体系建设导则</a:t>
            </a:r>
            <a:r>
              <a:rPr lang="en-US" altLang="zh-CN" sz="1600" dirty="0">
                <a:solidFill>
                  <a:srgbClr val="0070C0"/>
                </a:solidFill>
                <a:latin typeface="微软雅黑" panose="020B0503020204020204" pitchFamily="34" charset="-122"/>
                <a:ea typeface="微软雅黑" panose="020B0503020204020204" pitchFamily="34" charset="-122"/>
              </a:rPr>
              <a:t>—201904</a:t>
            </a:r>
          </a:p>
          <a:p>
            <a:pPr marL="285750" indent="-285750" eaLnBrk="1" fontAlgn="auto" hangingPunct="1">
              <a:spcBef>
                <a:spcPts val="600"/>
              </a:spcBef>
              <a:spcAft>
                <a:spcPts val="600"/>
              </a:spcAft>
              <a:buFont typeface="Arial" panose="020B0604020202020204" pitchFamily="34" charset="0"/>
              <a:buChar char="•"/>
              <a:defRPr/>
            </a:pPr>
            <a:r>
              <a:rPr lang="zh-CN" altLang="en-US" sz="1600" dirty="0">
                <a:solidFill>
                  <a:srgbClr val="0070C0"/>
                </a:solidFill>
                <a:latin typeface="微软雅黑" panose="020B0503020204020204" pitchFamily="34" charset="-122"/>
                <a:ea typeface="微软雅黑" panose="020B0503020204020204" pitchFamily="34" charset="-122"/>
              </a:rPr>
              <a:t>药品追溯码编码要求</a:t>
            </a:r>
            <a:r>
              <a:rPr lang="en-US" altLang="zh-CN" sz="1600" dirty="0">
                <a:solidFill>
                  <a:srgbClr val="0070C0"/>
                </a:solidFill>
                <a:latin typeface="微软雅黑" panose="020B0503020204020204" pitchFamily="34" charset="-122"/>
                <a:ea typeface="微软雅黑" panose="020B0503020204020204" pitchFamily="34" charset="-122"/>
              </a:rPr>
              <a:t>—201904</a:t>
            </a:r>
          </a:p>
          <a:p>
            <a:pPr marL="285750" indent="-285750" eaLnBrk="1" fontAlgn="auto" hangingPunct="1">
              <a:spcBef>
                <a:spcPts val="600"/>
              </a:spcBef>
              <a:spcAft>
                <a:spcPts val="600"/>
              </a:spcAft>
              <a:buFont typeface="Arial" panose="020B0604020202020204" pitchFamily="34" charset="0"/>
              <a:buChar char="•"/>
              <a:defRPr/>
            </a:pPr>
            <a:r>
              <a:rPr lang="zh-CN" altLang="en-US" sz="1600" dirty="0">
                <a:solidFill>
                  <a:srgbClr val="0070C0"/>
                </a:solidFill>
                <a:latin typeface="微软雅黑" panose="020B0503020204020204" pitchFamily="34" charset="-122"/>
                <a:ea typeface="微软雅黑" panose="020B0503020204020204" pitchFamily="34" charset="-122"/>
              </a:rPr>
              <a:t>药品追溯系统基本技术要求</a:t>
            </a:r>
            <a:r>
              <a:rPr lang="en-US" altLang="zh-CN" sz="1600" dirty="0">
                <a:solidFill>
                  <a:srgbClr val="0070C0"/>
                </a:solidFill>
                <a:latin typeface="微软雅黑" panose="020B0503020204020204" pitchFamily="34" charset="-122"/>
                <a:ea typeface="微软雅黑" panose="020B0503020204020204" pitchFamily="34" charset="-122"/>
              </a:rPr>
              <a:t>—201908</a:t>
            </a:r>
          </a:p>
        </p:txBody>
      </p:sp>
    </p:spTree>
    <p:extLst>
      <p:ext uri="{BB962C8B-B14F-4D97-AF65-F5344CB8AC3E}">
        <p14:creationId xmlns:p14="http://schemas.microsoft.com/office/powerpoint/2010/main" val="27089045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71</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939498"/>
            <a:ext cx="10656000" cy="2015936"/>
          </a:xfrm>
          <a:prstGeom prst="rect">
            <a:avLst/>
          </a:prstGeom>
        </p:spPr>
        <p:txBody>
          <a:bodyPr wrap="square">
            <a:spAutoFit/>
          </a:bodyPr>
          <a:lstStyle/>
          <a:p>
            <a:pPr eaLnBrk="1" fontAlgn="auto" hangingPunct="1">
              <a:lnSpc>
                <a:spcPct val="150000"/>
              </a:lnSpc>
              <a:spcBef>
                <a:spcPts val="600"/>
              </a:spcBef>
              <a:spcAft>
                <a:spcPts val="600"/>
              </a:spcAft>
              <a:defRPr/>
            </a:pPr>
            <a:r>
              <a:rPr lang="zh-CN" altLang="zh-CN" sz="2000" b="1" dirty="0">
                <a:latin typeface="微软雅黑" panose="020B0503020204020204" pitchFamily="34" charset="-122"/>
                <a:ea typeface="微软雅黑" panose="020B0503020204020204" pitchFamily="34" charset="-122"/>
              </a:rPr>
              <a:t>关于进一步完善药品关联审评审批和监管工作有关事宜的公告</a:t>
            </a:r>
            <a:r>
              <a:rPr lang="zh-CN" altLang="en-US" sz="2000" b="1" dirty="0">
                <a:solidFill>
                  <a:srgbClr val="000000"/>
                </a:solidFill>
                <a:latin typeface="微软雅黑" panose="020B0503020204020204" pitchFamily="34" charset="-122"/>
                <a:ea typeface="微软雅黑" panose="020B0503020204020204" pitchFamily="34" charset="-122"/>
              </a:rPr>
              <a:t>：</a:t>
            </a:r>
            <a:endParaRPr lang="en-US" altLang="zh-CN" sz="2000" b="1" dirty="0">
              <a:solidFill>
                <a:srgbClr val="000000"/>
              </a:solidFill>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zh-CN" sz="2000" dirty="0">
                <a:latin typeface="微软雅黑" panose="020B0503020204020204" pitchFamily="34" charset="-122"/>
                <a:ea typeface="微软雅黑" panose="020B0503020204020204" pitchFamily="34" charset="-122"/>
              </a:rPr>
              <a:t>公告明确原料药、药用辅料、直接接触药品的包装材料和容器（以下简称原辅包）与药品制剂关联审评审批和监管的总体要求、产品登记管理、原辅包登记信息的使用和管理、监督管理等的管理要求</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43152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72</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044000"/>
            <a:ext cx="10656000" cy="4324261"/>
          </a:xfrm>
          <a:prstGeom prst="rect">
            <a:avLst/>
          </a:prstGeom>
        </p:spPr>
        <p:txBody>
          <a:bodyPr wrap="square">
            <a:spAutoFit/>
          </a:bodyPr>
          <a:lstStyle/>
          <a:p>
            <a:pPr eaLnBrk="1" fontAlgn="auto" hangingPunct="1">
              <a:lnSpc>
                <a:spcPct val="150000"/>
              </a:lnSpc>
              <a:spcBef>
                <a:spcPts val="600"/>
              </a:spcBef>
              <a:spcAft>
                <a:spcPts val="600"/>
              </a:spcAft>
              <a:defRPr/>
            </a:pPr>
            <a:r>
              <a:rPr lang="zh-CN" altLang="en-US" b="1" dirty="0" smtClean="0">
                <a:solidFill>
                  <a:srgbClr val="000000"/>
                </a:solidFill>
                <a:latin typeface="微软雅黑" panose="020B0503020204020204" pitchFamily="34" charset="-122"/>
                <a:ea typeface="微软雅黑" panose="020B0503020204020204" pitchFamily="34" charset="-122"/>
              </a:rPr>
              <a:t>疫苗管理法：</a:t>
            </a:r>
            <a:endParaRPr lang="en-US" altLang="zh-CN" b="1" dirty="0" smtClean="0">
              <a:solidFill>
                <a:srgbClr val="000000"/>
              </a:solidFill>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en-US" altLang="zh-CN" dirty="0" smtClean="0">
                <a:latin typeface="微软雅黑" panose="020B0503020204020204" pitchFamily="34" charset="-122"/>
                <a:ea typeface="微软雅黑" panose="020B0503020204020204" pitchFamily="34" charset="-122"/>
              </a:rPr>
              <a:t>2019</a:t>
            </a:r>
            <a:r>
              <a:rPr lang="zh-CN" altLang="en-US" dirty="0" smtClean="0">
                <a:latin typeface="微软雅黑" panose="020B0503020204020204" pitchFamily="34" charset="-122"/>
                <a:ea typeface="微软雅黑" panose="020B0503020204020204" pitchFamily="34" charset="-122"/>
              </a:rPr>
              <a:t>年</a:t>
            </a:r>
            <a:r>
              <a:rPr lang="en-US" altLang="zh-CN" dirty="0" smtClean="0">
                <a:latin typeface="微软雅黑" panose="020B0503020204020204" pitchFamily="34" charset="-122"/>
                <a:ea typeface="微软雅黑" panose="020B0503020204020204" pitchFamily="34" charset="-122"/>
              </a:rPr>
              <a:t>12</a:t>
            </a:r>
            <a:r>
              <a:rPr lang="zh-CN" altLang="en-US" dirty="0" smtClean="0">
                <a:latin typeface="微软雅黑" panose="020B0503020204020204" pitchFamily="34" charset="-122"/>
                <a:ea typeface="微软雅黑" panose="020B0503020204020204" pitchFamily="34" charset="-122"/>
              </a:rPr>
              <a:t>月</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日</a:t>
            </a:r>
            <a:r>
              <a:rPr lang="zh-CN" altLang="en-US" dirty="0">
                <a:latin typeface="微软雅黑" panose="020B0503020204020204" pitchFamily="34" charset="-122"/>
                <a:ea typeface="微软雅黑" panose="020B0503020204020204" pitchFamily="34" charset="-122"/>
              </a:rPr>
              <a:t>正式实施，是我国首部有关疫苗管理的专门法律</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对</a:t>
            </a:r>
            <a:r>
              <a:rPr lang="zh-CN" altLang="en-US" dirty="0">
                <a:solidFill>
                  <a:srgbClr val="3A98B7"/>
                </a:solidFill>
                <a:latin typeface="微软雅黑" panose="020B0503020204020204" pitchFamily="34" charset="-122"/>
                <a:ea typeface="微软雅黑" panose="020B0503020204020204" pitchFamily="34" charset="-122"/>
              </a:rPr>
              <a:t>疫苗研制和注册</a:t>
            </a:r>
            <a:r>
              <a:rPr lang="zh-CN" altLang="en-US" dirty="0">
                <a:latin typeface="微软雅黑" panose="020B0503020204020204" pitchFamily="34" charset="-122"/>
                <a:ea typeface="微软雅黑" panose="020B0503020204020204" pitchFamily="34" charset="-122"/>
              </a:rPr>
              <a:t>、</a:t>
            </a:r>
            <a:r>
              <a:rPr lang="zh-CN" altLang="en-US" dirty="0">
                <a:solidFill>
                  <a:srgbClr val="3A98B7"/>
                </a:solidFill>
                <a:latin typeface="微软雅黑" panose="020B0503020204020204" pitchFamily="34" charset="-122"/>
                <a:ea typeface="微软雅黑" panose="020B0503020204020204" pitchFamily="34" charset="-122"/>
              </a:rPr>
              <a:t>疫苗生产和批签发</a:t>
            </a:r>
            <a:r>
              <a:rPr lang="zh-CN" altLang="en-US" dirty="0">
                <a:latin typeface="微软雅黑" panose="020B0503020204020204" pitchFamily="34" charset="-122"/>
                <a:ea typeface="微软雅黑" panose="020B0503020204020204" pitchFamily="34" charset="-122"/>
              </a:rPr>
              <a:t>、</a:t>
            </a:r>
            <a:r>
              <a:rPr lang="zh-CN" altLang="en-US" dirty="0">
                <a:solidFill>
                  <a:srgbClr val="3A98B7"/>
                </a:solidFill>
                <a:latin typeface="微软雅黑" panose="020B0503020204020204" pitchFamily="34" charset="-122"/>
                <a:ea typeface="微软雅黑" panose="020B0503020204020204" pitchFamily="34" charset="-122"/>
              </a:rPr>
              <a:t>疫苗流通</a:t>
            </a:r>
            <a:r>
              <a:rPr lang="zh-CN" altLang="en-US" dirty="0">
                <a:latin typeface="微软雅黑" panose="020B0503020204020204" pitchFamily="34" charset="-122"/>
                <a:ea typeface="微软雅黑" panose="020B0503020204020204" pitchFamily="34" charset="-122"/>
              </a:rPr>
              <a:t>、预防接种、异常反应监测和处理、疫苗上市后管理、保障措施、监督管理和法律责任等方面进行了明确规定</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最严格的研制管理，强调研制过程中的生物安全控制和菌毒株、细胞株管理要求，对疫苗临床试验也作出了特别的管理</a:t>
            </a:r>
            <a:r>
              <a:rPr lang="zh-CN" altLang="en-US" dirty="0" smtClean="0">
                <a:latin typeface="微软雅黑" panose="020B0503020204020204" pitchFamily="34" charset="-122"/>
                <a:ea typeface="微软雅黑" panose="020B0503020204020204" pitchFamily="34" charset="-122"/>
              </a:rPr>
              <a:t>规定；</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严格的生产准入</a:t>
            </a:r>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严格的</a:t>
            </a:r>
            <a:r>
              <a:rPr lang="zh-CN" altLang="en-US" dirty="0" smtClean="0">
                <a:latin typeface="微软雅黑" panose="020B0503020204020204" pitchFamily="34" charset="-122"/>
                <a:ea typeface="微软雅黑" panose="020B0503020204020204" pitchFamily="34" charset="-122"/>
              </a:rPr>
              <a:t>过程控制；</a:t>
            </a:r>
            <a:endParaRPr lang="en-US" altLang="zh-CN" dirty="0" smtClean="0">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严格</a:t>
            </a:r>
            <a:r>
              <a:rPr lang="zh-CN" altLang="en-US" dirty="0">
                <a:latin typeface="微软雅黑" panose="020B0503020204020204" pitchFamily="34" charset="-122"/>
                <a:ea typeface="微软雅黑" panose="020B0503020204020204" pitchFamily="34" charset="-122"/>
              </a:rPr>
              <a:t>的流通和配送管</a:t>
            </a:r>
            <a:r>
              <a:rPr lang="zh-CN" altLang="en-US" dirty="0" smtClean="0">
                <a:latin typeface="微软雅黑" panose="020B0503020204020204" pitchFamily="34" charset="-122"/>
                <a:ea typeface="微软雅黑" panose="020B0503020204020204" pitchFamily="34" charset="-122"/>
              </a:rPr>
              <a:t>控；</a:t>
            </a:r>
            <a:endParaRPr lang="en-US" altLang="zh-CN" dirty="0">
              <a:latin typeface="微软雅黑" panose="020B0503020204020204" pitchFamily="34" charset="-122"/>
              <a:ea typeface="微软雅黑" panose="020B0503020204020204" pitchFamily="34" charset="-122"/>
            </a:endParaRPr>
          </a:p>
          <a:p>
            <a:pPr marL="1200150" lvl="2"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严厉的处罚；</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88631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73</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924333"/>
            <a:ext cx="10656000" cy="5106334"/>
          </a:xfrm>
          <a:prstGeom prst="rect">
            <a:avLst/>
          </a:prstGeom>
        </p:spPr>
        <p:txBody>
          <a:bodyPr wrap="square">
            <a:spAutoFit/>
          </a:bodyPr>
          <a:lstStyle/>
          <a:p>
            <a:pPr eaLnBrk="1" fontAlgn="auto" hangingPunct="1">
              <a:lnSpc>
                <a:spcPct val="150000"/>
              </a:lnSpc>
              <a:spcBef>
                <a:spcPts val="600"/>
              </a:spcBef>
              <a:spcAft>
                <a:spcPts val="600"/>
              </a:spcAft>
              <a:defRPr/>
            </a:pPr>
            <a:r>
              <a:rPr lang="en-US" altLang="zh-CN" b="1" dirty="0" smtClean="0">
                <a:solidFill>
                  <a:srgbClr val="000000"/>
                </a:solidFill>
                <a:latin typeface="微软雅黑" panose="020B0503020204020204" pitchFamily="34" charset="-122"/>
                <a:ea typeface="微软雅黑" panose="020B0503020204020204" pitchFamily="34" charset="-122"/>
              </a:rPr>
              <a:t>《</a:t>
            </a:r>
            <a:r>
              <a:rPr lang="zh-CN" altLang="en-US" b="1" dirty="0" smtClean="0">
                <a:solidFill>
                  <a:srgbClr val="000000"/>
                </a:solidFill>
                <a:latin typeface="微软雅黑" panose="020B0503020204020204" pitchFamily="34" charset="-122"/>
                <a:ea typeface="微软雅黑" panose="020B0503020204020204" pitchFamily="34" charset="-122"/>
              </a:rPr>
              <a:t>无菌工艺模拟试验指南（无菌原料药）</a:t>
            </a:r>
            <a:r>
              <a:rPr lang="en-US" altLang="zh-CN" b="1" dirty="0" smtClean="0">
                <a:solidFill>
                  <a:srgbClr val="000000"/>
                </a:solidFill>
                <a:latin typeface="微软雅黑" panose="020B0503020204020204" pitchFamily="34" charset="-122"/>
                <a:ea typeface="微软雅黑" panose="020B0503020204020204" pitchFamily="34" charset="-122"/>
              </a:rPr>
              <a:t>》&amp;《</a:t>
            </a:r>
            <a:r>
              <a:rPr lang="zh-CN" altLang="en-US" b="1" dirty="0" smtClean="0">
                <a:solidFill>
                  <a:srgbClr val="000000"/>
                </a:solidFill>
                <a:latin typeface="微软雅黑" panose="020B0503020204020204" pitchFamily="34" charset="-122"/>
                <a:ea typeface="微软雅黑" panose="020B0503020204020204" pitchFamily="34" charset="-122"/>
              </a:rPr>
              <a:t>无菌</a:t>
            </a:r>
            <a:r>
              <a:rPr lang="zh-CN" altLang="en-US" b="1" dirty="0">
                <a:solidFill>
                  <a:srgbClr val="000000"/>
                </a:solidFill>
                <a:latin typeface="微软雅黑" panose="020B0503020204020204" pitchFamily="34" charset="-122"/>
                <a:ea typeface="微软雅黑" panose="020B0503020204020204" pitchFamily="34" charset="-122"/>
              </a:rPr>
              <a:t>工艺模拟试验指南（</a:t>
            </a:r>
            <a:r>
              <a:rPr lang="zh-CN" altLang="en-US" b="1" dirty="0" smtClean="0">
                <a:solidFill>
                  <a:srgbClr val="000000"/>
                </a:solidFill>
                <a:latin typeface="微软雅黑" panose="020B0503020204020204" pitchFamily="34" charset="-122"/>
                <a:ea typeface="微软雅黑" panose="020B0503020204020204" pitchFamily="34" charset="-122"/>
              </a:rPr>
              <a:t>无菌</a:t>
            </a:r>
            <a:r>
              <a:rPr lang="zh-CN" altLang="en-US" b="1" dirty="0">
                <a:solidFill>
                  <a:srgbClr val="000000"/>
                </a:solidFill>
                <a:latin typeface="微软雅黑" panose="020B0503020204020204" pitchFamily="34" charset="-122"/>
                <a:ea typeface="微软雅黑" panose="020B0503020204020204" pitchFamily="34" charset="-122"/>
              </a:rPr>
              <a:t>制剂</a:t>
            </a:r>
            <a:r>
              <a:rPr lang="zh-CN" altLang="en-US" b="1" dirty="0" smtClean="0">
                <a:solidFill>
                  <a:srgbClr val="000000"/>
                </a:solidFill>
                <a:latin typeface="微软雅黑" panose="020B0503020204020204" pitchFamily="34" charset="-122"/>
                <a:ea typeface="微软雅黑" panose="020B0503020204020204" pitchFamily="34" charset="-122"/>
              </a:rPr>
              <a:t>）</a:t>
            </a:r>
            <a:r>
              <a:rPr lang="en-US" altLang="zh-CN" b="1" dirty="0" smtClean="0">
                <a:solidFill>
                  <a:srgbClr val="000000"/>
                </a:solidFill>
                <a:latin typeface="微软雅黑" panose="020B0503020204020204" pitchFamily="34" charset="-122"/>
                <a:ea typeface="微软雅黑" panose="020B0503020204020204" pitchFamily="34" charset="-122"/>
              </a:rPr>
              <a:t>》</a:t>
            </a:r>
            <a:endParaRPr lang="zh-CN" altLang="en-US" b="1" dirty="0">
              <a:solidFill>
                <a:srgbClr val="000000"/>
              </a:solidFill>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无菌</a:t>
            </a:r>
            <a:r>
              <a:rPr lang="zh-CN" altLang="en-US" dirty="0">
                <a:latin typeface="微软雅黑" panose="020B0503020204020204" pitchFamily="34" charset="-122"/>
                <a:ea typeface="微软雅黑" panose="020B0503020204020204" pitchFamily="34" charset="-122"/>
              </a:rPr>
              <a:t>工艺模拟试验的设计应基于风险评估的</a:t>
            </a:r>
            <a:r>
              <a:rPr lang="zh-CN" altLang="en-US" dirty="0" smtClean="0">
                <a:latin typeface="微软雅黑" panose="020B0503020204020204" pitchFamily="34" charset="-122"/>
                <a:ea typeface="微软雅黑" panose="020B0503020204020204" pitchFamily="34" charset="-122"/>
              </a:rPr>
              <a:t>结果，风险评估的</a:t>
            </a:r>
            <a:r>
              <a:rPr lang="zh-CN" altLang="en-US" dirty="0">
                <a:latin typeface="微软雅黑" panose="020B0503020204020204" pitchFamily="34" charset="-122"/>
                <a:ea typeface="微软雅黑" panose="020B0503020204020204" pitchFamily="34" charset="-122"/>
              </a:rPr>
              <a:t>要素需要包括容器类型、</a:t>
            </a:r>
            <a:r>
              <a:rPr lang="zh-CN" altLang="en-US" dirty="0" smtClean="0">
                <a:latin typeface="微软雅黑" panose="020B0503020204020204" pitchFamily="34" charset="-122"/>
                <a:ea typeface="微软雅黑" panose="020B0503020204020204" pitchFamily="34" charset="-122"/>
              </a:rPr>
              <a:t>规格，</a:t>
            </a:r>
            <a:r>
              <a:rPr lang="zh-CN" altLang="en-US" dirty="0">
                <a:latin typeface="微软雅黑" panose="020B0503020204020204" pitchFamily="34" charset="-122"/>
                <a:ea typeface="微软雅黑" panose="020B0503020204020204" pitchFamily="34" charset="-122"/>
              </a:rPr>
              <a:t>产品类别，灌装速度、过程中断等</a:t>
            </a:r>
            <a:r>
              <a:rPr lang="zh-CN" altLang="en-US" dirty="0" smtClean="0">
                <a:latin typeface="微软雅黑" panose="020B0503020204020204" pitchFamily="34" charset="-122"/>
                <a:ea typeface="微软雅黑" panose="020B0503020204020204" pitchFamily="34" charset="-122"/>
              </a:rPr>
              <a:t>。风险</a:t>
            </a:r>
            <a:r>
              <a:rPr lang="zh-CN" altLang="en-US" dirty="0">
                <a:latin typeface="微软雅黑" panose="020B0503020204020204" pitchFamily="34" charset="-122"/>
                <a:ea typeface="微软雅黑" panose="020B0503020204020204" pitchFamily="34" charset="-122"/>
              </a:rPr>
              <a:t>评估应确定无菌工艺模拟试验的起始工序。</a:t>
            </a: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模拟</a:t>
            </a:r>
            <a:r>
              <a:rPr lang="zh-CN" altLang="en-US" dirty="0">
                <a:latin typeface="微软雅黑" panose="020B0503020204020204" pitchFamily="34" charset="-122"/>
                <a:ea typeface="微软雅黑" panose="020B0503020204020204" pitchFamily="34" charset="-122"/>
              </a:rPr>
              <a:t>灌装执行前检查与与无菌工艺相关的支持</a:t>
            </a:r>
            <a:r>
              <a:rPr lang="zh-CN" altLang="en-US" dirty="0" smtClean="0">
                <a:latin typeface="微软雅黑" panose="020B0503020204020204" pitchFamily="34" charset="-122"/>
                <a:ea typeface="微软雅黑" panose="020B0503020204020204" pitchFamily="34" charset="-122"/>
              </a:rPr>
              <a:t>性系统和</a:t>
            </a:r>
            <a:r>
              <a:rPr lang="zh-CN" altLang="en-US" dirty="0">
                <a:latin typeface="微软雅黑" panose="020B0503020204020204" pitchFamily="34" charset="-122"/>
                <a:ea typeface="微软雅黑" panose="020B0503020204020204" pitchFamily="34" charset="-122"/>
              </a:rPr>
              <a:t>灭菌系统等验证已</a:t>
            </a:r>
            <a:r>
              <a:rPr lang="zh-CN" altLang="en-US" dirty="0" smtClean="0">
                <a:latin typeface="微软雅黑" panose="020B0503020204020204" pitchFamily="34" charset="-122"/>
                <a:ea typeface="微软雅黑" panose="020B0503020204020204" pitchFamily="34" charset="-122"/>
              </a:rPr>
              <a:t>完成，作为前置条件。 </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不得</a:t>
            </a:r>
            <a:r>
              <a:rPr lang="zh-CN" altLang="en-US" dirty="0">
                <a:latin typeface="微软雅黑" panose="020B0503020204020204" pitchFamily="34" charset="-122"/>
                <a:ea typeface="微软雅黑" panose="020B0503020204020204" pitchFamily="34" charset="-122"/>
              </a:rPr>
              <a:t>采用对环境或者器具进行过度灭菌或消毒的方式提高无菌保证水平。</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进入</a:t>
            </a:r>
            <a:r>
              <a:rPr lang="zh-CN" altLang="en-US" dirty="0">
                <a:latin typeface="微软雅黑" panose="020B0503020204020204" pitchFamily="34" charset="-122"/>
                <a:ea typeface="微软雅黑" panose="020B0503020204020204" pitchFamily="34" charset="-122"/>
              </a:rPr>
              <a:t>无菌洁净区的人员需通过更衣</a:t>
            </a:r>
            <a:r>
              <a:rPr lang="zh-CN" altLang="en-US" dirty="0" smtClean="0">
                <a:latin typeface="微软雅黑" panose="020B0503020204020204" pitchFamily="34" charset="-122"/>
                <a:ea typeface="微软雅黑" panose="020B0503020204020204" pitchFamily="34" charset="-122"/>
              </a:rPr>
              <a:t>确认。每</a:t>
            </a:r>
            <a:r>
              <a:rPr lang="zh-CN" altLang="en-US" dirty="0">
                <a:latin typeface="微软雅黑" panose="020B0503020204020204" pitchFamily="34" charset="-122"/>
                <a:ea typeface="微软雅黑" panose="020B0503020204020204" pitchFamily="34" charset="-122"/>
              </a:rPr>
              <a:t>位人员所允许进入的区域和所允许的无菌操作项目（如调整装量、设备维修、环境监测等），在文件中规定，或在人员资质确认中予以说明。参与模拟灌装的人员还要颁发确认证书（验证合格证），规定有效期。</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进行模拟试验方案设计时，应结合工艺过程中的暴露操作环节，重点考察有人员参与的关键操作，评价人员无菌操作素养和防护措施的可靠性。</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产品</a:t>
            </a:r>
            <a:r>
              <a:rPr lang="zh-CN" altLang="en-US" dirty="0">
                <a:latin typeface="微软雅黑" panose="020B0503020204020204" pitchFamily="34" charset="-122"/>
                <a:ea typeface="微软雅黑" panose="020B0503020204020204" pitchFamily="34" charset="-122"/>
              </a:rPr>
              <a:t>具备抑菌性的，如抗生素，需评估产品残留对培养基促生长和模拟试验结果的影响</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742950" lvl="1" indent="-285750" eaLnBrk="1" fontAlgn="auto" hangingPunct="1">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模拟介质的灭菌程序需要验证并有报告，还需要评估灭菌方式对模拟介质特性无不良影响。 </a:t>
            </a:r>
          </a:p>
        </p:txBody>
      </p:sp>
    </p:spTree>
    <p:extLst>
      <p:ext uri="{BB962C8B-B14F-4D97-AF65-F5344CB8AC3E}">
        <p14:creationId xmlns:p14="http://schemas.microsoft.com/office/powerpoint/2010/main" val="23215764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74</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898206"/>
            <a:ext cx="10656000" cy="5875776"/>
          </a:xfrm>
          <a:prstGeom prst="rect">
            <a:avLst/>
          </a:prstGeom>
        </p:spPr>
        <p:txBody>
          <a:bodyPr wrap="square">
            <a:spAutoFit/>
          </a:bodyPr>
          <a:lstStyle/>
          <a:p>
            <a:pPr eaLnBrk="1" fontAlgn="auto" hangingPunct="1">
              <a:lnSpc>
                <a:spcPct val="150000"/>
              </a:lnSpc>
              <a:spcBef>
                <a:spcPts val="600"/>
              </a:spcBef>
              <a:spcAft>
                <a:spcPts val="600"/>
              </a:spcAft>
              <a:defRPr/>
            </a:pPr>
            <a:r>
              <a:rPr lang="en-US" altLang="zh-CN" b="1" dirty="0" smtClean="0">
                <a:solidFill>
                  <a:srgbClr val="000000"/>
                </a:solidFill>
                <a:latin typeface="微软雅黑" panose="020B0503020204020204" pitchFamily="34" charset="-122"/>
                <a:ea typeface="微软雅黑" panose="020B0503020204020204" pitchFamily="34" charset="-122"/>
              </a:rPr>
              <a:t>《</a:t>
            </a:r>
            <a:r>
              <a:rPr lang="zh-CN" altLang="en-US" b="1" dirty="0" smtClean="0">
                <a:solidFill>
                  <a:srgbClr val="000000"/>
                </a:solidFill>
                <a:latin typeface="微软雅黑" panose="020B0503020204020204" pitchFamily="34" charset="-122"/>
                <a:ea typeface="微软雅黑" panose="020B0503020204020204" pitchFamily="34" charset="-122"/>
              </a:rPr>
              <a:t>无菌工艺模拟试验指南（无菌原料药）</a:t>
            </a:r>
            <a:r>
              <a:rPr lang="en-US" altLang="zh-CN" b="1" dirty="0" smtClean="0">
                <a:solidFill>
                  <a:srgbClr val="000000"/>
                </a:solidFill>
                <a:latin typeface="微软雅黑" panose="020B0503020204020204" pitchFamily="34" charset="-122"/>
                <a:ea typeface="微软雅黑" panose="020B0503020204020204" pitchFamily="34" charset="-122"/>
              </a:rPr>
              <a:t>》&amp;《</a:t>
            </a:r>
            <a:r>
              <a:rPr lang="zh-CN" altLang="en-US" b="1" dirty="0" smtClean="0">
                <a:solidFill>
                  <a:srgbClr val="000000"/>
                </a:solidFill>
                <a:latin typeface="微软雅黑" panose="020B0503020204020204" pitchFamily="34" charset="-122"/>
                <a:ea typeface="微软雅黑" panose="020B0503020204020204" pitchFamily="34" charset="-122"/>
              </a:rPr>
              <a:t>无菌</a:t>
            </a:r>
            <a:r>
              <a:rPr lang="zh-CN" altLang="en-US" b="1" dirty="0">
                <a:solidFill>
                  <a:srgbClr val="000000"/>
                </a:solidFill>
                <a:latin typeface="微软雅黑" panose="020B0503020204020204" pitchFamily="34" charset="-122"/>
                <a:ea typeface="微软雅黑" panose="020B0503020204020204" pitchFamily="34" charset="-122"/>
              </a:rPr>
              <a:t>工艺模拟试验指南（</a:t>
            </a:r>
            <a:r>
              <a:rPr lang="zh-CN" altLang="en-US" b="1" dirty="0" smtClean="0">
                <a:solidFill>
                  <a:srgbClr val="000000"/>
                </a:solidFill>
                <a:latin typeface="微软雅黑" panose="020B0503020204020204" pitchFamily="34" charset="-122"/>
                <a:ea typeface="微软雅黑" panose="020B0503020204020204" pitchFamily="34" charset="-122"/>
              </a:rPr>
              <a:t>无菌</a:t>
            </a:r>
            <a:r>
              <a:rPr lang="zh-CN" altLang="en-US" b="1" dirty="0">
                <a:solidFill>
                  <a:srgbClr val="000000"/>
                </a:solidFill>
                <a:latin typeface="微软雅黑" panose="020B0503020204020204" pitchFamily="34" charset="-122"/>
                <a:ea typeface="微软雅黑" panose="020B0503020204020204" pitchFamily="34" charset="-122"/>
              </a:rPr>
              <a:t>制剂</a:t>
            </a:r>
            <a:r>
              <a:rPr lang="zh-CN" altLang="en-US" b="1" dirty="0" smtClean="0">
                <a:solidFill>
                  <a:srgbClr val="000000"/>
                </a:solidFill>
                <a:latin typeface="微软雅黑" panose="020B0503020204020204" pitchFamily="34" charset="-122"/>
                <a:ea typeface="微软雅黑" panose="020B0503020204020204" pitchFamily="34" charset="-122"/>
              </a:rPr>
              <a:t>）</a:t>
            </a:r>
            <a:r>
              <a:rPr lang="en-US" altLang="zh-CN" b="1" dirty="0" smtClean="0">
                <a:solidFill>
                  <a:srgbClr val="000000"/>
                </a:solidFill>
                <a:latin typeface="微软雅黑" panose="020B0503020204020204" pitchFamily="34" charset="-122"/>
                <a:ea typeface="微软雅黑" panose="020B0503020204020204" pitchFamily="34" charset="-122"/>
              </a:rPr>
              <a:t>》</a:t>
            </a:r>
            <a:endParaRPr lang="zh-CN" altLang="en-US" b="1" dirty="0">
              <a:solidFill>
                <a:srgbClr val="000000"/>
              </a:solidFill>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考虑</a:t>
            </a:r>
            <a:r>
              <a:rPr lang="zh-CN" altLang="en-US" dirty="0">
                <a:latin typeface="微软雅黑" panose="020B0503020204020204" pitchFamily="34" charset="-122"/>
                <a:ea typeface="微软雅黑" panose="020B0503020204020204" pitchFamily="34" charset="-122"/>
              </a:rPr>
              <a:t>在无菌工艺模拟试验开始前及</a:t>
            </a:r>
            <a:r>
              <a:rPr lang="en-US" altLang="zh-CN" dirty="0">
                <a:latin typeface="微软雅黑" panose="020B0503020204020204" pitchFamily="34" charset="-122"/>
                <a:ea typeface="微软雅黑" panose="020B0503020204020204" pitchFamily="34" charset="-122"/>
              </a:rPr>
              <a:t>14 </a:t>
            </a:r>
            <a:r>
              <a:rPr lang="zh-CN" altLang="en-US" dirty="0">
                <a:latin typeface="微软雅黑" panose="020B0503020204020204" pitchFamily="34" charset="-122"/>
                <a:ea typeface="微软雅黑" panose="020B0503020204020204" pitchFamily="34" charset="-122"/>
              </a:rPr>
              <a:t>天培养后按照现行中国药典方法对培养基进行促生长</a:t>
            </a:r>
            <a:r>
              <a:rPr lang="zh-CN" altLang="en-US" dirty="0" smtClean="0">
                <a:latin typeface="微软雅黑" panose="020B0503020204020204" pitchFamily="34" charset="-122"/>
                <a:ea typeface="微软雅黑" panose="020B0503020204020204" pitchFamily="34" charset="-122"/>
              </a:rPr>
              <a:t>试验。</a:t>
            </a:r>
            <a:endParaRPr lang="en-US" altLang="zh-CN" dirty="0" smtClean="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通过风险</a:t>
            </a:r>
            <a:r>
              <a:rPr lang="zh-CN" altLang="en-US" dirty="0" smtClean="0">
                <a:latin typeface="微软雅黑" panose="020B0503020204020204" pitchFamily="34" charset="-122"/>
                <a:ea typeface="微软雅黑" panose="020B0503020204020204" pitchFamily="34" charset="-122"/>
              </a:rPr>
              <a:t>评估对</a:t>
            </a:r>
            <a:r>
              <a:rPr lang="zh-CN" altLang="en-US" dirty="0">
                <a:latin typeface="微软雅黑" panose="020B0503020204020204" pitchFamily="34" charset="-122"/>
                <a:ea typeface="微软雅黑" panose="020B0503020204020204" pitchFamily="34" charset="-122"/>
              </a:rPr>
              <a:t>所设计的灌装数量、持续时间、模拟方式、预期收率作出合理说明</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超大批量的（大于</a:t>
            </a:r>
            <a:r>
              <a:rPr lang="en-US" altLang="zh-CN" dirty="0" smtClean="0">
                <a:latin typeface="微软雅黑" panose="020B0503020204020204" pitchFamily="34" charset="-122"/>
                <a:ea typeface="微软雅黑" panose="020B0503020204020204" pitchFamily="34" charset="-122"/>
              </a:rPr>
              <a:t>100000</a:t>
            </a:r>
            <a:r>
              <a:rPr lang="zh-CN" altLang="en-US" dirty="0" smtClean="0">
                <a:latin typeface="微软雅黑" panose="020B0503020204020204" pitchFamily="34" charset="-122"/>
                <a:ea typeface="微软雅黑" panose="020B0503020204020204" pitchFamily="34" charset="-122"/>
              </a:rPr>
              <a:t>支）的，需要加大模拟灌装数量。 </a:t>
            </a:r>
            <a:endParaRPr lang="en-US" altLang="zh-CN" dirty="0" smtClean="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培养基模拟灌装记录中剔除样品不应为密封缺陷之外的其他样品。 </a:t>
            </a:r>
            <a:endParaRPr lang="en-US" altLang="zh-CN" dirty="0" smtClean="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样品培养期间应连续监控培养温度，有记录。 </a:t>
            </a:r>
            <a:endParaRPr lang="en-US" altLang="zh-CN" dirty="0" smtClean="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应有如何观察无菌性培养结果的规程，应规定在何种照度条件下进行观察。观察人员应具备适当的资质。</a:t>
            </a:r>
            <a:endParaRPr lang="en-US" altLang="zh-CN" dirty="0" smtClean="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样品检查通常需要拍照。 </a:t>
            </a:r>
            <a:endParaRPr lang="en-US" altLang="zh-CN" dirty="0" smtClean="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应建立</a:t>
            </a:r>
            <a:r>
              <a:rPr lang="zh-CN" altLang="en-US" dirty="0">
                <a:latin typeface="微软雅黑" panose="020B0503020204020204" pitchFamily="34" charset="-122"/>
                <a:ea typeface="微软雅黑" panose="020B0503020204020204" pitchFamily="34" charset="-122"/>
              </a:rPr>
              <a:t>专用于模拟灌装的批记录。 </a:t>
            </a:r>
            <a:endParaRPr lang="en-US" altLang="zh-CN" dirty="0" smtClean="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通常</a:t>
            </a:r>
            <a:r>
              <a:rPr lang="zh-CN" altLang="en-US" dirty="0">
                <a:latin typeface="微软雅黑" panose="020B0503020204020204" pitchFamily="34" charset="-122"/>
                <a:ea typeface="微软雅黑" panose="020B0503020204020204" pitchFamily="34" charset="-122"/>
              </a:rPr>
              <a:t>需要录像。 </a:t>
            </a:r>
            <a:endParaRPr lang="en-US" altLang="zh-CN" dirty="0" smtClean="0">
              <a:latin typeface="微软雅黑" panose="020B0503020204020204" pitchFamily="34" charset="-122"/>
              <a:ea typeface="微软雅黑" panose="020B0503020204020204" pitchFamily="34" charset="-122"/>
            </a:endParaRPr>
          </a:p>
          <a:p>
            <a:pPr marL="542925" lvl="1" indent="-271463" eaLnBrk="1" fontAlgn="auto" hangingPunct="1">
              <a:lnSpc>
                <a:spcPct val="150000"/>
              </a:lnSpc>
              <a:spcBef>
                <a:spcPts val="600"/>
              </a:spcBef>
              <a:spcAft>
                <a:spcPts val="0"/>
              </a:spcAft>
              <a:buFont typeface="Arial" panose="020B0604020202020204" pitchFamily="34" charset="0"/>
              <a:buChar char="•"/>
              <a:defRPr/>
            </a:pPr>
            <a:r>
              <a:rPr lang="zh-CN" altLang="en-US" dirty="0" smtClean="0">
                <a:latin typeface="微软雅黑" panose="020B0503020204020204" pitchFamily="34" charset="-122"/>
                <a:ea typeface="微软雅黑" panose="020B0503020204020204" pitchFamily="34" charset="-122"/>
              </a:rPr>
              <a:t>当</a:t>
            </a:r>
            <a:r>
              <a:rPr lang="zh-CN" altLang="en-US" dirty="0">
                <a:latin typeface="微软雅黑" panose="020B0503020204020204" pitchFamily="34" charset="-122"/>
                <a:ea typeface="微软雅黑" panose="020B0503020204020204" pitchFamily="34" charset="-122"/>
              </a:rPr>
              <a:t>产品检验阳性，不能仅以模拟灌装试验结果来排除生产过程的污染可能。</a:t>
            </a: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90299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75</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809041" y="989916"/>
            <a:ext cx="7958296" cy="499624"/>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药品数据管理规范</a:t>
            </a:r>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3</a:t>
            </a:r>
            <a:r>
              <a:rPr lang="zh-CN" altLang="en-US" sz="2000" b="1" dirty="0">
                <a:solidFill>
                  <a:srgbClr val="000000"/>
                </a:solidFill>
                <a:latin typeface="微软雅黑" panose="020B0503020204020204" pitchFamily="34" charset="-122"/>
                <a:ea typeface="微软雅黑" panose="020B0503020204020204" pitchFamily="34" charset="-122"/>
              </a:rPr>
              <a:t>次征求意见稿）</a:t>
            </a:r>
          </a:p>
        </p:txBody>
      </p:sp>
      <p:sp>
        <p:nvSpPr>
          <p:cNvPr id="59" name="五边形 58"/>
          <p:cNvSpPr/>
          <p:nvPr/>
        </p:nvSpPr>
        <p:spPr bwMode="auto">
          <a:xfrm>
            <a:off x="1978485" y="2159893"/>
            <a:ext cx="8496300" cy="647700"/>
          </a:xfrm>
          <a:prstGeom prst="homePlate">
            <a:avLst/>
          </a:pr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dir="2700000" algn="tl" rotWithShape="0">
              <a:prstClr val="black">
                <a:alpha val="40000"/>
              </a:prstClr>
            </a:outerShdw>
          </a:effectLst>
        </p:spPr>
        <p:txBody>
          <a:bodyPr anchor="ctr"/>
          <a:lstStyle/>
          <a:p>
            <a:pPr algn="ctr" eaLnBrk="1" fontAlgn="auto" hangingPunct="1">
              <a:lnSpc>
                <a:spcPct val="120000"/>
              </a:lnSpc>
              <a:spcBef>
                <a:spcPts val="0"/>
              </a:spcBef>
              <a:spcAft>
                <a:spcPts val="0"/>
              </a:spcAft>
              <a:defRPr/>
            </a:pPr>
            <a:endParaRPr lang="zh-CN" altLang="en-US" sz="1200" kern="0" dirty="0">
              <a:solidFill>
                <a:srgbClr val="4D4D4D"/>
              </a:solidFill>
              <a:latin typeface="微软雅黑" panose="020B0503020204020204" pitchFamily="34" charset="-122"/>
              <a:ea typeface="微软雅黑" panose="020B0503020204020204" pitchFamily="34" charset="-122"/>
            </a:endParaRPr>
          </a:p>
        </p:txBody>
      </p:sp>
      <p:grpSp>
        <p:nvGrpSpPr>
          <p:cNvPr id="60" name="组合 40"/>
          <p:cNvGrpSpPr>
            <a:grpSpLocks/>
          </p:cNvGrpSpPr>
          <p:nvPr/>
        </p:nvGrpSpPr>
        <p:grpSpPr bwMode="auto">
          <a:xfrm>
            <a:off x="1742400" y="1586851"/>
            <a:ext cx="931503" cy="3030198"/>
            <a:chOff x="609829" y="2207891"/>
            <a:chExt cx="1225863" cy="3031043"/>
          </a:xfrm>
        </p:grpSpPr>
        <p:sp>
          <p:nvSpPr>
            <p:cNvPr id="61" name="椭圆 60"/>
            <p:cNvSpPr/>
            <p:nvPr/>
          </p:nvSpPr>
          <p:spPr>
            <a:xfrm>
              <a:off x="825330" y="2860399"/>
              <a:ext cx="620797" cy="492927"/>
            </a:xfrm>
            <a:prstGeom prst="ellipse">
              <a:avLst/>
            </a:prstGeom>
            <a:gradFill>
              <a:gsLst>
                <a:gs pos="33000">
                  <a:srgbClr val="2676FF">
                    <a:lumMod val="60000"/>
                    <a:lumOff val="40000"/>
                  </a:srgbClr>
                </a:gs>
                <a:gs pos="100000">
                  <a:srgbClr val="2676FF"/>
                </a:gs>
              </a:gsLst>
              <a:lin ang="5400000" scaled="0"/>
            </a:gradFill>
            <a:ln w="3175" cap="flat" cmpd="sng" algn="ctr">
              <a:solidFill>
                <a:srgbClr val="2676FF"/>
              </a:solidFill>
              <a:prstDash val="solid"/>
            </a:ln>
            <a:effectLst>
              <a:innerShdw blurRad="114300">
                <a:sysClr val="windowText" lastClr="000000">
                  <a:alpha val="49000"/>
                </a:sys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62" name="TextBox 33"/>
            <p:cNvSpPr txBox="1">
              <a:spLocks noChangeArrowheads="1"/>
            </p:cNvSpPr>
            <p:nvPr/>
          </p:nvSpPr>
          <p:spPr bwMode="auto">
            <a:xfrm>
              <a:off x="635803" y="3530298"/>
              <a:ext cx="1199889" cy="1708636"/>
            </a:xfrm>
            <a:prstGeom prst="rect">
              <a:avLst/>
            </a:prstGeom>
            <a:noFill/>
            <a:ln w="9525">
              <a:noFill/>
              <a:miter lim="800000"/>
              <a:headEnd/>
              <a:tailEnd/>
            </a:ln>
          </p:spPr>
          <p:txBody>
            <a:bodyPr wrap="square">
              <a:spAutoFit/>
            </a:bodyPr>
            <a:lstStyle/>
            <a:p>
              <a:pPr algn="ctr" eaLnBrk="1" fontAlgn="auto" hangingPunct="1">
                <a:lnSpc>
                  <a:spcPct val="150000"/>
                </a:lnSpc>
                <a:spcBef>
                  <a:spcPts val="0"/>
                </a:spcBef>
                <a:spcAft>
                  <a:spcPts val="0"/>
                </a:spcAft>
                <a:defRPr/>
              </a:pPr>
              <a:endParaRPr lang="en-US" altLang="zh-CN" sz="1400" b="1" kern="0" dirty="0">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r>
                <a:rPr lang="en-US" altLang="zh-CN" sz="1400" b="1" kern="0" dirty="0">
                  <a:latin typeface="微软雅黑" panose="020B0503020204020204" pitchFamily="34" charset="-122"/>
                  <a:ea typeface="微软雅黑" panose="020B0503020204020204" pitchFamily="34" charset="-122"/>
                </a:rPr>
                <a:t>21CFR Part11</a:t>
              </a:r>
              <a:r>
                <a:rPr lang="zh-CN" altLang="en-US" sz="1400" b="1" kern="0" dirty="0">
                  <a:latin typeface="微软雅黑" panose="020B0503020204020204" pitchFamily="34" charset="-122"/>
                  <a:ea typeface="微软雅黑" panose="020B0503020204020204" pitchFamily="34" charset="-122"/>
                </a:rPr>
                <a:t>电子记录电子签名</a:t>
              </a:r>
              <a:endParaRPr lang="zh-CN" altLang="en-US" sz="1400" kern="0" dirty="0">
                <a:latin typeface="微软雅黑" panose="020B0503020204020204" pitchFamily="34" charset="-122"/>
                <a:ea typeface="微软雅黑" panose="020B0503020204020204" pitchFamily="34" charset="-122"/>
              </a:endParaRPr>
            </a:p>
          </p:txBody>
        </p:sp>
        <p:sp>
          <p:nvSpPr>
            <p:cNvPr id="63" name="TextBox 34"/>
            <p:cNvSpPr txBox="1">
              <a:spLocks noChangeArrowheads="1"/>
            </p:cNvSpPr>
            <p:nvPr/>
          </p:nvSpPr>
          <p:spPr bwMode="auto">
            <a:xfrm>
              <a:off x="609829" y="2207891"/>
              <a:ext cx="1179667"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1997</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8</a:t>
              </a:r>
              <a:r>
                <a:rPr lang="zh-CN" altLang="en-US" sz="1600" b="1" kern="0" dirty="0">
                  <a:latin typeface="微软雅黑" panose="020B0503020204020204" pitchFamily="34" charset="-122"/>
                  <a:ea typeface="微软雅黑" panose="020B0503020204020204" pitchFamily="34" charset="-122"/>
                </a:rPr>
                <a:t>月</a:t>
              </a:r>
            </a:p>
          </p:txBody>
        </p:sp>
      </p:grpSp>
      <p:grpSp>
        <p:nvGrpSpPr>
          <p:cNvPr id="64" name="组合 46"/>
          <p:cNvGrpSpPr>
            <a:grpSpLocks/>
          </p:cNvGrpSpPr>
          <p:nvPr/>
        </p:nvGrpSpPr>
        <p:grpSpPr bwMode="auto">
          <a:xfrm>
            <a:off x="2194187" y="1583445"/>
            <a:ext cx="1415822" cy="4778694"/>
            <a:chOff x="1777119" y="2204487"/>
            <a:chExt cx="1415929" cy="4780026"/>
          </a:xfrm>
        </p:grpSpPr>
        <p:sp>
          <p:nvSpPr>
            <p:cNvPr id="65" name="椭圆 64"/>
            <p:cNvSpPr/>
            <p:nvPr/>
          </p:nvSpPr>
          <p:spPr>
            <a:xfrm>
              <a:off x="2238621" y="2860399"/>
              <a:ext cx="492927" cy="492927"/>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innerShdw blurRad="114300">
                <a:prstClr val="black">
                  <a:alpha val="27000"/>
                </a:prst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66" name="TextBox 35"/>
            <p:cNvSpPr txBox="1">
              <a:spLocks noChangeArrowheads="1"/>
            </p:cNvSpPr>
            <p:nvPr/>
          </p:nvSpPr>
          <p:spPr bwMode="auto">
            <a:xfrm>
              <a:off x="1777119" y="3530297"/>
              <a:ext cx="1415929" cy="3454216"/>
            </a:xfrm>
            <a:prstGeom prst="rect">
              <a:avLst/>
            </a:prstGeom>
            <a:noFill/>
            <a:ln w="9525">
              <a:noFill/>
              <a:miter lim="800000"/>
              <a:headEnd/>
              <a:tailEnd/>
            </a:ln>
          </p:spPr>
          <p:txBody>
            <a:bodyPr>
              <a:spAutoFit/>
            </a:bodyPr>
            <a:lstStyle/>
            <a:p>
              <a:pPr algn="ctr" eaLnBrk="1" fontAlgn="auto" hangingPunct="1">
                <a:lnSpc>
                  <a:spcPct val="150000"/>
                </a:lnSpc>
                <a:spcBef>
                  <a:spcPts val="0"/>
                </a:spcBef>
                <a:spcAft>
                  <a:spcPts val="0"/>
                </a:spcAft>
                <a:defRPr/>
              </a:pPr>
              <a:endParaRPr lang="en-US" altLang="zh-CN" sz="1400" b="1" kern="0" dirty="0">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endParaRPr lang="en-US" altLang="zh-CN" sz="1400" b="1" kern="0" dirty="0">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endParaRPr lang="en-US" altLang="zh-CN" sz="1400" b="1" kern="0" dirty="0">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endParaRPr lang="en-US" altLang="zh-CN" sz="1400" b="1" kern="0" dirty="0">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endParaRPr lang="en-US" altLang="zh-CN" sz="1400" b="1" kern="0" dirty="0">
                <a:latin typeface="微软雅黑" panose="020B0503020204020204" pitchFamily="34" charset="-122"/>
                <a:ea typeface="微软雅黑" panose="020B0503020204020204" pitchFamily="34" charset="-122"/>
              </a:endParaRPr>
            </a:p>
            <a:p>
              <a:pPr algn="ctr" eaLnBrk="1" fontAlgn="auto" hangingPunct="1">
                <a:lnSpc>
                  <a:spcPct val="150000"/>
                </a:lnSpc>
                <a:spcBef>
                  <a:spcPts val="0"/>
                </a:spcBef>
                <a:spcAft>
                  <a:spcPts val="0"/>
                </a:spcAft>
                <a:defRPr/>
              </a:pPr>
              <a:endParaRPr lang="en-US" altLang="zh-CN" sz="1400" b="1" kern="0" dirty="0">
                <a:latin typeface="微软雅黑" panose="020B0503020204020204" pitchFamily="34" charset="-122"/>
                <a:ea typeface="微软雅黑" panose="020B0503020204020204" pitchFamily="34" charset="-122"/>
              </a:endParaRPr>
            </a:p>
            <a:p>
              <a:pPr lvl="0">
                <a:lnSpc>
                  <a:spcPct val="150000"/>
                </a:lnSpc>
                <a:defRPr/>
              </a:pPr>
              <a:r>
                <a:rPr lang="en-US" altLang="zh-CN" sz="1400" b="1" kern="0" dirty="0">
                  <a:latin typeface="微软雅黑" panose="020B0503020204020204" pitchFamily="34" charset="-122"/>
                  <a:ea typeface="微软雅黑" panose="020B0503020204020204" pitchFamily="34" charset="-122"/>
                </a:rPr>
                <a:t>MHRA</a:t>
              </a:r>
            </a:p>
            <a:p>
              <a:pPr lvl="0">
                <a:lnSpc>
                  <a:spcPct val="150000"/>
                </a:lnSpc>
                <a:defRPr/>
              </a:pPr>
              <a:r>
                <a:rPr lang="zh-CN" altLang="en-US" sz="1400" b="1" kern="0" dirty="0">
                  <a:latin typeface="微软雅黑" panose="020B0503020204020204" pitchFamily="34" charset="-122"/>
                  <a:ea typeface="微软雅黑" panose="020B0503020204020204" pitchFamily="34" charset="-122"/>
                </a:rPr>
                <a:t>数据完整性定义及行业之南第一版</a:t>
              </a:r>
              <a:endParaRPr lang="en-US" altLang="zh-CN" sz="1400" b="1" kern="0" dirty="0">
                <a:latin typeface="微软雅黑" panose="020B0503020204020204" pitchFamily="34" charset="-122"/>
                <a:ea typeface="微软雅黑" panose="020B0503020204020204" pitchFamily="34" charset="-122"/>
              </a:endParaRPr>
            </a:p>
          </p:txBody>
        </p:sp>
        <p:sp>
          <p:nvSpPr>
            <p:cNvPr id="67" name="TextBox 41"/>
            <p:cNvSpPr txBox="1">
              <a:spLocks noChangeArrowheads="1"/>
            </p:cNvSpPr>
            <p:nvPr/>
          </p:nvSpPr>
          <p:spPr bwMode="auto">
            <a:xfrm>
              <a:off x="2049017" y="2204487"/>
              <a:ext cx="896468"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2015</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1</a:t>
              </a:r>
              <a:r>
                <a:rPr lang="zh-CN" altLang="en-US" sz="1600" b="1" kern="0" dirty="0">
                  <a:latin typeface="微软雅黑" panose="020B0503020204020204" pitchFamily="34" charset="-122"/>
                  <a:ea typeface="微软雅黑" panose="020B0503020204020204" pitchFamily="34" charset="-122"/>
                </a:rPr>
                <a:t>月</a:t>
              </a:r>
            </a:p>
          </p:txBody>
        </p:sp>
      </p:grpSp>
      <p:grpSp>
        <p:nvGrpSpPr>
          <p:cNvPr id="68" name="组合 47"/>
          <p:cNvGrpSpPr>
            <a:grpSpLocks/>
          </p:cNvGrpSpPr>
          <p:nvPr/>
        </p:nvGrpSpPr>
        <p:grpSpPr bwMode="auto">
          <a:xfrm>
            <a:off x="2986272" y="1602136"/>
            <a:ext cx="1415822" cy="3984411"/>
            <a:chOff x="3062542" y="2223179"/>
            <a:chExt cx="1415929" cy="3985522"/>
          </a:xfrm>
        </p:grpSpPr>
        <p:sp>
          <p:nvSpPr>
            <p:cNvPr id="69" name="椭圆 68"/>
            <p:cNvSpPr/>
            <p:nvPr/>
          </p:nvSpPr>
          <p:spPr>
            <a:xfrm>
              <a:off x="3524044" y="2860399"/>
              <a:ext cx="492927" cy="492927"/>
            </a:xfrm>
            <a:prstGeom prst="ellipse">
              <a:avLst/>
            </a:prstGeom>
            <a:gradFill>
              <a:gsLst>
                <a:gs pos="33000">
                  <a:srgbClr val="2676FF">
                    <a:lumMod val="60000"/>
                    <a:lumOff val="40000"/>
                  </a:srgbClr>
                </a:gs>
                <a:gs pos="100000">
                  <a:srgbClr val="2676FF"/>
                </a:gs>
              </a:gsLst>
              <a:lin ang="5400000" scaled="0"/>
            </a:gradFill>
            <a:ln w="3175" cap="flat" cmpd="sng" algn="ctr">
              <a:solidFill>
                <a:srgbClr val="2676FF"/>
              </a:solidFill>
              <a:prstDash val="solid"/>
            </a:ln>
            <a:effectLst>
              <a:innerShdw blurRad="114300">
                <a:sysClr val="windowText" lastClr="000000">
                  <a:alpha val="49000"/>
                </a:sys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70" name="TextBox 77"/>
            <p:cNvSpPr txBox="1">
              <a:spLocks noChangeArrowheads="1"/>
            </p:cNvSpPr>
            <p:nvPr/>
          </p:nvSpPr>
          <p:spPr bwMode="auto">
            <a:xfrm>
              <a:off x="3062542" y="3530298"/>
              <a:ext cx="1415929" cy="2678403"/>
            </a:xfrm>
            <a:prstGeom prst="rect">
              <a:avLst/>
            </a:prstGeom>
            <a:noFill/>
            <a:ln w="9525">
              <a:noFill/>
              <a:miter lim="800000"/>
              <a:headEnd/>
              <a:tailEnd/>
            </a:ln>
          </p:spPr>
          <p:txBody>
            <a:bodyPr>
              <a:spAutoFit/>
            </a:bodyPr>
            <a:lstStyle/>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nSpc>
                  <a:spcPct val="150000"/>
                </a:lnSpc>
                <a:defRPr/>
              </a:pPr>
              <a:r>
                <a:rPr lang="en-US" altLang="zh-CN" sz="1400" b="1" kern="0" dirty="0">
                  <a:latin typeface="微软雅黑" panose="020B0503020204020204" pitchFamily="34" charset="-122"/>
                  <a:ea typeface="微软雅黑" panose="020B0503020204020204" pitchFamily="34" charset="-122"/>
                </a:rPr>
                <a:t>MHRA</a:t>
              </a:r>
              <a:r>
                <a:rPr lang="zh-CN" altLang="en-US" sz="1400" b="1" kern="0" dirty="0">
                  <a:latin typeface="微软雅黑" panose="020B0503020204020204" pitchFamily="34" charset="-122"/>
                  <a:ea typeface="微软雅黑" panose="020B0503020204020204" pitchFamily="34" charset="-122"/>
                </a:rPr>
                <a:t>数据完整性定义及行业指南</a:t>
              </a:r>
              <a:endParaRPr lang="en-US" altLang="zh-CN" sz="1400" b="1" kern="0" dirty="0">
                <a:latin typeface="微软雅黑" panose="020B0503020204020204" pitchFamily="34" charset="-122"/>
                <a:ea typeface="微软雅黑" panose="020B0503020204020204" pitchFamily="34" charset="-122"/>
              </a:endParaRPr>
            </a:p>
            <a:p>
              <a:pPr lvl="0">
                <a:lnSpc>
                  <a:spcPct val="150000"/>
                </a:lnSpc>
                <a:defRPr/>
              </a:pPr>
              <a:r>
                <a:rPr lang="zh-CN" altLang="en-US" sz="1400" b="1" kern="0" dirty="0">
                  <a:latin typeface="微软雅黑" panose="020B0503020204020204" pitchFamily="34" charset="-122"/>
                  <a:ea typeface="微软雅黑" panose="020B0503020204020204" pitchFamily="34" charset="-122"/>
                </a:rPr>
                <a:t>正式版</a:t>
              </a: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zh-CN" altLang="en-US" sz="1400" kern="0" dirty="0">
                <a:latin typeface="微软雅黑" panose="020B0503020204020204" pitchFamily="34" charset="-122"/>
                <a:ea typeface="微软雅黑" panose="020B0503020204020204" pitchFamily="34" charset="-122"/>
              </a:endParaRPr>
            </a:p>
          </p:txBody>
        </p:sp>
        <p:sp>
          <p:nvSpPr>
            <p:cNvPr id="71" name="TextBox 42"/>
            <p:cNvSpPr txBox="1">
              <a:spLocks noChangeArrowheads="1"/>
            </p:cNvSpPr>
            <p:nvPr/>
          </p:nvSpPr>
          <p:spPr bwMode="auto">
            <a:xfrm>
              <a:off x="3296816" y="2223179"/>
              <a:ext cx="896468"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2015</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3</a:t>
              </a:r>
              <a:r>
                <a:rPr lang="zh-CN" altLang="en-US" sz="1600" b="1" kern="0" dirty="0">
                  <a:latin typeface="微软雅黑" panose="020B0503020204020204" pitchFamily="34" charset="-122"/>
                  <a:ea typeface="微软雅黑" panose="020B0503020204020204" pitchFamily="34" charset="-122"/>
                </a:rPr>
                <a:t>月</a:t>
              </a:r>
            </a:p>
          </p:txBody>
        </p:sp>
      </p:grpSp>
      <p:grpSp>
        <p:nvGrpSpPr>
          <p:cNvPr id="72" name="组合 48"/>
          <p:cNvGrpSpPr>
            <a:grpSpLocks/>
          </p:cNvGrpSpPr>
          <p:nvPr/>
        </p:nvGrpSpPr>
        <p:grpSpPr bwMode="auto">
          <a:xfrm>
            <a:off x="3694184" y="1571356"/>
            <a:ext cx="1415822" cy="4498314"/>
            <a:chOff x="4335793" y="2192390"/>
            <a:chExt cx="1415929" cy="4499574"/>
          </a:xfrm>
        </p:grpSpPr>
        <p:sp>
          <p:nvSpPr>
            <p:cNvPr id="73" name="椭圆 72"/>
            <p:cNvSpPr/>
            <p:nvPr/>
          </p:nvSpPr>
          <p:spPr>
            <a:xfrm>
              <a:off x="4809467" y="2860399"/>
              <a:ext cx="492927" cy="492927"/>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innerShdw blurRad="114300">
                <a:prstClr val="black">
                  <a:alpha val="27000"/>
                </a:prst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74" name="TextBox 37"/>
            <p:cNvSpPr txBox="1">
              <a:spLocks noChangeArrowheads="1"/>
            </p:cNvSpPr>
            <p:nvPr/>
          </p:nvSpPr>
          <p:spPr bwMode="auto">
            <a:xfrm>
              <a:off x="4335793" y="3690307"/>
              <a:ext cx="1415929" cy="3001657"/>
            </a:xfrm>
            <a:prstGeom prst="rect">
              <a:avLst/>
            </a:prstGeom>
            <a:noFill/>
            <a:ln w="9525">
              <a:noFill/>
              <a:miter lim="800000"/>
              <a:headEnd/>
              <a:tailEnd/>
            </a:ln>
          </p:spPr>
          <p:txBody>
            <a:bodyPr>
              <a:spAutoFit/>
            </a:bodyPr>
            <a:lstStyle/>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nSpc>
                  <a:spcPct val="150000"/>
                </a:lnSpc>
                <a:defRPr/>
              </a:pPr>
              <a:r>
                <a:rPr lang="en-US" altLang="zh-CN" sz="1400" b="1" kern="0" dirty="0">
                  <a:latin typeface="微软雅黑" panose="020B0503020204020204" pitchFamily="34" charset="-122"/>
                  <a:ea typeface="微软雅黑" panose="020B0503020204020204" pitchFamily="34" charset="-122"/>
                </a:rPr>
                <a:t>WHO</a:t>
              </a:r>
              <a:r>
                <a:rPr lang="zh-CN" altLang="en-US" sz="1400" b="1" kern="0" dirty="0">
                  <a:latin typeface="微软雅黑" panose="020B0503020204020204" pitchFamily="34" charset="-122"/>
                  <a:ea typeface="微软雅黑" panose="020B0503020204020204" pitchFamily="34" charset="-122"/>
                </a:rPr>
                <a:t>数据与记录质量管理规范指南（草案）</a:t>
              </a:r>
              <a:endParaRPr lang="zh-CN" altLang="en-US" sz="1400" kern="0" dirty="0">
                <a:latin typeface="微软雅黑" panose="020B0503020204020204" pitchFamily="34" charset="-122"/>
                <a:ea typeface="微软雅黑" panose="020B0503020204020204" pitchFamily="34" charset="-122"/>
              </a:endParaRPr>
            </a:p>
          </p:txBody>
        </p:sp>
        <p:sp>
          <p:nvSpPr>
            <p:cNvPr id="75" name="TextBox 43"/>
            <p:cNvSpPr txBox="1">
              <a:spLocks noChangeArrowheads="1"/>
            </p:cNvSpPr>
            <p:nvPr/>
          </p:nvSpPr>
          <p:spPr bwMode="auto">
            <a:xfrm>
              <a:off x="4595524" y="2192390"/>
              <a:ext cx="896468"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2015</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9</a:t>
              </a:r>
              <a:r>
                <a:rPr lang="zh-CN" altLang="en-US" sz="1600" b="1" kern="0" dirty="0">
                  <a:latin typeface="微软雅黑" panose="020B0503020204020204" pitchFamily="34" charset="-122"/>
                  <a:ea typeface="微软雅黑" panose="020B0503020204020204" pitchFamily="34" charset="-122"/>
                </a:rPr>
                <a:t>月</a:t>
              </a:r>
            </a:p>
          </p:txBody>
        </p:sp>
      </p:grpSp>
      <p:grpSp>
        <p:nvGrpSpPr>
          <p:cNvPr id="76" name="组合 49"/>
          <p:cNvGrpSpPr>
            <a:grpSpLocks/>
          </p:cNvGrpSpPr>
          <p:nvPr/>
        </p:nvGrpSpPr>
        <p:grpSpPr bwMode="auto">
          <a:xfrm>
            <a:off x="5877325" y="1571356"/>
            <a:ext cx="1728192" cy="2678220"/>
            <a:chOff x="5633387" y="2236712"/>
            <a:chExt cx="1728322" cy="2678967"/>
          </a:xfrm>
        </p:grpSpPr>
        <p:sp>
          <p:nvSpPr>
            <p:cNvPr id="77" name="椭圆 76"/>
            <p:cNvSpPr/>
            <p:nvPr/>
          </p:nvSpPr>
          <p:spPr>
            <a:xfrm>
              <a:off x="6094890" y="2860399"/>
              <a:ext cx="492927" cy="492927"/>
            </a:xfrm>
            <a:prstGeom prst="ellipse">
              <a:avLst/>
            </a:prstGeom>
            <a:gradFill>
              <a:gsLst>
                <a:gs pos="33000">
                  <a:srgbClr val="2676FF">
                    <a:lumMod val="60000"/>
                    <a:lumOff val="40000"/>
                  </a:srgbClr>
                </a:gs>
                <a:gs pos="100000">
                  <a:srgbClr val="2676FF"/>
                </a:gs>
              </a:gsLst>
              <a:lin ang="5400000" scaled="0"/>
            </a:gradFill>
            <a:ln w="3175" cap="flat" cmpd="sng" algn="ctr">
              <a:solidFill>
                <a:srgbClr val="2676FF"/>
              </a:solidFill>
              <a:prstDash val="solid"/>
            </a:ln>
            <a:effectLst>
              <a:innerShdw blurRad="114300">
                <a:sysClr val="windowText" lastClr="000000">
                  <a:alpha val="49000"/>
                </a:sys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78" name="TextBox 38"/>
            <p:cNvSpPr txBox="1">
              <a:spLocks noChangeArrowheads="1"/>
            </p:cNvSpPr>
            <p:nvPr/>
          </p:nvSpPr>
          <p:spPr bwMode="auto">
            <a:xfrm>
              <a:off x="5633387" y="3530298"/>
              <a:ext cx="1728322" cy="1385381"/>
            </a:xfrm>
            <a:prstGeom prst="rect">
              <a:avLst/>
            </a:prstGeom>
            <a:noFill/>
            <a:ln w="9525">
              <a:noFill/>
              <a:miter lim="800000"/>
              <a:headEnd/>
              <a:tailEnd/>
            </a:ln>
          </p:spPr>
          <p:txBody>
            <a:bodyPr wrap="square">
              <a:spAutoFit/>
            </a:bodyPr>
            <a:lstStyle/>
            <a:p>
              <a:pPr lvl="0" algn="ctr">
                <a:lnSpc>
                  <a:spcPct val="150000"/>
                </a:lnSpc>
                <a:defRPr/>
              </a:pPr>
              <a:r>
                <a:rPr lang="en-US" altLang="zh-CN" sz="1400" b="1" kern="0" dirty="0">
                  <a:latin typeface="微软雅黑" panose="020B0503020204020204" pitchFamily="34" charset="-122"/>
                  <a:ea typeface="微软雅黑" panose="020B0503020204020204" pitchFamily="34" charset="-122"/>
                </a:rPr>
                <a:t>NMPA </a:t>
              </a:r>
            </a:p>
            <a:p>
              <a:pPr lvl="0" algn="ctr">
                <a:lnSpc>
                  <a:spcPct val="150000"/>
                </a:lnSpc>
                <a:defRPr/>
              </a:pPr>
              <a:r>
                <a:rPr lang="zh-CN" altLang="en-US" sz="1400" b="1" kern="0" dirty="0">
                  <a:latin typeface="微软雅黑" panose="020B0503020204020204" pitchFamily="34" charset="-122"/>
                  <a:ea typeface="微软雅黑" panose="020B0503020204020204" pitchFamily="34" charset="-122"/>
                </a:rPr>
                <a:t>药品数据管理规范</a:t>
              </a: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r>
                <a:rPr lang="zh-CN" altLang="en-US" sz="1400" b="1" kern="0" dirty="0">
                  <a:latin typeface="微软雅黑" panose="020B0503020204020204" pitchFamily="34" charset="-122"/>
                  <a:ea typeface="微软雅黑" panose="020B0503020204020204" pitchFamily="34" charset="-122"/>
                </a:rPr>
                <a:t>一次</a:t>
              </a: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r>
                <a:rPr lang="zh-CN" altLang="en-US" sz="1400" b="1" kern="0" dirty="0">
                  <a:latin typeface="微软雅黑" panose="020B0503020204020204" pitchFamily="34" charset="-122"/>
                  <a:ea typeface="微软雅黑" panose="020B0503020204020204" pitchFamily="34" charset="-122"/>
                </a:rPr>
                <a:t>征求意见稿</a:t>
              </a:r>
              <a:endParaRPr lang="en-US" altLang="zh-CN" sz="1400" b="1" kern="0" dirty="0">
                <a:latin typeface="微软雅黑" panose="020B0503020204020204" pitchFamily="34" charset="-122"/>
                <a:ea typeface="微软雅黑" panose="020B0503020204020204" pitchFamily="34" charset="-122"/>
              </a:endParaRPr>
            </a:p>
          </p:txBody>
        </p:sp>
        <p:sp>
          <p:nvSpPr>
            <p:cNvPr id="79" name="TextBox 86"/>
            <p:cNvSpPr txBox="1">
              <a:spLocks noChangeArrowheads="1"/>
            </p:cNvSpPr>
            <p:nvPr/>
          </p:nvSpPr>
          <p:spPr bwMode="auto">
            <a:xfrm>
              <a:off x="5893117" y="2236712"/>
              <a:ext cx="896467"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2016</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10</a:t>
              </a:r>
              <a:r>
                <a:rPr lang="zh-CN" altLang="en-US" sz="1600" b="1" kern="0" dirty="0">
                  <a:latin typeface="微软雅黑" panose="020B0503020204020204" pitchFamily="34" charset="-122"/>
                  <a:ea typeface="微软雅黑" panose="020B0503020204020204" pitchFamily="34" charset="-122"/>
                </a:rPr>
                <a:t>月</a:t>
              </a:r>
            </a:p>
          </p:txBody>
        </p:sp>
      </p:grpSp>
      <p:grpSp>
        <p:nvGrpSpPr>
          <p:cNvPr id="80" name="组合 50"/>
          <p:cNvGrpSpPr>
            <a:grpSpLocks/>
          </p:cNvGrpSpPr>
          <p:nvPr/>
        </p:nvGrpSpPr>
        <p:grpSpPr bwMode="auto">
          <a:xfrm>
            <a:off x="6674878" y="1635629"/>
            <a:ext cx="1728192" cy="4014810"/>
            <a:chOff x="6918809" y="2245179"/>
            <a:chExt cx="1728322" cy="4015932"/>
          </a:xfrm>
        </p:grpSpPr>
        <p:sp>
          <p:nvSpPr>
            <p:cNvPr id="81" name="椭圆 80"/>
            <p:cNvSpPr/>
            <p:nvPr/>
          </p:nvSpPr>
          <p:spPr>
            <a:xfrm>
              <a:off x="7380312" y="2860399"/>
              <a:ext cx="492927" cy="492927"/>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innerShdw blurRad="114300">
                <a:prstClr val="black">
                  <a:alpha val="27000"/>
                </a:prst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82" name="TextBox 39"/>
            <p:cNvSpPr txBox="1">
              <a:spLocks noChangeArrowheads="1"/>
            </p:cNvSpPr>
            <p:nvPr/>
          </p:nvSpPr>
          <p:spPr bwMode="auto">
            <a:xfrm>
              <a:off x="6918809" y="3905963"/>
              <a:ext cx="1728322" cy="2355148"/>
            </a:xfrm>
            <a:prstGeom prst="rect">
              <a:avLst/>
            </a:prstGeom>
            <a:noFill/>
            <a:ln w="9525">
              <a:noFill/>
              <a:miter lim="800000"/>
              <a:headEnd/>
              <a:tailEnd/>
            </a:ln>
          </p:spPr>
          <p:txBody>
            <a:bodyPr wrap="square">
              <a:spAutoFit/>
            </a:bodyPr>
            <a:lstStyle/>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solidFill>
                  <a:srgbClr val="FF0000"/>
                </a:solidFill>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solidFill>
                  <a:srgbClr val="FF0000"/>
                </a:solidFill>
                <a:latin typeface="微软雅黑" panose="020B0503020204020204" pitchFamily="34" charset="-122"/>
                <a:ea typeface="微软雅黑" panose="020B0503020204020204" pitchFamily="34" charset="-122"/>
              </a:endParaRPr>
            </a:p>
            <a:p>
              <a:pPr lvl="0" algn="ctr">
                <a:lnSpc>
                  <a:spcPct val="150000"/>
                </a:lnSpc>
                <a:defRPr/>
              </a:pPr>
              <a:r>
                <a:rPr lang="en-US" altLang="zh-CN" sz="1400" b="1" kern="0" dirty="0">
                  <a:latin typeface="微软雅黑" panose="020B0503020204020204" pitchFamily="34" charset="-122"/>
                  <a:ea typeface="微软雅黑" panose="020B0503020204020204" pitchFamily="34" charset="-122"/>
                </a:rPr>
                <a:t>NMPA</a:t>
              </a:r>
            </a:p>
            <a:p>
              <a:pPr lvl="0" algn="ctr">
                <a:lnSpc>
                  <a:spcPct val="150000"/>
                </a:lnSpc>
                <a:defRPr/>
              </a:pPr>
              <a:r>
                <a:rPr lang="en-US" altLang="zh-CN" sz="1400" b="1" kern="0" dirty="0">
                  <a:latin typeface="微软雅黑" panose="020B0503020204020204" pitchFamily="34" charset="-122"/>
                  <a:ea typeface="微软雅黑" panose="020B0503020204020204" pitchFamily="34" charset="-122"/>
                </a:rPr>
                <a:t> </a:t>
              </a:r>
              <a:r>
                <a:rPr lang="zh-CN" altLang="en-US" sz="1400" b="1" kern="0" dirty="0">
                  <a:latin typeface="微软雅黑" panose="020B0503020204020204" pitchFamily="34" charset="-122"/>
                  <a:ea typeface="微软雅黑" panose="020B0503020204020204" pitchFamily="34" charset="-122"/>
                </a:rPr>
                <a:t>药品数据管理规范</a:t>
              </a: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r>
                <a:rPr lang="zh-CN" altLang="en-US" sz="1400" b="1" kern="0" dirty="0">
                  <a:latin typeface="微软雅黑" panose="020B0503020204020204" pitchFamily="34" charset="-122"/>
                  <a:ea typeface="微软雅黑" panose="020B0503020204020204" pitchFamily="34" charset="-122"/>
                </a:rPr>
                <a:t> 二次</a:t>
              </a: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r>
                <a:rPr lang="zh-CN" altLang="en-US" sz="1400" b="1" kern="0" dirty="0">
                  <a:latin typeface="微软雅黑" panose="020B0503020204020204" pitchFamily="34" charset="-122"/>
                  <a:ea typeface="微软雅黑" panose="020B0503020204020204" pitchFamily="34" charset="-122"/>
                </a:rPr>
                <a:t>征求意见稿</a:t>
              </a:r>
              <a:endParaRPr lang="en-US" altLang="zh-CN" sz="1400" b="1" kern="0" dirty="0">
                <a:latin typeface="微软雅黑" panose="020B0503020204020204" pitchFamily="34" charset="-122"/>
                <a:ea typeface="微软雅黑" panose="020B0503020204020204" pitchFamily="34" charset="-122"/>
              </a:endParaRPr>
            </a:p>
          </p:txBody>
        </p:sp>
        <p:sp>
          <p:nvSpPr>
            <p:cNvPr id="83" name="TextBox 45"/>
            <p:cNvSpPr txBox="1">
              <a:spLocks noChangeArrowheads="1"/>
            </p:cNvSpPr>
            <p:nvPr/>
          </p:nvSpPr>
          <p:spPr bwMode="auto">
            <a:xfrm>
              <a:off x="7167065" y="2245179"/>
              <a:ext cx="896467"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2017</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8</a:t>
              </a:r>
              <a:r>
                <a:rPr lang="zh-CN" altLang="en-US" sz="1600" b="1" kern="0" dirty="0">
                  <a:latin typeface="微软雅黑" panose="020B0503020204020204" pitchFamily="34" charset="-122"/>
                  <a:ea typeface="微软雅黑" panose="020B0503020204020204" pitchFamily="34" charset="-122"/>
                </a:rPr>
                <a:t>月</a:t>
              </a:r>
            </a:p>
          </p:txBody>
        </p:sp>
      </p:grpSp>
      <p:grpSp>
        <p:nvGrpSpPr>
          <p:cNvPr id="84" name="组合 40"/>
          <p:cNvGrpSpPr>
            <a:grpSpLocks/>
          </p:cNvGrpSpPr>
          <p:nvPr/>
        </p:nvGrpSpPr>
        <p:grpSpPr bwMode="auto">
          <a:xfrm>
            <a:off x="7429045" y="1653114"/>
            <a:ext cx="1631524" cy="2632460"/>
            <a:chOff x="350819" y="2284753"/>
            <a:chExt cx="1631647" cy="2633194"/>
          </a:xfrm>
        </p:grpSpPr>
        <p:sp>
          <p:nvSpPr>
            <p:cNvPr id="85" name="椭圆 84"/>
            <p:cNvSpPr/>
            <p:nvPr/>
          </p:nvSpPr>
          <p:spPr>
            <a:xfrm>
              <a:off x="953198" y="2860399"/>
              <a:ext cx="492927" cy="492927"/>
            </a:xfrm>
            <a:prstGeom prst="ellipse">
              <a:avLst/>
            </a:prstGeom>
            <a:gradFill>
              <a:gsLst>
                <a:gs pos="33000">
                  <a:srgbClr val="2676FF">
                    <a:lumMod val="60000"/>
                    <a:lumOff val="40000"/>
                  </a:srgbClr>
                </a:gs>
                <a:gs pos="100000">
                  <a:srgbClr val="2676FF"/>
                </a:gs>
              </a:gsLst>
              <a:lin ang="5400000" scaled="0"/>
            </a:gradFill>
            <a:ln w="3175" cap="flat" cmpd="sng" algn="ctr">
              <a:solidFill>
                <a:srgbClr val="2676FF"/>
              </a:solidFill>
              <a:prstDash val="solid"/>
            </a:ln>
            <a:effectLst>
              <a:innerShdw blurRad="114300">
                <a:sysClr val="windowText" lastClr="000000">
                  <a:alpha val="49000"/>
                </a:sys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86" name="TextBox 33"/>
            <p:cNvSpPr txBox="1">
              <a:spLocks noChangeArrowheads="1"/>
            </p:cNvSpPr>
            <p:nvPr/>
          </p:nvSpPr>
          <p:spPr bwMode="auto">
            <a:xfrm>
              <a:off x="350819" y="3532566"/>
              <a:ext cx="1631647" cy="1385381"/>
            </a:xfrm>
            <a:prstGeom prst="rect">
              <a:avLst/>
            </a:prstGeom>
            <a:noFill/>
            <a:ln w="9525">
              <a:noFill/>
              <a:miter lim="800000"/>
              <a:headEnd/>
              <a:tailEnd/>
            </a:ln>
          </p:spPr>
          <p:txBody>
            <a:bodyPr wrap="square">
              <a:spAutoFit/>
            </a:bodyPr>
            <a:lstStyle/>
            <a:p>
              <a:pPr lvl="0" algn="ctr">
                <a:lnSpc>
                  <a:spcPct val="150000"/>
                </a:lnSpc>
                <a:defRPr/>
              </a:pPr>
              <a:r>
                <a:rPr lang="en-US" altLang="zh-CN" sz="1400" b="1" kern="0" dirty="0">
                  <a:solidFill>
                    <a:srgbClr val="FF0000"/>
                  </a:solidFill>
                  <a:latin typeface="微软雅黑" panose="020B0503020204020204" pitchFamily="34" charset="-122"/>
                  <a:ea typeface="微软雅黑" panose="020B0503020204020204" pitchFamily="34" charset="-122"/>
                </a:rPr>
                <a:t>NMPA </a:t>
              </a:r>
            </a:p>
            <a:p>
              <a:pPr lvl="0" algn="ctr">
                <a:lnSpc>
                  <a:spcPct val="150000"/>
                </a:lnSpc>
                <a:defRPr/>
              </a:pPr>
              <a:r>
                <a:rPr lang="zh-CN" altLang="en-US" sz="1400" b="1" kern="0" dirty="0">
                  <a:solidFill>
                    <a:srgbClr val="FF0000"/>
                  </a:solidFill>
                  <a:latin typeface="微软雅黑" panose="020B0503020204020204" pitchFamily="34" charset="-122"/>
                  <a:ea typeface="微软雅黑" panose="020B0503020204020204" pitchFamily="34" charset="-122"/>
                </a:rPr>
                <a:t>药品数据管理规范</a:t>
              </a:r>
              <a:endParaRPr lang="en-US" altLang="zh-CN" sz="1400" b="1" kern="0" dirty="0">
                <a:solidFill>
                  <a:srgbClr val="FF0000"/>
                </a:solidFill>
                <a:latin typeface="微软雅黑" panose="020B0503020204020204" pitchFamily="34" charset="-122"/>
                <a:ea typeface="微软雅黑" panose="020B0503020204020204" pitchFamily="34" charset="-122"/>
              </a:endParaRPr>
            </a:p>
            <a:p>
              <a:pPr lvl="0" algn="ctr">
                <a:lnSpc>
                  <a:spcPct val="150000"/>
                </a:lnSpc>
                <a:defRPr/>
              </a:pPr>
              <a:r>
                <a:rPr lang="zh-CN" altLang="en-US" sz="1400" b="1" kern="0" dirty="0">
                  <a:solidFill>
                    <a:srgbClr val="FF0000"/>
                  </a:solidFill>
                  <a:latin typeface="微软雅黑" panose="020B0503020204020204" pitchFamily="34" charset="-122"/>
                  <a:ea typeface="微软雅黑" panose="020B0503020204020204" pitchFamily="34" charset="-122"/>
                </a:rPr>
                <a:t>三次</a:t>
              </a:r>
              <a:endParaRPr lang="en-US" altLang="zh-CN" sz="1400" b="1" kern="0" dirty="0">
                <a:solidFill>
                  <a:srgbClr val="FF0000"/>
                </a:solidFill>
                <a:latin typeface="微软雅黑" panose="020B0503020204020204" pitchFamily="34" charset="-122"/>
                <a:ea typeface="微软雅黑" panose="020B0503020204020204" pitchFamily="34" charset="-122"/>
              </a:endParaRPr>
            </a:p>
            <a:p>
              <a:pPr lvl="0" algn="ctr">
                <a:lnSpc>
                  <a:spcPct val="150000"/>
                </a:lnSpc>
                <a:defRPr/>
              </a:pPr>
              <a:r>
                <a:rPr lang="zh-CN" altLang="en-US" sz="1400" b="1" kern="0" dirty="0">
                  <a:solidFill>
                    <a:srgbClr val="FF0000"/>
                  </a:solidFill>
                  <a:latin typeface="微软雅黑" panose="020B0503020204020204" pitchFamily="34" charset="-122"/>
                  <a:ea typeface="微软雅黑" panose="020B0503020204020204" pitchFamily="34" charset="-122"/>
                </a:rPr>
                <a:t>征求意见稿</a:t>
              </a:r>
            </a:p>
          </p:txBody>
        </p:sp>
        <p:sp>
          <p:nvSpPr>
            <p:cNvPr id="87" name="TextBox 34"/>
            <p:cNvSpPr txBox="1">
              <a:spLocks noChangeArrowheads="1"/>
            </p:cNvSpPr>
            <p:nvPr/>
          </p:nvSpPr>
          <p:spPr bwMode="auto">
            <a:xfrm>
              <a:off x="751424" y="2284753"/>
              <a:ext cx="896468"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2018</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1</a:t>
              </a:r>
              <a:r>
                <a:rPr lang="zh-CN" altLang="en-US" sz="1600" b="1" kern="0" dirty="0">
                  <a:latin typeface="微软雅黑" panose="020B0503020204020204" pitchFamily="34" charset="-122"/>
                  <a:ea typeface="微软雅黑" panose="020B0503020204020204" pitchFamily="34" charset="-122"/>
                </a:rPr>
                <a:t>月</a:t>
              </a:r>
            </a:p>
          </p:txBody>
        </p:sp>
      </p:grpSp>
      <p:grpSp>
        <p:nvGrpSpPr>
          <p:cNvPr id="88" name="组合 47"/>
          <p:cNvGrpSpPr>
            <a:grpSpLocks/>
          </p:cNvGrpSpPr>
          <p:nvPr/>
        </p:nvGrpSpPr>
        <p:grpSpPr bwMode="auto">
          <a:xfrm>
            <a:off x="4570450" y="1610598"/>
            <a:ext cx="1199798" cy="3338906"/>
            <a:chOff x="3278582" y="2222352"/>
            <a:chExt cx="1199889" cy="3339837"/>
          </a:xfrm>
        </p:grpSpPr>
        <p:sp>
          <p:nvSpPr>
            <p:cNvPr id="89" name="椭圆 88"/>
            <p:cNvSpPr/>
            <p:nvPr/>
          </p:nvSpPr>
          <p:spPr>
            <a:xfrm>
              <a:off x="3577804" y="2860399"/>
              <a:ext cx="492927" cy="492927"/>
            </a:xfrm>
            <a:prstGeom prst="ellipse">
              <a:avLst/>
            </a:prstGeom>
            <a:gradFill>
              <a:gsLst>
                <a:gs pos="33000">
                  <a:srgbClr val="2676FF">
                    <a:lumMod val="60000"/>
                    <a:lumOff val="40000"/>
                  </a:srgbClr>
                </a:gs>
                <a:gs pos="100000">
                  <a:srgbClr val="2676FF"/>
                </a:gs>
              </a:gsLst>
              <a:lin ang="5400000" scaled="0"/>
            </a:gradFill>
            <a:ln w="3175" cap="flat" cmpd="sng" algn="ctr">
              <a:solidFill>
                <a:srgbClr val="2676FF"/>
              </a:solidFill>
              <a:prstDash val="solid"/>
            </a:ln>
            <a:effectLst>
              <a:innerShdw blurRad="114300">
                <a:sysClr val="windowText" lastClr="000000">
                  <a:alpha val="49000"/>
                </a:sys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90" name="TextBox 97"/>
            <p:cNvSpPr txBox="1">
              <a:spLocks noChangeArrowheads="1"/>
            </p:cNvSpPr>
            <p:nvPr/>
          </p:nvSpPr>
          <p:spPr bwMode="auto">
            <a:xfrm>
              <a:off x="3278582" y="3530298"/>
              <a:ext cx="1199889" cy="2031891"/>
            </a:xfrm>
            <a:prstGeom prst="rect">
              <a:avLst/>
            </a:prstGeom>
            <a:noFill/>
            <a:ln w="9525">
              <a:noFill/>
              <a:miter lim="800000"/>
              <a:headEnd/>
              <a:tailEnd/>
            </a:ln>
          </p:spPr>
          <p:txBody>
            <a:bodyPr wrap="square">
              <a:spAutoFit/>
            </a:bodyPr>
            <a:lstStyle/>
            <a:p>
              <a:pPr lvl="0">
                <a:lnSpc>
                  <a:spcPct val="150000"/>
                </a:lnSpc>
                <a:defRPr/>
              </a:pPr>
              <a:r>
                <a:rPr lang="en-US" altLang="zh-CN" sz="1400" b="1" kern="0" dirty="0">
                  <a:latin typeface="微软雅黑" panose="020B0503020204020204" pitchFamily="34" charset="-122"/>
                  <a:ea typeface="微软雅黑" panose="020B0503020204020204" pitchFamily="34" charset="-122"/>
                </a:rPr>
                <a:t>FDA</a:t>
              </a:r>
            </a:p>
            <a:p>
              <a:pPr lvl="0">
                <a:lnSpc>
                  <a:spcPct val="150000"/>
                </a:lnSpc>
                <a:defRPr/>
              </a:pPr>
              <a:r>
                <a:rPr lang="zh-CN" altLang="en-US" sz="1400" b="1" kern="0" dirty="0">
                  <a:latin typeface="微软雅黑" panose="020B0503020204020204" pitchFamily="34" charset="-122"/>
                  <a:ea typeface="微软雅黑" panose="020B0503020204020204" pitchFamily="34" charset="-122"/>
                </a:rPr>
                <a:t>数据完整性指南草案</a:t>
              </a:r>
              <a:endParaRPr lang="zh-CN" altLang="en-US" sz="1400"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zh-CN" altLang="en-US" sz="1400" kern="0" dirty="0">
                <a:latin typeface="微软雅黑" panose="020B0503020204020204" pitchFamily="34" charset="-122"/>
                <a:ea typeface="微软雅黑" panose="020B0503020204020204" pitchFamily="34" charset="-122"/>
              </a:endParaRPr>
            </a:p>
          </p:txBody>
        </p:sp>
        <p:sp>
          <p:nvSpPr>
            <p:cNvPr id="91" name="TextBox 42"/>
            <p:cNvSpPr txBox="1">
              <a:spLocks noChangeArrowheads="1"/>
            </p:cNvSpPr>
            <p:nvPr/>
          </p:nvSpPr>
          <p:spPr bwMode="auto">
            <a:xfrm>
              <a:off x="3368117" y="2222352"/>
              <a:ext cx="896468"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2016</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4</a:t>
              </a:r>
              <a:r>
                <a:rPr lang="zh-CN" altLang="en-US" sz="1600" b="1" kern="0" dirty="0">
                  <a:latin typeface="微软雅黑" panose="020B0503020204020204" pitchFamily="34" charset="-122"/>
                  <a:ea typeface="微软雅黑" panose="020B0503020204020204" pitchFamily="34" charset="-122"/>
                </a:rPr>
                <a:t>月</a:t>
              </a:r>
            </a:p>
          </p:txBody>
        </p:sp>
      </p:grpSp>
      <p:grpSp>
        <p:nvGrpSpPr>
          <p:cNvPr id="92" name="组合 48"/>
          <p:cNvGrpSpPr>
            <a:grpSpLocks/>
          </p:cNvGrpSpPr>
          <p:nvPr/>
        </p:nvGrpSpPr>
        <p:grpSpPr bwMode="auto">
          <a:xfrm>
            <a:off x="5290528" y="1615662"/>
            <a:ext cx="1243102" cy="4404715"/>
            <a:chOff x="4419978" y="2227418"/>
            <a:chExt cx="1243196" cy="4405951"/>
          </a:xfrm>
        </p:grpSpPr>
        <p:sp>
          <p:nvSpPr>
            <p:cNvPr id="93" name="椭圆 92"/>
            <p:cNvSpPr/>
            <p:nvPr/>
          </p:nvSpPr>
          <p:spPr>
            <a:xfrm>
              <a:off x="4809467" y="2860399"/>
              <a:ext cx="492927" cy="492927"/>
            </a:xfrm>
            <a:prstGeom prst="ellipse">
              <a:avLst/>
            </a:prstGeom>
            <a:gradFill>
              <a:gsLst>
                <a:gs pos="33000">
                  <a:srgbClr val="F9F9F9"/>
                </a:gs>
                <a:gs pos="100000">
                  <a:srgbClr val="D7D7D7"/>
                </a:gs>
              </a:gsLst>
              <a:lin ang="5400000" scaled="0"/>
            </a:gradFill>
            <a:ln w="3175" cap="flat" cmpd="sng" algn="ctr">
              <a:solidFill>
                <a:srgbClr val="D7D7D7"/>
              </a:solidFill>
              <a:prstDash val="solid"/>
            </a:ln>
            <a:effectLst>
              <a:innerShdw blurRad="114300">
                <a:prstClr val="black">
                  <a:alpha val="27000"/>
                </a:prst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94" name="TextBox 37"/>
            <p:cNvSpPr txBox="1">
              <a:spLocks noChangeArrowheads="1"/>
            </p:cNvSpPr>
            <p:nvPr/>
          </p:nvSpPr>
          <p:spPr bwMode="auto">
            <a:xfrm>
              <a:off x="4419978" y="3954966"/>
              <a:ext cx="1243196" cy="2678403"/>
            </a:xfrm>
            <a:prstGeom prst="rect">
              <a:avLst/>
            </a:prstGeom>
            <a:noFill/>
            <a:ln w="9525">
              <a:noFill/>
              <a:miter lim="800000"/>
              <a:headEnd/>
              <a:tailEnd/>
            </a:ln>
          </p:spPr>
          <p:txBody>
            <a:bodyPr wrap="square">
              <a:spAutoFit/>
            </a:bodyPr>
            <a:lstStyle/>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gn="ctr">
                <a:lnSpc>
                  <a:spcPct val="150000"/>
                </a:lnSpc>
                <a:defRPr/>
              </a:pPr>
              <a:endParaRPr lang="en-US" altLang="zh-CN" sz="1400" b="1" kern="0" dirty="0">
                <a:latin typeface="微软雅黑" panose="020B0503020204020204" pitchFamily="34" charset="-122"/>
                <a:ea typeface="微软雅黑" panose="020B0503020204020204" pitchFamily="34" charset="-122"/>
              </a:endParaRPr>
            </a:p>
            <a:p>
              <a:pPr lvl="0">
                <a:lnSpc>
                  <a:spcPct val="150000"/>
                </a:lnSpc>
                <a:defRPr/>
              </a:pPr>
              <a:r>
                <a:rPr lang="en-US" altLang="zh-CN" sz="1400" b="1" kern="0" dirty="0">
                  <a:latin typeface="微软雅黑" panose="020B0503020204020204" pitchFamily="34" charset="-122"/>
                  <a:ea typeface="微软雅黑" panose="020B0503020204020204" pitchFamily="34" charset="-122"/>
                </a:rPr>
                <a:t>WHO</a:t>
              </a:r>
              <a:r>
                <a:rPr lang="zh-CN" altLang="en-US" sz="1400" b="1" kern="0" dirty="0">
                  <a:latin typeface="微软雅黑" panose="020B0503020204020204" pitchFamily="34" charset="-122"/>
                  <a:ea typeface="微软雅黑" panose="020B0503020204020204" pitchFamily="34" charset="-122"/>
                </a:rPr>
                <a:t>数据与记录质量管理规范指南</a:t>
              </a:r>
              <a:endParaRPr lang="en-US" altLang="zh-CN" sz="1400" b="1" kern="0" dirty="0">
                <a:latin typeface="微软雅黑" panose="020B0503020204020204" pitchFamily="34" charset="-122"/>
                <a:ea typeface="微软雅黑" panose="020B0503020204020204" pitchFamily="34" charset="-122"/>
              </a:endParaRPr>
            </a:p>
            <a:p>
              <a:pPr lvl="0">
                <a:lnSpc>
                  <a:spcPct val="150000"/>
                </a:lnSpc>
                <a:defRPr/>
              </a:pPr>
              <a:r>
                <a:rPr lang="zh-CN" altLang="en-US" sz="1400" b="1" kern="0" dirty="0">
                  <a:latin typeface="微软雅黑" panose="020B0503020204020204" pitchFamily="34" charset="-122"/>
                  <a:ea typeface="微软雅黑" panose="020B0503020204020204" pitchFamily="34" charset="-122"/>
                </a:rPr>
                <a:t>正式版</a:t>
              </a:r>
              <a:endParaRPr lang="zh-CN" altLang="en-US" sz="1400" kern="0" dirty="0">
                <a:latin typeface="微软雅黑" panose="020B0503020204020204" pitchFamily="34" charset="-122"/>
                <a:ea typeface="微软雅黑" panose="020B0503020204020204" pitchFamily="34" charset="-122"/>
              </a:endParaRPr>
            </a:p>
          </p:txBody>
        </p:sp>
        <p:sp>
          <p:nvSpPr>
            <p:cNvPr id="95" name="TextBox 43"/>
            <p:cNvSpPr txBox="1">
              <a:spLocks noChangeArrowheads="1"/>
            </p:cNvSpPr>
            <p:nvPr/>
          </p:nvSpPr>
          <p:spPr bwMode="auto">
            <a:xfrm>
              <a:off x="4574934" y="2227418"/>
              <a:ext cx="896468"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2016</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6</a:t>
              </a:r>
              <a:r>
                <a:rPr lang="zh-CN" altLang="en-US" sz="1600" b="1" kern="0" dirty="0">
                  <a:latin typeface="微软雅黑" panose="020B0503020204020204" pitchFamily="34" charset="-122"/>
                  <a:ea typeface="微软雅黑" panose="020B0503020204020204" pitchFamily="34" charset="-122"/>
                </a:rPr>
                <a:t>月</a:t>
              </a:r>
            </a:p>
          </p:txBody>
        </p:sp>
      </p:grpSp>
      <p:sp>
        <p:nvSpPr>
          <p:cNvPr id="96" name="下箭头 95"/>
          <p:cNvSpPr/>
          <p:nvPr/>
        </p:nvSpPr>
        <p:spPr>
          <a:xfrm>
            <a:off x="2050171" y="2811621"/>
            <a:ext cx="144016"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7" name="下箭头 96"/>
          <p:cNvSpPr/>
          <p:nvPr/>
        </p:nvSpPr>
        <p:spPr>
          <a:xfrm>
            <a:off x="2770248" y="2827950"/>
            <a:ext cx="144016" cy="1944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8" name="下箭头 97"/>
          <p:cNvSpPr/>
          <p:nvPr/>
        </p:nvSpPr>
        <p:spPr>
          <a:xfrm>
            <a:off x="3562339" y="2811621"/>
            <a:ext cx="144016"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9" name="下箭头 98"/>
          <p:cNvSpPr/>
          <p:nvPr/>
        </p:nvSpPr>
        <p:spPr>
          <a:xfrm>
            <a:off x="4354426" y="2827950"/>
            <a:ext cx="144016" cy="1944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0" name="下箭头 99"/>
          <p:cNvSpPr/>
          <p:nvPr/>
        </p:nvSpPr>
        <p:spPr>
          <a:xfrm>
            <a:off x="5002498" y="2811621"/>
            <a:ext cx="144016"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1" name="下箭头 100"/>
          <p:cNvSpPr/>
          <p:nvPr/>
        </p:nvSpPr>
        <p:spPr>
          <a:xfrm>
            <a:off x="5866594" y="2827950"/>
            <a:ext cx="144016" cy="1768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2" name="下箭头 101"/>
          <p:cNvSpPr/>
          <p:nvPr/>
        </p:nvSpPr>
        <p:spPr>
          <a:xfrm>
            <a:off x="6589388" y="2811621"/>
            <a:ext cx="144016" cy="1440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3" name="下箭头 102"/>
          <p:cNvSpPr/>
          <p:nvPr/>
        </p:nvSpPr>
        <p:spPr>
          <a:xfrm>
            <a:off x="7371314" y="2823606"/>
            <a:ext cx="216022" cy="13630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4" name="下箭头 103"/>
          <p:cNvSpPr/>
          <p:nvPr/>
        </p:nvSpPr>
        <p:spPr>
          <a:xfrm flipH="1">
            <a:off x="8176005" y="2807593"/>
            <a:ext cx="203629" cy="148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06" name="组合 40"/>
          <p:cNvGrpSpPr>
            <a:grpSpLocks/>
          </p:cNvGrpSpPr>
          <p:nvPr/>
        </p:nvGrpSpPr>
        <p:grpSpPr bwMode="auto">
          <a:xfrm>
            <a:off x="9122232" y="1615318"/>
            <a:ext cx="1631524" cy="2723323"/>
            <a:chOff x="508181" y="2284753"/>
            <a:chExt cx="1631647" cy="2724082"/>
          </a:xfrm>
        </p:grpSpPr>
        <p:sp>
          <p:nvSpPr>
            <p:cNvPr id="107" name="椭圆 106"/>
            <p:cNvSpPr/>
            <p:nvPr/>
          </p:nvSpPr>
          <p:spPr>
            <a:xfrm>
              <a:off x="953198" y="2860399"/>
              <a:ext cx="492927" cy="492927"/>
            </a:xfrm>
            <a:prstGeom prst="ellipse">
              <a:avLst/>
            </a:prstGeom>
            <a:gradFill>
              <a:gsLst>
                <a:gs pos="33000">
                  <a:srgbClr val="2676FF">
                    <a:lumMod val="60000"/>
                    <a:lumOff val="40000"/>
                  </a:srgbClr>
                </a:gs>
                <a:gs pos="100000">
                  <a:srgbClr val="2676FF"/>
                </a:gs>
              </a:gsLst>
              <a:lin ang="5400000" scaled="0"/>
            </a:gradFill>
            <a:ln w="3175" cap="flat" cmpd="sng" algn="ctr">
              <a:solidFill>
                <a:srgbClr val="2676FF"/>
              </a:solidFill>
              <a:prstDash val="solid"/>
            </a:ln>
            <a:effectLst>
              <a:innerShdw blurRad="114300">
                <a:sysClr val="windowText" lastClr="000000">
                  <a:alpha val="49000"/>
                </a:sys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108" name="TextBox 33"/>
            <p:cNvSpPr txBox="1">
              <a:spLocks noChangeArrowheads="1"/>
            </p:cNvSpPr>
            <p:nvPr/>
          </p:nvSpPr>
          <p:spPr bwMode="auto">
            <a:xfrm>
              <a:off x="508181" y="3946710"/>
              <a:ext cx="1631647" cy="1062125"/>
            </a:xfrm>
            <a:prstGeom prst="rect">
              <a:avLst/>
            </a:prstGeom>
            <a:noFill/>
            <a:ln w="9525">
              <a:noFill/>
              <a:miter lim="800000"/>
              <a:headEnd/>
              <a:tailEnd/>
            </a:ln>
          </p:spPr>
          <p:txBody>
            <a:bodyPr wrap="square">
              <a:spAutoFit/>
            </a:bodyPr>
            <a:lstStyle/>
            <a:p>
              <a:pPr lvl="0" algn="ctr">
                <a:lnSpc>
                  <a:spcPct val="150000"/>
                </a:lnSpc>
                <a:defRPr/>
              </a:pPr>
              <a:r>
                <a:rPr lang="en-US" altLang="zh-CN" sz="1400" b="1" kern="0" dirty="0">
                  <a:latin typeface="微软雅黑" panose="020B0503020204020204" pitchFamily="34" charset="-122"/>
                  <a:ea typeface="微软雅黑" panose="020B0503020204020204" pitchFamily="34" charset="-122"/>
                </a:rPr>
                <a:t>FDA </a:t>
              </a:r>
            </a:p>
            <a:p>
              <a:pPr lvl="0" algn="ctr">
                <a:lnSpc>
                  <a:spcPct val="150000"/>
                </a:lnSpc>
                <a:defRPr/>
              </a:pPr>
              <a:r>
                <a:rPr lang="zh-CN" altLang="en-US" sz="1400" b="1" kern="0" dirty="0">
                  <a:latin typeface="微软雅黑" panose="020B0503020204020204" pitchFamily="34" charset="-122"/>
                  <a:ea typeface="微软雅黑" panose="020B0503020204020204" pitchFamily="34" charset="-122"/>
                </a:rPr>
                <a:t>数据完整性指南终稿</a:t>
              </a:r>
            </a:p>
          </p:txBody>
        </p:sp>
        <p:sp>
          <p:nvSpPr>
            <p:cNvPr id="109" name="TextBox 34"/>
            <p:cNvSpPr txBox="1">
              <a:spLocks noChangeArrowheads="1"/>
            </p:cNvSpPr>
            <p:nvPr/>
          </p:nvSpPr>
          <p:spPr bwMode="auto">
            <a:xfrm>
              <a:off x="751424" y="2284753"/>
              <a:ext cx="896468"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2018</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12</a:t>
              </a:r>
              <a:r>
                <a:rPr lang="zh-CN" altLang="en-US" sz="1600" b="1" kern="0" dirty="0">
                  <a:latin typeface="微软雅黑" panose="020B0503020204020204" pitchFamily="34" charset="-122"/>
                  <a:ea typeface="微软雅黑" panose="020B0503020204020204" pitchFamily="34" charset="-122"/>
                </a:rPr>
                <a:t>月</a:t>
              </a:r>
            </a:p>
          </p:txBody>
        </p:sp>
      </p:grpSp>
      <p:sp>
        <p:nvSpPr>
          <p:cNvPr id="110" name="下箭头 109"/>
          <p:cNvSpPr/>
          <p:nvPr/>
        </p:nvSpPr>
        <p:spPr>
          <a:xfrm flipH="1">
            <a:off x="9773538" y="2832749"/>
            <a:ext cx="229020" cy="4664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111" name="组合 40"/>
          <p:cNvGrpSpPr>
            <a:grpSpLocks/>
          </p:cNvGrpSpPr>
          <p:nvPr/>
        </p:nvGrpSpPr>
        <p:grpSpPr bwMode="auto">
          <a:xfrm>
            <a:off x="8409408" y="1621344"/>
            <a:ext cx="1631524" cy="5051504"/>
            <a:chOff x="505851" y="2284753"/>
            <a:chExt cx="1631647" cy="5052912"/>
          </a:xfrm>
        </p:grpSpPr>
        <p:sp>
          <p:nvSpPr>
            <p:cNvPr id="112" name="椭圆 111"/>
            <p:cNvSpPr/>
            <p:nvPr/>
          </p:nvSpPr>
          <p:spPr>
            <a:xfrm>
              <a:off x="953198" y="2860399"/>
              <a:ext cx="492927" cy="492927"/>
            </a:xfrm>
            <a:prstGeom prst="ellipse">
              <a:avLst/>
            </a:prstGeom>
            <a:gradFill>
              <a:gsLst>
                <a:gs pos="33000">
                  <a:srgbClr val="2676FF">
                    <a:lumMod val="60000"/>
                    <a:lumOff val="40000"/>
                  </a:srgbClr>
                </a:gs>
                <a:gs pos="100000">
                  <a:srgbClr val="2676FF"/>
                </a:gs>
              </a:gsLst>
              <a:lin ang="5400000" scaled="0"/>
            </a:gradFill>
            <a:ln w="3175" cap="flat" cmpd="sng" algn="ctr">
              <a:solidFill>
                <a:srgbClr val="2676FF"/>
              </a:solidFill>
              <a:prstDash val="solid"/>
            </a:ln>
            <a:effectLst>
              <a:innerShdw blurRad="114300">
                <a:sysClr val="windowText" lastClr="000000">
                  <a:alpha val="49000"/>
                </a:sysClr>
              </a:innerShdw>
            </a:effectLst>
          </p:spPr>
          <p:txBody>
            <a:bodyPr anchor="ctr"/>
            <a:lstStyle/>
            <a:p>
              <a:pPr algn="ctr" eaLnBrk="1" fontAlgn="auto" hangingPunct="1">
                <a:lnSpc>
                  <a:spcPct val="120000"/>
                </a:lnSpc>
                <a:spcBef>
                  <a:spcPts val="0"/>
                </a:spcBef>
                <a:spcAft>
                  <a:spcPts val="0"/>
                </a:spcAft>
                <a:defRPr/>
              </a:pPr>
              <a:endParaRPr lang="zh-CN" altLang="en-US" sz="2400" kern="0" dirty="0">
                <a:solidFill>
                  <a:srgbClr val="4D4D4D"/>
                </a:solidFill>
                <a:latin typeface="微软雅黑" panose="020B0503020204020204" pitchFamily="34" charset="-122"/>
                <a:ea typeface="微软雅黑" panose="020B0503020204020204" pitchFamily="34" charset="-122"/>
              </a:endParaRPr>
            </a:p>
          </p:txBody>
        </p:sp>
        <p:sp>
          <p:nvSpPr>
            <p:cNvPr id="113" name="TextBox 33"/>
            <p:cNvSpPr txBox="1">
              <a:spLocks noChangeArrowheads="1"/>
            </p:cNvSpPr>
            <p:nvPr/>
          </p:nvSpPr>
          <p:spPr bwMode="auto">
            <a:xfrm>
              <a:off x="505851" y="4982518"/>
              <a:ext cx="1631647" cy="2355147"/>
            </a:xfrm>
            <a:prstGeom prst="rect">
              <a:avLst/>
            </a:prstGeom>
            <a:noFill/>
            <a:ln w="9525">
              <a:noFill/>
              <a:miter lim="800000"/>
              <a:headEnd/>
              <a:tailEnd/>
            </a:ln>
          </p:spPr>
          <p:txBody>
            <a:bodyPr wrap="square">
              <a:spAutoFit/>
            </a:bodyPr>
            <a:lstStyle/>
            <a:p>
              <a:pPr lvl="0" algn="l">
                <a:lnSpc>
                  <a:spcPct val="150000"/>
                </a:lnSpc>
                <a:defRPr/>
              </a:pPr>
              <a:r>
                <a:rPr lang="en-US" altLang="zh-CN" sz="1400" b="1" kern="0" dirty="0">
                  <a:latin typeface="微软雅黑" panose="020B0503020204020204" pitchFamily="34" charset="-122"/>
                  <a:ea typeface="微软雅黑" panose="020B0503020204020204" pitchFamily="34" charset="-122"/>
                </a:rPr>
                <a:t>PDA </a:t>
              </a:r>
              <a:r>
                <a:rPr lang="zh-CN" altLang="en-US" sz="1400" b="1" kern="0" dirty="0">
                  <a:latin typeface="微软雅黑" panose="020B0503020204020204" pitchFamily="34" charset="-122"/>
                  <a:ea typeface="微软雅黑" panose="020B0503020204020204" pitchFamily="34" charset="-122"/>
                </a:rPr>
                <a:t>制药实验室数据完整性管理体系</a:t>
              </a:r>
              <a:endParaRPr lang="en-US" altLang="zh-CN" sz="1400" b="1" kern="0" dirty="0">
                <a:latin typeface="微软雅黑" panose="020B0503020204020204" pitchFamily="34" charset="-122"/>
                <a:ea typeface="微软雅黑" panose="020B0503020204020204" pitchFamily="34" charset="-122"/>
              </a:endParaRPr>
            </a:p>
            <a:p>
              <a:pPr lvl="0" algn="l">
                <a:lnSpc>
                  <a:spcPct val="150000"/>
                </a:lnSpc>
                <a:defRPr/>
              </a:pPr>
              <a:r>
                <a:rPr lang="en-US" altLang="zh-CN" sz="1400" b="1" kern="0" dirty="0">
                  <a:latin typeface="微软雅黑" panose="020B0503020204020204" pitchFamily="34" charset="-122"/>
                  <a:ea typeface="微软雅黑" panose="020B0503020204020204" pitchFamily="34" charset="-122"/>
                </a:rPr>
                <a:t>ISPE  </a:t>
              </a:r>
              <a:r>
                <a:rPr lang="zh-CN" altLang="en-US" sz="1400" b="1" kern="0" dirty="0">
                  <a:latin typeface="微软雅黑" panose="020B0503020204020204" pitchFamily="34" charset="-122"/>
                  <a:ea typeface="微软雅黑" panose="020B0503020204020204" pitchFamily="34" charset="-122"/>
                </a:rPr>
                <a:t>数据完整性</a:t>
              </a:r>
              <a:r>
                <a:rPr lang="en-US" altLang="zh-CN" sz="1400" b="1" kern="0" dirty="0">
                  <a:latin typeface="微软雅黑" panose="020B0503020204020204" pitchFamily="34" charset="-122"/>
                  <a:ea typeface="微软雅黑" panose="020B0503020204020204" pitchFamily="34" charset="-122"/>
                </a:rPr>
                <a:t>-</a:t>
              </a:r>
              <a:r>
                <a:rPr lang="zh-CN" altLang="en-US" sz="1400" b="1" kern="0" dirty="0">
                  <a:latin typeface="微软雅黑" panose="020B0503020204020204" pitchFamily="34" charset="-122"/>
                  <a:ea typeface="微软雅黑" panose="020B0503020204020204" pitchFamily="34" charset="-122"/>
                </a:rPr>
                <a:t>关键概念    </a:t>
              </a:r>
              <a:r>
                <a:rPr lang="en-US" altLang="zh-CN" sz="1400" b="1" kern="0" dirty="0">
                  <a:latin typeface="微软雅黑" panose="020B0503020204020204" pitchFamily="34" charset="-122"/>
                  <a:ea typeface="微软雅黑" panose="020B0503020204020204" pitchFamily="34" charset="-122"/>
                </a:rPr>
                <a:t>2018</a:t>
              </a:r>
              <a:r>
                <a:rPr lang="zh-CN" altLang="en-US" sz="1400" b="1" kern="0" dirty="0">
                  <a:latin typeface="微软雅黑" panose="020B0503020204020204" pitchFamily="34" charset="-122"/>
                  <a:ea typeface="微软雅黑" panose="020B0503020204020204" pitchFamily="34" charset="-122"/>
                </a:rPr>
                <a:t>年</a:t>
              </a:r>
              <a:r>
                <a:rPr lang="en-US" altLang="zh-CN" sz="1400" b="1" kern="0" dirty="0">
                  <a:latin typeface="微软雅黑" panose="020B0503020204020204" pitchFamily="34" charset="-122"/>
                  <a:ea typeface="微软雅黑" panose="020B0503020204020204" pitchFamily="34" charset="-122"/>
                </a:rPr>
                <a:t>10</a:t>
              </a:r>
              <a:r>
                <a:rPr lang="zh-CN" altLang="en-US" sz="1400" b="1" kern="0" dirty="0">
                  <a:latin typeface="微软雅黑" panose="020B0503020204020204" pitchFamily="34" charset="-122"/>
                  <a:ea typeface="微软雅黑" panose="020B0503020204020204" pitchFamily="34" charset="-122"/>
                </a:rPr>
                <a:t>月</a:t>
              </a:r>
            </a:p>
            <a:p>
              <a:pPr lvl="0" algn="l">
                <a:lnSpc>
                  <a:spcPct val="150000"/>
                </a:lnSpc>
                <a:defRPr/>
              </a:pPr>
              <a:endParaRPr lang="zh-CN" altLang="en-US" sz="1400" b="1" kern="0" dirty="0">
                <a:latin typeface="微软雅黑" panose="020B0503020204020204" pitchFamily="34" charset="-122"/>
                <a:ea typeface="微软雅黑" panose="020B0503020204020204" pitchFamily="34" charset="-122"/>
              </a:endParaRPr>
            </a:p>
          </p:txBody>
        </p:sp>
        <p:sp>
          <p:nvSpPr>
            <p:cNvPr id="114" name="TextBox 34"/>
            <p:cNvSpPr txBox="1">
              <a:spLocks noChangeArrowheads="1"/>
            </p:cNvSpPr>
            <p:nvPr/>
          </p:nvSpPr>
          <p:spPr bwMode="auto">
            <a:xfrm>
              <a:off x="751425" y="2284753"/>
              <a:ext cx="896468" cy="584938"/>
            </a:xfrm>
            <a:prstGeom prst="rect">
              <a:avLst/>
            </a:prstGeom>
            <a:noFill/>
            <a:ln w="9525">
              <a:noFill/>
              <a:miter lim="800000"/>
              <a:headEnd/>
              <a:tailEnd/>
            </a:ln>
          </p:spPr>
          <p:txBody>
            <a:bodyPr wrap="none">
              <a:spAutoFit/>
            </a:bodyPr>
            <a:lstStyle/>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2018</a:t>
              </a:r>
              <a:r>
                <a:rPr lang="zh-CN" altLang="en-US" sz="1600" b="1" kern="0" dirty="0">
                  <a:latin typeface="微软雅黑" panose="020B0503020204020204" pitchFamily="34" charset="-122"/>
                  <a:ea typeface="微软雅黑" panose="020B0503020204020204" pitchFamily="34" charset="-122"/>
                </a:rPr>
                <a:t>年</a:t>
              </a:r>
              <a:endParaRPr lang="en-US" altLang="zh-CN" sz="1600" b="1" kern="0" dirty="0">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en-US" altLang="zh-CN" sz="1600" b="1" kern="0" dirty="0">
                  <a:latin typeface="微软雅黑" panose="020B0503020204020204" pitchFamily="34" charset="-122"/>
                  <a:ea typeface="微软雅黑" panose="020B0503020204020204" pitchFamily="34" charset="-122"/>
                </a:rPr>
                <a:t>10</a:t>
              </a:r>
              <a:r>
                <a:rPr lang="zh-CN" altLang="en-US" sz="1600" b="1" kern="0" dirty="0">
                  <a:latin typeface="微软雅黑" panose="020B0503020204020204" pitchFamily="34" charset="-122"/>
                  <a:ea typeface="微软雅黑" panose="020B0503020204020204" pitchFamily="34" charset="-122"/>
                </a:rPr>
                <a:t>月</a:t>
              </a:r>
            </a:p>
          </p:txBody>
        </p:sp>
      </p:grpSp>
      <p:sp>
        <p:nvSpPr>
          <p:cNvPr id="115" name="下箭头 114"/>
          <p:cNvSpPr/>
          <p:nvPr/>
        </p:nvSpPr>
        <p:spPr>
          <a:xfrm>
            <a:off x="8978530" y="2824152"/>
            <a:ext cx="198656" cy="1248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78121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76</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987206"/>
            <a:ext cx="7958296" cy="499624"/>
          </a:xfrm>
          <a:prstGeom prst="rect">
            <a:avLst/>
          </a:prstGeom>
        </p:spPr>
        <p:txBody>
          <a:bodyPr wrap="square">
            <a:spAutoFit/>
          </a:bodyPr>
          <a:lstStyle/>
          <a:p>
            <a:pPr eaLnBrk="1" fontAlgn="auto" hangingPunct="1">
              <a:lnSpc>
                <a:spcPct val="150000"/>
              </a:lnSpc>
              <a:spcBef>
                <a:spcPts val="0"/>
              </a:spcBef>
              <a:spcAft>
                <a:spcPts val="1200"/>
              </a:spcAft>
              <a:defRPr/>
            </a:pPr>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药品数据管理规范</a:t>
            </a:r>
            <a:r>
              <a:rPr lang="en-US" altLang="zh-CN" sz="2000" b="1" dirty="0">
                <a:solidFill>
                  <a:srgbClr val="000000"/>
                </a:solidFill>
                <a:latin typeface="微软雅黑" panose="020B0503020204020204" pitchFamily="34" charset="-122"/>
                <a:ea typeface="微软雅黑" panose="020B0503020204020204" pitchFamily="34" charset="-122"/>
              </a:rPr>
              <a:t>》</a:t>
            </a:r>
            <a:r>
              <a:rPr lang="zh-CN" altLang="en-US" sz="2000" b="1" dirty="0">
                <a:solidFill>
                  <a:srgbClr val="000000"/>
                </a:solidFill>
                <a:latin typeface="微软雅黑" panose="020B0503020204020204" pitchFamily="34" charset="-122"/>
                <a:ea typeface="微软雅黑" panose="020B0503020204020204" pitchFamily="34" charset="-122"/>
              </a:rPr>
              <a:t>（</a:t>
            </a:r>
            <a:r>
              <a:rPr lang="en-US" altLang="zh-CN" sz="2000" b="1" dirty="0">
                <a:solidFill>
                  <a:srgbClr val="000000"/>
                </a:solidFill>
                <a:latin typeface="微软雅黑" panose="020B0503020204020204" pitchFamily="34" charset="-122"/>
                <a:ea typeface="微软雅黑" panose="020B0503020204020204" pitchFamily="34" charset="-122"/>
              </a:rPr>
              <a:t>3</a:t>
            </a:r>
            <a:r>
              <a:rPr lang="zh-CN" altLang="en-US" sz="2000" b="1" dirty="0">
                <a:solidFill>
                  <a:srgbClr val="000000"/>
                </a:solidFill>
                <a:latin typeface="微软雅黑" panose="020B0503020204020204" pitchFamily="34" charset="-122"/>
                <a:ea typeface="微软雅黑" panose="020B0503020204020204" pitchFamily="34" charset="-122"/>
              </a:rPr>
              <a:t>次征求意见稿）特点</a:t>
            </a:r>
          </a:p>
        </p:txBody>
      </p:sp>
      <p:graphicFrame>
        <p:nvGraphicFramePr>
          <p:cNvPr id="6" name="图示 5"/>
          <p:cNvGraphicFramePr/>
          <p:nvPr>
            <p:extLst/>
          </p:nvPr>
        </p:nvGraphicFramePr>
        <p:xfrm>
          <a:off x="2100000" y="1567648"/>
          <a:ext cx="8338474"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19097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77</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003783"/>
            <a:ext cx="10656000" cy="5386090"/>
          </a:xfrm>
          <a:prstGeom prst="rect">
            <a:avLst/>
          </a:prstGeom>
        </p:spPr>
        <p:txBody>
          <a:bodyPr wrap="square">
            <a:spAutoFit/>
          </a:bodyPr>
          <a:lstStyle/>
          <a:p>
            <a:pPr eaLnBrk="1" fontAlgn="auto" hangingPunct="1">
              <a:lnSpc>
                <a:spcPct val="150000"/>
              </a:lnSpc>
              <a:spcBef>
                <a:spcPts val="600"/>
              </a:spcBef>
              <a:spcAft>
                <a:spcPts val="600"/>
              </a:spcAft>
              <a:defRPr/>
            </a:pPr>
            <a:r>
              <a:rPr lang="en-US" altLang="zh-CN" sz="1600" b="1" dirty="0">
                <a:solidFill>
                  <a:srgbClr val="000000"/>
                </a:solidFill>
                <a:latin typeface="微软雅黑" panose="020B0503020204020204" pitchFamily="34" charset="-122"/>
                <a:ea typeface="微软雅黑" panose="020B0503020204020204" pitchFamily="34" charset="-122"/>
              </a:rPr>
              <a:t>《</a:t>
            </a:r>
            <a:r>
              <a:rPr lang="zh-CN" altLang="en-US" sz="1600" b="1" dirty="0">
                <a:solidFill>
                  <a:srgbClr val="000000"/>
                </a:solidFill>
                <a:latin typeface="微软雅黑" panose="020B0503020204020204" pitchFamily="34" charset="-122"/>
                <a:ea typeface="微软雅黑" panose="020B0503020204020204" pitchFamily="34" charset="-122"/>
              </a:rPr>
              <a:t>药品数据管理规范</a:t>
            </a:r>
            <a:r>
              <a:rPr lang="en-US" altLang="zh-CN" sz="1600" b="1" dirty="0">
                <a:solidFill>
                  <a:srgbClr val="000000"/>
                </a:solidFill>
                <a:latin typeface="微软雅黑" panose="020B0503020204020204" pitchFamily="34" charset="-122"/>
                <a:ea typeface="微软雅黑" panose="020B0503020204020204" pitchFamily="34" charset="-122"/>
              </a:rPr>
              <a:t>》</a:t>
            </a:r>
            <a:r>
              <a:rPr lang="zh-CN" altLang="en-US" sz="1600" b="1" dirty="0">
                <a:solidFill>
                  <a:srgbClr val="000000"/>
                </a:solidFill>
                <a:latin typeface="微软雅黑" panose="020B0503020204020204" pitchFamily="34" charset="-122"/>
                <a:ea typeface="微软雅黑" panose="020B0503020204020204" pitchFamily="34" charset="-122"/>
              </a:rPr>
              <a:t>（</a:t>
            </a:r>
            <a:r>
              <a:rPr lang="en-US" altLang="zh-CN" sz="1600" b="1" dirty="0">
                <a:solidFill>
                  <a:srgbClr val="000000"/>
                </a:solidFill>
                <a:latin typeface="微软雅黑" panose="020B0503020204020204" pitchFamily="34" charset="-122"/>
                <a:ea typeface="微软雅黑" panose="020B0503020204020204" pitchFamily="34" charset="-122"/>
              </a:rPr>
              <a:t>3</a:t>
            </a:r>
            <a:r>
              <a:rPr lang="zh-CN" altLang="en-US" sz="1600" b="1" dirty="0">
                <a:solidFill>
                  <a:srgbClr val="000000"/>
                </a:solidFill>
                <a:latin typeface="微软雅黑" panose="020B0503020204020204" pitchFamily="34" charset="-122"/>
                <a:ea typeface="微软雅黑" panose="020B0503020204020204" pitchFamily="34" charset="-122"/>
              </a:rPr>
              <a:t>次征求意见稿）</a:t>
            </a:r>
            <a:endParaRPr lang="en-US" altLang="zh-CN" sz="1600" b="1" dirty="0">
              <a:solidFill>
                <a:srgbClr val="000000"/>
              </a:solidFill>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1600" b="1" dirty="0" smtClean="0">
                <a:latin typeface="微软雅黑" panose="020B0503020204020204" pitchFamily="34" charset="-122"/>
                <a:ea typeface="微软雅黑" panose="020B0503020204020204" pitchFamily="34" charset="-122"/>
              </a:rPr>
              <a:t>中国对于</a:t>
            </a:r>
            <a:r>
              <a:rPr lang="zh-CN" altLang="en-US" sz="1600" b="1" dirty="0">
                <a:latin typeface="微软雅黑" panose="020B0503020204020204" pitchFamily="34" charset="-122"/>
                <a:ea typeface="微软雅黑" panose="020B0503020204020204" pitchFamily="34" charset="-122"/>
              </a:rPr>
              <a:t>现有设备缺陷的相关要求</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结合中国的实际</a:t>
            </a:r>
            <a:r>
              <a:rPr lang="zh-CN" altLang="en-US" sz="1600" b="1" dirty="0" smtClean="0">
                <a:latin typeface="微软雅黑" panose="020B0503020204020204" pitchFamily="34" charset="-122"/>
                <a:ea typeface="微软雅黑" panose="020B0503020204020204" pitchFamily="34" charset="-122"/>
              </a:rPr>
              <a:t>要求更宽泛：</a:t>
            </a:r>
            <a:endParaRPr lang="en-US" altLang="zh-CN" sz="1600" b="1"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1600" dirty="0">
                <a:latin typeface="微软雅黑" panose="020B0503020204020204" pitchFamily="34" charset="-122"/>
                <a:ea typeface="微软雅黑" panose="020B0503020204020204" pitchFamily="34" charset="-122"/>
              </a:rPr>
              <a:t>第十四条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签名唯一</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计算机化系统中不同用户不得共享登录</a:t>
            </a:r>
            <a:r>
              <a:rPr lang="zh-CN" altLang="en-US" sz="1600" dirty="0" smtClean="0">
                <a:latin typeface="微软雅黑" panose="020B0503020204020204" pitchFamily="34" charset="-122"/>
                <a:ea typeface="微软雅黑" panose="020B0503020204020204" pitchFamily="34" charset="-122"/>
              </a:rPr>
              <a:t>账号或者</a:t>
            </a:r>
            <a:r>
              <a:rPr lang="zh-CN" altLang="en-US" sz="1600" dirty="0">
                <a:latin typeface="微软雅黑" panose="020B0503020204020204" pitchFamily="34" charset="-122"/>
                <a:ea typeface="微软雅黑" panose="020B0503020204020204" pitchFamily="34" charset="-122"/>
              </a:rPr>
              <a:t>使用通用登录账号。</a:t>
            </a: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1600" dirty="0">
                <a:latin typeface="微软雅黑" panose="020B0503020204020204" pitchFamily="34" charset="-122"/>
                <a:ea typeface="微软雅黑" panose="020B0503020204020204" pitchFamily="34" charset="-122"/>
              </a:rPr>
              <a:t>现有设备不具备独立账号功能的，应当建立相应规程，采用纸质记录</a:t>
            </a:r>
            <a:r>
              <a:rPr lang="zh-CN" altLang="en-US" sz="1600" dirty="0" smtClean="0">
                <a:latin typeface="微软雅黑" panose="020B0503020204020204" pitchFamily="34" charset="-122"/>
                <a:ea typeface="微软雅黑" panose="020B0503020204020204" pitchFamily="34" charset="-122"/>
              </a:rPr>
              <a:t>或原始</a:t>
            </a:r>
            <a:r>
              <a:rPr lang="zh-CN" altLang="en-US" sz="1600" dirty="0">
                <a:latin typeface="微软雅黑" panose="020B0503020204020204" pitchFamily="34" charset="-122"/>
                <a:ea typeface="微软雅黑" panose="020B0503020204020204" pitchFamily="34" charset="-122"/>
              </a:rPr>
              <a:t>电子记录辅以纸质记录，确保记录中的操作行为能够归属到特定个人。</a:t>
            </a: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1600" dirty="0">
                <a:latin typeface="微软雅黑" panose="020B0503020204020204" pitchFamily="34" charset="-122"/>
                <a:ea typeface="微软雅黑" panose="020B0503020204020204" pitchFamily="34" charset="-122"/>
              </a:rPr>
              <a:t>第十七条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审计追踪</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使用计算机化系统创建、更改数据等操作，应当</a:t>
            </a:r>
            <a:r>
              <a:rPr lang="zh-CN" altLang="en-US" sz="1600" dirty="0" smtClean="0">
                <a:latin typeface="微软雅黑" panose="020B0503020204020204" pitchFamily="34" charset="-122"/>
                <a:ea typeface="微软雅黑" panose="020B0503020204020204" pitchFamily="34" charset="-122"/>
              </a:rPr>
              <a:t>通过审计</a:t>
            </a:r>
            <a:r>
              <a:rPr lang="zh-CN" altLang="en-US" sz="1600" dirty="0">
                <a:latin typeface="微软雅黑" panose="020B0503020204020204" pitchFamily="34" charset="-122"/>
                <a:ea typeface="微软雅黑" panose="020B0503020204020204" pitchFamily="34" charset="-122"/>
              </a:rPr>
              <a:t>追踪功能记录，确保其追溯性。</a:t>
            </a: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1600" dirty="0">
                <a:latin typeface="微软雅黑" panose="020B0503020204020204" pitchFamily="34" charset="-122"/>
                <a:ea typeface="微软雅黑" panose="020B0503020204020204" pitchFamily="34" charset="-122"/>
              </a:rPr>
              <a:t>现有计算机化系统不具备审计追踪功能的，可以使用替代方法，如日志</a:t>
            </a:r>
            <a:r>
              <a:rPr lang="zh-CN" altLang="en-US" sz="1600" dirty="0" smtClean="0">
                <a:latin typeface="微软雅黑" panose="020B0503020204020204" pitchFamily="34" charset="-122"/>
                <a:ea typeface="微软雅黑" panose="020B0503020204020204" pitchFamily="34" charset="-122"/>
              </a:rPr>
              <a:t>、变更</a:t>
            </a:r>
            <a:r>
              <a:rPr lang="zh-CN" altLang="en-US" sz="1600" dirty="0">
                <a:latin typeface="微软雅黑" panose="020B0503020204020204" pitchFamily="34" charset="-122"/>
                <a:ea typeface="微软雅黑" panose="020B0503020204020204" pitchFamily="34" charset="-122"/>
              </a:rPr>
              <a:t>控制、记录版本控制或原始电子记录辅以纸质记录来满足数据可追溯性的</a:t>
            </a:r>
            <a:r>
              <a:rPr lang="zh-CN" altLang="en-US" sz="1600" dirty="0" smtClean="0">
                <a:latin typeface="微软雅黑" panose="020B0503020204020204" pitchFamily="34" charset="-122"/>
                <a:ea typeface="微软雅黑" panose="020B0503020204020204" pitchFamily="34" charset="-122"/>
              </a:rPr>
              <a:t>要求</a:t>
            </a: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1600" dirty="0">
                <a:latin typeface="微软雅黑" panose="020B0503020204020204" pitchFamily="34" charset="-122"/>
                <a:ea typeface="微软雅黑" panose="020B0503020204020204" pitchFamily="34" charset="-122"/>
              </a:rPr>
              <a:t>第三十五条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审计追踪</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应当根据风险评估的结果设置计算机化系统的审计追踪功能，</a:t>
            </a:r>
            <a:endParaRPr lang="en-US" altLang="zh-CN" sz="1600" dirty="0">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1600" dirty="0">
                <a:latin typeface="微软雅黑" panose="020B0503020204020204" pitchFamily="34" charset="-122"/>
                <a:ea typeface="微软雅黑" panose="020B0503020204020204" pitchFamily="34" charset="-122"/>
              </a:rPr>
              <a:t>记录对系统和数据所进行的操作。</a:t>
            </a:r>
            <a:endParaRPr lang="en-US" altLang="zh-CN" sz="1600" dirty="0">
              <a:latin typeface="微软雅黑" panose="020B0503020204020204" pitchFamily="34" charset="-122"/>
              <a:ea typeface="微软雅黑" panose="020B0503020204020204" pitchFamily="34" charset="-122"/>
            </a:endParaRPr>
          </a:p>
          <a:p>
            <a:pPr eaLnBrk="1" fontAlgn="auto" hangingPunct="1">
              <a:spcBef>
                <a:spcPts val="600"/>
              </a:spcBef>
              <a:spcAft>
                <a:spcPts val="600"/>
              </a:spcAft>
              <a:defRPr/>
            </a:pPr>
            <a:endParaRPr lang="zh-CN" altLang="en-US"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34751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中国法规指南动态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78</a:t>
            </a:fld>
            <a:r>
              <a:rPr lang="en-US" altLang="zh-CN" dirty="0" smtClean="0"/>
              <a:t>/160</a:t>
            </a:r>
            <a:endParaRPr lang="zh-CN" altLang="en-US" dirty="0"/>
          </a:p>
        </p:txBody>
      </p:sp>
      <p:sp>
        <p:nvSpPr>
          <p:cNvPr id="4" name="矩形 3">
            <a:extLst>
              <a:ext uri="{FF2B5EF4-FFF2-40B4-BE49-F238E27FC236}">
                <a16:creationId xmlns:a16="http://schemas.microsoft.com/office/drawing/2014/main" id="{E11B5259-8761-418D-9B39-53E0EE5A1DFC}"/>
              </a:ext>
            </a:extLst>
          </p:cNvPr>
          <p:cNvSpPr/>
          <p:nvPr/>
        </p:nvSpPr>
        <p:spPr>
          <a:xfrm>
            <a:off x="768000" y="1044000"/>
            <a:ext cx="10656000" cy="4570482"/>
          </a:xfrm>
          <a:prstGeom prst="rect">
            <a:avLst/>
          </a:prstGeom>
        </p:spPr>
        <p:txBody>
          <a:bodyPr wrap="square">
            <a:spAutoFit/>
          </a:bodyPr>
          <a:lstStyle/>
          <a:p>
            <a:pPr eaLnBrk="1" fontAlgn="auto" hangingPunct="1">
              <a:lnSpc>
                <a:spcPct val="150000"/>
              </a:lnSpc>
              <a:spcBef>
                <a:spcPts val="0"/>
              </a:spcBef>
              <a:spcAft>
                <a:spcPts val="1200"/>
              </a:spcAft>
              <a:defRPr/>
            </a:pPr>
            <a:r>
              <a:rPr lang="zh-CN" altLang="en-US" sz="2000" b="1" dirty="0">
                <a:solidFill>
                  <a:srgbClr val="000000"/>
                </a:solidFill>
                <a:latin typeface="微软雅黑" panose="020B0503020204020204" pitchFamily="34" charset="-122"/>
                <a:ea typeface="微软雅黑" panose="020B0503020204020204" pitchFamily="34" charset="-122"/>
              </a:rPr>
              <a:t>国家药监局对“</a:t>
            </a:r>
            <a:r>
              <a:rPr lang="en-US" altLang="zh-CN" sz="2000" b="1" dirty="0">
                <a:solidFill>
                  <a:srgbClr val="000000"/>
                </a:solidFill>
                <a:latin typeface="微软雅黑" panose="020B0503020204020204" pitchFamily="34" charset="-122"/>
                <a:ea typeface="微软雅黑" panose="020B0503020204020204" pitchFamily="34" charset="-122"/>
              </a:rPr>
              <a:t>4+7</a:t>
            </a:r>
            <a:r>
              <a:rPr lang="zh-CN" altLang="en-US" sz="2000" b="1" dirty="0">
                <a:solidFill>
                  <a:srgbClr val="000000"/>
                </a:solidFill>
                <a:latin typeface="微软雅黑" panose="020B0503020204020204" pitchFamily="34" charset="-122"/>
                <a:ea typeface="微软雅黑" panose="020B0503020204020204" pitchFamily="34" charset="-122"/>
              </a:rPr>
              <a:t>带量采购”出手！中标企业全覆盖检查</a:t>
            </a:r>
          </a:p>
          <a:p>
            <a:pPr marL="276225" lvl="1" indent="-190500" eaLnBrk="1" fontAlgn="auto" hangingPunct="1">
              <a:spcBef>
                <a:spcPts val="600"/>
              </a:spcBef>
              <a:spcAft>
                <a:spcPts val="600"/>
              </a:spcAft>
              <a:buFont typeface="Arial" panose="020B0604020202020204" pitchFamily="34" charset="0"/>
              <a:buChar char="•"/>
              <a:defRPr/>
            </a:pPr>
            <a:r>
              <a:rPr lang="zh-CN" altLang="en-US" dirty="0">
                <a:solidFill>
                  <a:srgbClr val="FF0000"/>
                </a:solidFill>
                <a:latin typeface="微软雅黑" panose="020B0503020204020204" pitchFamily="34" charset="-122"/>
                <a:ea typeface="微软雅黑" panose="020B0503020204020204" pitchFamily="34" charset="-122"/>
              </a:rPr>
              <a:t>加强药品生产</a:t>
            </a:r>
            <a:r>
              <a:rPr lang="zh-CN" altLang="en-US" dirty="0" smtClean="0">
                <a:solidFill>
                  <a:srgbClr val="FF0000"/>
                </a:solidFill>
                <a:latin typeface="微软雅黑" panose="020B0503020204020204" pitchFamily="34" charset="-122"/>
                <a:ea typeface="微软雅黑" panose="020B0503020204020204" pitchFamily="34" charset="-122"/>
              </a:rPr>
              <a:t>监管</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加大对通过仿制药一致性评价品种特别是中标药品生产企业的现场检查力度，重点检查企业风险隐患排查责任落实情况、生产质量管理规范实施情况、数据真实可靠情况，严格落实原辅料质量控制，严控源头质量风险情况，严格按照批准的处方工艺组织生产情况，涉及委托生产的，落实委托生产质量管理情况。</a:t>
            </a:r>
            <a:endParaRPr lang="en-US" altLang="zh-CN" dirty="0" smtClean="0">
              <a:latin typeface="微软雅黑" panose="020B0503020204020204" pitchFamily="34" charset="-122"/>
              <a:ea typeface="微软雅黑" panose="020B0503020204020204" pitchFamily="34" charset="-122"/>
            </a:endParaRPr>
          </a:p>
          <a:p>
            <a:pPr marL="276225" lvl="1" indent="-190500" eaLnBrk="1" fontAlgn="auto" hangingPunct="1">
              <a:spcBef>
                <a:spcPts val="600"/>
              </a:spcBef>
              <a:spcAft>
                <a:spcPts val="600"/>
              </a:spcAft>
              <a:buFont typeface="Arial" panose="020B0604020202020204" pitchFamily="34" charset="0"/>
              <a:buChar char="•"/>
              <a:defRPr/>
            </a:pPr>
            <a:r>
              <a:rPr lang="zh-CN" altLang="en-US" dirty="0" smtClean="0">
                <a:solidFill>
                  <a:srgbClr val="FF0000"/>
                </a:solidFill>
                <a:latin typeface="微软雅黑" panose="020B0503020204020204" pitchFamily="34" charset="-122"/>
                <a:ea typeface="微软雅黑" panose="020B0503020204020204" pitchFamily="34" charset="-122"/>
              </a:rPr>
              <a:t>加强药品流通使用监管</a:t>
            </a:r>
            <a:r>
              <a:rPr lang="zh-CN" altLang="en-US" dirty="0" smtClean="0">
                <a:latin typeface="微软雅黑" panose="020B0503020204020204" pitchFamily="34" charset="-122"/>
                <a:ea typeface="微软雅黑" panose="020B0503020204020204" pitchFamily="34" charset="-122"/>
              </a:rPr>
              <a:t>：确保在</a:t>
            </a:r>
            <a:r>
              <a:rPr lang="en-US" altLang="zh-CN" dirty="0" smtClean="0">
                <a:latin typeface="微软雅黑" panose="020B0503020204020204" pitchFamily="34" charset="-122"/>
                <a:ea typeface="微软雅黑" panose="020B0503020204020204" pitchFamily="34" charset="-122"/>
              </a:rPr>
              <a:t>2020</a:t>
            </a:r>
            <a:r>
              <a:rPr lang="zh-CN" altLang="en-US" dirty="0" smtClean="0">
                <a:latin typeface="微软雅黑" panose="020B0503020204020204" pitchFamily="34" charset="-122"/>
                <a:ea typeface="微软雅黑" panose="020B0503020204020204" pitchFamily="34" charset="-122"/>
              </a:rPr>
              <a:t>年底前实现中标品种</a:t>
            </a:r>
            <a:r>
              <a:rPr lang="zh-CN" altLang="en-US" dirty="0" smtClean="0">
                <a:solidFill>
                  <a:srgbClr val="FF0000"/>
                </a:solidFill>
                <a:latin typeface="微软雅黑" panose="020B0503020204020204" pitchFamily="34" charset="-122"/>
                <a:ea typeface="微软雅黑" panose="020B0503020204020204" pitchFamily="34" charset="-122"/>
              </a:rPr>
              <a:t>全过程可追溯</a:t>
            </a:r>
            <a:r>
              <a:rPr lang="zh-CN" altLang="en-US" dirty="0" smtClean="0">
                <a:latin typeface="微软雅黑" panose="020B0503020204020204" pitchFamily="34" charset="-122"/>
                <a:ea typeface="微软雅黑" panose="020B0503020204020204" pitchFamily="34" charset="-122"/>
              </a:rPr>
              <a:t>。</a:t>
            </a:r>
            <a:r>
              <a:rPr lang="en-US" altLang="zh-CN" dirty="0" smtClean="0">
                <a:solidFill>
                  <a:schemeClr val="accent4"/>
                </a:solidFill>
                <a:latin typeface="微软雅黑" panose="020B0503020204020204" pitchFamily="34" charset="-122"/>
                <a:ea typeface="微软雅黑" panose="020B0503020204020204" pitchFamily="34" charset="-122"/>
              </a:rPr>
              <a:t>—《</a:t>
            </a:r>
            <a:r>
              <a:rPr lang="zh-CN" altLang="en-US" dirty="0">
                <a:solidFill>
                  <a:schemeClr val="accent4"/>
                </a:solidFill>
                <a:latin typeface="微软雅黑" panose="020B0503020204020204" pitchFamily="34" charset="-122"/>
                <a:ea typeface="微软雅黑" panose="020B0503020204020204" pitchFamily="34" charset="-122"/>
              </a:rPr>
              <a:t>国家药监局关于药品信息化追溯体系建设的指导</a:t>
            </a:r>
            <a:r>
              <a:rPr lang="zh-CN" altLang="en-US" dirty="0" smtClean="0">
                <a:solidFill>
                  <a:schemeClr val="accent4"/>
                </a:solidFill>
                <a:latin typeface="微软雅黑" panose="020B0503020204020204" pitchFamily="34" charset="-122"/>
                <a:ea typeface="微软雅黑" panose="020B0503020204020204" pitchFamily="34" charset="-122"/>
              </a:rPr>
              <a:t>意见</a:t>
            </a:r>
            <a:r>
              <a:rPr lang="en-US" altLang="zh-CN" dirty="0" smtClean="0">
                <a:solidFill>
                  <a:schemeClr val="accent4"/>
                </a:solidFill>
                <a:latin typeface="微软雅黑" panose="020B0503020204020204" pitchFamily="34" charset="-122"/>
                <a:ea typeface="微软雅黑" panose="020B0503020204020204" pitchFamily="34" charset="-122"/>
              </a:rPr>
              <a:t>》</a:t>
            </a:r>
          </a:p>
          <a:p>
            <a:pPr marL="276225" lvl="1" indent="-190500" eaLnBrk="1" fontAlgn="auto" hangingPunct="1">
              <a:spcBef>
                <a:spcPts val="600"/>
              </a:spcBef>
              <a:spcAft>
                <a:spcPts val="600"/>
              </a:spcAft>
              <a:buFont typeface="Arial" panose="020B0604020202020204" pitchFamily="34" charset="0"/>
              <a:buChar char="•"/>
              <a:defRPr/>
            </a:pPr>
            <a:r>
              <a:rPr lang="zh-CN" altLang="en-US" dirty="0" smtClean="0">
                <a:solidFill>
                  <a:srgbClr val="FF0000"/>
                </a:solidFill>
                <a:latin typeface="微软雅黑" panose="020B0503020204020204" pitchFamily="34" charset="-122"/>
                <a:ea typeface="微软雅黑" panose="020B0503020204020204" pitchFamily="34" charset="-122"/>
              </a:rPr>
              <a:t>加强药品抽检和不良反应监测</a:t>
            </a:r>
            <a:r>
              <a:rPr lang="zh-CN" altLang="en-US" dirty="0" smtClean="0">
                <a:latin typeface="微软雅黑" panose="020B0503020204020204" pitchFamily="34" charset="-122"/>
                <a:ea typeface="微软雅黑" panose="020B0503020204020204" pitchFamily="34" charset="-122"/>
              </a:rPr>
              <a:t>：对行政区域内通过仿制药一致性评价品种以及中标药品生产环节</a:t>
            </a:r>
            <a:r>
              <a:rPr lang="zh-CN" altLang="en-US" dirty="0" smtClean="0">
                <a:solidFill>
                  <a:srgbClr val="FF0000"/>
                </a:solidFill>
                <a:latin typeface="微软雅黑" panose="020B0503020204020204" pitchFamily="34" charset="-122"/>
                <a:ea typeface="微软雅黑" panose="020B0503020204020204" pitchFamily="34" charset="-122"/>
              </a:rPr>
              <a:t>开展全品种覆盖抽检</a:t>
            </a:r>
            <a:r>
              <a:rPr lang="zh-CN" altLang="en-US" dirty="0" smtClean="0">
                <a:latin typeface="微软雅黑" panose="020B0503020204020204" pitchFamily="34" charset="-122"/>
                <a:ea typeface="微软雅黑" panose="020B0503020204020204" pitchFamily="34" charset="-122"/>
              </a:rPr>
              <a:t>；对行政区域内通过仿制药一致性评价品种以及中标药品生产环节开展全品种覆盖抽检。</a:t>
            </a:r>
            <a:r>
              <a:rPr lang="en-US" altLang="zh-CN" dirty="0" smtClean="0">
                <a:solidFill>
                  <a:schemeClr val="accent4"/>
                </a:solidFill>
                <a:latin typeface="微软雅黑" panose="020B0503020204020204" pitchFamily="34" charset="-122"/>
                <a:ea typeface="微软雅黑" panose="020B0503020204020204" pitchFamily="34" charset="-122"/>
              </a:rPr>
              <a:t>—《</a:t>
            </a:r>
            <a:r>
              <a:rPr lang="zh-CN" altLang="en-US" dirty="0">
                <a:solidFill>
                  <a:schemeClr val="accent4"/>
                </a:solidFill>
                <a:latin typeface="微软雅黑" panose="020B0503020204020204" pitchFamily="34" charset="-122"/>
                <a:ea typeface="微软雅黑" panose="020B0503020204020204" pitchFamily="34" charset="-122"/>
              </a:rPr>
              <a:t>不良反应收集和报告指导</a:t>
            </a:r>
            <a:r>
              <a:rPr lang="zh-CN" altLang="en-US" dirty="0" smtClean="0">
                <a:solidFill>
                  <a:schemeClr val="accent4"/>
                </a:solidFill>
                <a:latin typeface="微软雅黑" panose="020B0503020204020204" pitchFamily="34" charset="-122"/>
                <a:ea typeface="微软雅黑" panose="020B0503020204020204" pitchFamily="34" charset="-122"/>
              </a:rPr>
              <a:t>原则</a:t>
            </a:r>
            <a:r>
              <a:rPr lang="en-US" altLang="zh-CN" dirty="0" smtClean="0">
                <a:solidFill>
                  <a:schemeClr val="accent4"/>
                </a:solidFill>
                <a:latin typeface="微软雅黑" panose="020B0503020204020204" pitchFamily="34" charset="-122"/>
                <a:ea typeface="微软雅黑" panose="020B0503020204020204" pitchFamily="34" charset="-122"/>
              </a:rPr>
              <a:t>》</a:t>
            </a:r>
          </a:p>
          <a:p>
            <a:pPr marL="276225" lvl="1" indent="-190500" eaLnBrk="1" fontAlgn="auto" hangingPunct="1">
              <a:spcBef>
                <a:spcPts val="600"/>
              </a:spcBef>
              <a:spcAft>
                <a:spcPts val="600"/>
              </a:spcAft>
              <a:buFont typeface="Arial" panose="020B0604020202020204" pitchFamily="34" charset="0"/>
              <a:buChar char="•"/>
              <a:defRPr/>
            </a:pPr>
            <a:r>
              <a:rPr lang="zh-CN" altLang="en-US" dirty="0" smtClean="0">
                <a:solidFill>
                  <a:srgbClr val="FF0000"/>
                </a:solidFill>
                <a:latin typeface="微软雅黑" panose="020B0503020204020204" pitchFamily="34" charset="-122"/>
                <a:ea typeface="微软雅黑" panose="020B0503020204020204" pitchFamily="34" charset="-122"/>
              </a:rPr>
              <a:t>加快推进一致性评价工作</a:t>
            </a:r>
            <a:r>
              <a:rPr lang="zh-CN" altLang="en-US" dirty="0" smtClean="0">
                <a:latin typeface="微软雅黑" panose="020B0503020204020204" pitchFamily="34" charset="-122"/>
                <a:ea typeface="微软雅黑" panose="020B0503020204020204" pitchFamily="34" charset="-122"/>
              </a:rPr>
              <a:t> ：一致性评价申请</a:t>
            </a:r>
            <a:r>
              <a:rPr lang="zh-CN" altLang="en-US" dirty="0" smtClean="0">
                <a:solidFill>
                  <a:srgbClr val="FF0000"/>
                </a:solidFill>
                <a:latin typeface="微软雅黑" panose="020B0503020204020204" pitchFamily="34" charset="-122"/>
                <a:ea typeface="微软雅黑" panose="020B0503020204020204" pitchFamily="34" charset="-122"/>
              </a:rPr>
              <a:t>随到随审</a:t>
            </a:r>
            <a:r>
              <a:rPr lang="zh-CN" altLang="en-US" dirty="0" smtClean="0">
                <a:latin typeface="微软雅黑" panose="020B0503020204020204" pitchFamily="34" charset="-122"/>
                <a:ea typeface="微软雅黑" panose="020B0503020204020204" pitchFamily="34" charset="-122"/>
              </a:rPr>
              <a:t>，加快审评进度。</a:t>
            </a:r>
            <a:r>
              <a:rPr lang="en-US" altLang="zh-CN" dirty="0" smtClean="0">
                <a:solidFill>
                  <a:schemeClr val="accent4"/>
                </a:solidFill>
                <a:latin typeface="微软雅黑" panose="020B0503020204020204" pitchFamily="34" charset="-122"/>
                <a:ea typeface="微软雅黑" panose="020B0503020204020204" pitchFamily="34" charset="-122"/>
              </a:rPr>
              <a:t>—《</a:t>
            </a:r>
            <a:r>
              <a:rPr lang="zh-CN" altLang="en-US" dirty="0">
                <a:solidFill>
                  <a:schemeClr val="accent4"/>
                </a:solidFill>
                <a:latin typeface="微软雅黑" panose="020B0503020204020204" pitchFamily="34" charset="-122"/>
                <a:ea typeface="微软雅黑" panose="020B0503020204020204" pitchFamily="34" charset="-122"/>
              </a:rPr>
              <a:t>关于仿制药质量和疗效一致性评价有关事项的</a:t>
            </a:r>
            <a:r>
              <a:rPr lang="zh-CN" altLang="en-US" dirty="0" smtClean="0">
                <a:solidFill>
                  <a:schemeClr val="accent4"/>
                </a:solidFill>
                <a:latin typeface="微软雅黑" panose="020B0503020204020204" pitchFamily="34" charset="-122"/>
                <a:ea typeface="微软雅黑" panose="020B0503020204020204" pitchFamily="34" charset="-122"/>
              </a:rPr>
              <a:t>公告</a:t>
            </a:r>
            <a:r>
              <a:rPr lang="en-US" altLang="zh-CN" dirty="0" smtClean="0">
                <a:solidFill>
                  <a:schemeClr val="accent4"/>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
            </a:r>
            <a:br>
              <a:rPr lang="zh-CN" altLang="en-US" dirty="0" smtClean="0">
                <a:latin typeface="微软雅黑" panose="020B0503020204020204" pitchFamily="34" charset="-122"/>
                <a:ea typeface="微软雅黑" panose="020B0503020204020204" pitchFamily="34" charset="-122"/>
              </a:rPr>
            </a:br>
            <a:endParaRPr lang="en-US" altLang="zh-CN"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60683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en-US" altLang="zh-CN"/>
              <a:t>ChP 2015</a:t>
            </a:r>
            <a:endParaRPr lang="zh-CN" altLang="en-US"/>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79</a:t>
            </a:fld>
            <a:r>
              <a:rPr lang="en-US" altLang="zh-CN" dirty="0" smtClean="0"/>
              <a:t>/160</a:t>
            </a:r>
            <a:endParaRPr lang="zh-CN" altLang="en-US" dirty="0"/>
          </a:p>
        </p:txBody>
      </p:sp>
      <p:sp>
        <p:nvSpPr>
          <p:cNvPr id="5" name="内容占位符 2"/>
          <p:cNvSpPr>
            <a:spLocks noGrp="1"/>
          </p:cNvSpPr>
          <p:nvPr>
            <p:ph idx="4294967295"/>
          </p:nvPr>
        </p:nvSpPr>
        <p:spPr>
          <a:xfrm>
            <a:off x="927893" y="1044000"/>
            <a:ext cx="3517900" cy="4392613"/>
          </a:xfrm>
          <a:solidFill>
            <a:schemeClr val="accent1">
              <a:lumMod val="20000"/>
              <a:lumOff val="80000"/>
            </a:schemeClr>
          </a:solidFill>
        </p:spPr>
        <p:txBody>
          <a:bodyPr>
            <a:normAutofit/>
          </a:bodyPr>
          <a:lstStyle/>
          <a:p>
            <a:pPr marL="0" indent="0">
              <a:lnSpc>
                <a:spcPct val="200000"/>
              </a:lnSpc>
              <a:buNone/>
              <a:defRPr/>
            </a:pPr>
            <a:r>
              <a:rPr lang="en-US" altLang="zh-CN" sz="2000" dirty="0">
                <a:latin typeface="微软雅黑" panose="020B0503020204020204" pitchFamily="34" charset="-122"/>
              </a:rPr>
              <a:t>2015</a:t>
            </a:r>
            <a:r>
              <a:rPr lang="zh-CN" altLang="en-US" sz="2000" dirty="0">
                <a:latin typeface="微软雅黑" panose="020B0503020204020204" pitchFamily="34" charset="-122"/>
              </a:rPr>
              <a:t>版药典概述</a:t>
            </a:r>
          </a:p>
          <a:p>
            <a:pPr>
              <a:lnSpc>
                <a:spcPct val="200000"/>
              </a:lnSpc>
              <a:defRPr/>
            </a:pPr>
            <a:r>
              <a:rPr lang="zh-CN" altLang="en-US" sz="2000" dirty="0">
                <a:latin typeface="微软雅黑" panose="020B0503020204020204" pitchFamily="34" charset="-122"/>
              </a:rPr>
              <a:t>药典一部</a:t>
            </a:r>
            <a:r>
              <a:rPr lang="en-US" altLang="zh-CN" sz="2000" dirty="0">
                <a:latin typeface="微软雅黑" panose="020B0503020204020204" pitchFamily="34" charset="-122"/>
              </a:rPr>
              <a:t>-</a:t>
            </a:r>
            <a:r>
              <a:rPr lang="zh-CN" altLang="en-US" sz="2000" dirty="0">
                <a:latin typeface="微软雅黑" panose="020B0503020204020204" pitchFamily="34" charset="-122"/>
              </a:rPr>
              <a:t>中药</a:t>
            </a:r>
            <a:endParaRPr lang="en-US" altLang="zh-CN" sz="2000" dirty="0">
              <a:latin typeface="微软雅黑" panose="020B0503020204020204" pitchFamily="34" charset="-122"/>
            </a:endParaRPr>
          </a:p>
          <a:p>
            <a:pPr>
              <a:lnSpc>
                <a:spcPct val="200000"/>
              </a:lnSpc>
              <a:defRPr/>
            </a:pPr>
            <a:r>
              <a:rPr lang="zh-CN" altLang="en-US" sz="2000" dirty="0">
                <a:latin typeface="微软雅黑" panose="020B0503020204020204" pitchFamily="34" charset="-122"/>
              </a:rPr>
              <a:t>药典二部</a:t>
            </a:r>
            <a:r>
              <a:rPr lang="en-US" altLang="zh-CN" sz="2000" dirty="0">
                <a:latin typeface="微软雅黑" panose="020B0503020204020204" pitchFamily="34" charset="-122"/>
              </a:rPr>
              <a:t>-</a:t>
            </a:r>
            <a:r>
              <a:rPr lang="zh-CN" altLang="en-US" sz="2000" dirty="0">
                <a:latin typeface="微软雅黑" panose="020B0503020204020204" pitchFamily="34" charset="-122"/>
              </a:rPr>
              <a:t>化药</a:t>
            </a:r>
            <a:endParaRPr lang="en-US" altLang="zh-CN" sz="2000" dirty="0">
              <a:latin typeface="微软雅黑" panose="020B0503020204020204" pitchFamily="34" charset="-122"/>
            </a:endParaRPr>
          </a:p>
          <a:p>
            <a:pPr>
              <a:lnSpc>
                <a:spcPct val="200000"/>
              </a:lnSpc>
              <a:defRPr/>
            </a:pPr>
            <a:r>
              <a:rPr lang="zh-CN" altLang="en-US" sz="2000" dirty="0">
                <a:latin typeface="微软雅黑" panose="020B0503020204020204" pitchFamily="34" charset="-122"/>
              </a:rPr>
              <a:t>药典三部</a:t>
            </a:r>
            <a:r>
              <a:rPr lang="en-US" altLang="zh-CN" sz="2000" dirty="0">
                <a:latin typeface="微软雅黑" panose="020B0503020204020204" pitchFamily="34" charset="-122"/>
              </a:rPr>
              <a:t>-</a:t>
            </a:r>
            <a:r>
              <a:rPr lang="zh-CN" altLang="en-US" sz="2000" dirty="0">
                <a:latin typeface="微软雅黑" panose="020B0503020204020204" pitchFamily="34" charset="-122"/>
              </a:rPr>
              <a:t>生物药</a:t>
            </a:r>
            <a:endParaRPr lang="en-US" altLang="zh-CN" sz="2000" dirty="0">
              <a:latin typeface="微软雅黑" panose="020B0503020204020204" pitchFamily="34" charset="-122"/>
            </a:endParaRPr>
          </a:p>
          <a:p>
            <a:pPr>
              <a:lnSpc>
                <a:spcPct val="200000"/>
              </a:lnSpc>
              <a:defRPr/>
            </a:pPr>
            <a:r>
              <a:rPr lang="zh-CN" altLang="en-US" sz="2000" dirty="0">
                <a:latin typeface="微软雅黑" panose="020B0503020204020204" pitchFamily="34" charset="-122"/>
              </a:rPr>
              <a:t>药典四部</a:t>
            </a:r>
            <a:r>
              <a:rPr lang="en-US" altLang="zh-CN" sz="2000" dirty="0">
                <a:latin typeface="微软雅黑" panose="020B0503020204020204" pitchFamily="34" charset="-122"/>
              </a:rPr>
              <a:t>-</a:t>
            </a:r>
            <a:r>
              <a:rPr lang="zh-CN" altLang="en-US" sz="2000" dirty="0">
                <a:latin typeface="微软雅黑" panose="020B0503020204020204" pitchFamily="34" charset="-122"/>
              </a:rPr>
              <a:t>辅料和通则</a:t>
            </a:r>
          </a:p>
          <a:p>
            <a:pPr>
              <a:lnSpc>
                <a:spcPct val="200000"/>
              </a:lnSpc>
              <a:buFont typeface="Wingdings" pitchFamily="2" charset="2"/>
              <a:buChar char="l"/>
              <a:defRPr/>
            </a:pPr>
            <a:endParaRPr lang="zh-CN" altLang="en-US" dirty="0">
              <a:latin typeface="微软雅黑" panose="020B0503020204020204" pitchFamily="34" charset="-122"/>
            </a:endParaRPr>
          </a:p>
        </p:txBody>
      </p:sp>
      <p:graphicFrame>
        <p:nvGraphicFramePr>
          <p:cNvPr id="6" name="内容占位符 3"/>
          <p:cNvGraphicFramePr>
            <a:graphicFrameLocks/>
          </p:cNvGraphicFramePr>
          <p:nvPr>
            <p:extLst>
              <p:ext uri="{D42A27DB-BD31-4B8C-83A1-F6EECF244321}">
                <p14:modId xmlns:p14="http://schemas.microsoft.com/office/powerpoint/2010/main" val="2264160892"/>
              </p:ext>
            </p:extLst>
          </p:nvPr>
        </p:nvGraphicFramePr>
        <p:xfrm>
          <a:off x="5772150" y="396001"/>
          <a:ext cx="3790950" cy="3913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线形标注 1 6"/>
          <p:cNvSpPr/>
          <p:nvPr/>
        </p:nvSpPr>
        <p:spPr>
          <a:xfrm>
            <a:off x="8158164" y="928688"/>
            <a:ext cx="1336675" cy="463550"/>
          </a:xfrm>
          <a:prstGeom prst="borderCallout1">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ea typeface="微软雅黑" panose="020B0503020204020204" pitchFamily="34" charset="-122"/>
              </a:rPr>
              <a:t>具体要求</a:t>
            </a:r>
          </a:p>
        </p:txBody>
      </p:sp>
      <p:sp>
        <p:nvSpPr>
          <p:cNvPr id="8" name="线形标注 1 7"/>
          <p:cNvSpPr/>
          <p:nvPr/>
        </p:nvSpPr>
        <p:spPr>
          <a:xfrm>
            <a:off x="8758238" y="2147888"/>
            <a:ext cx="1244600" cy="53340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ea typeface="微软雅黑" panose="020B0503020204020204" pitchFamily="34" charset="-122"/>
              </a:rPr>
              <a:t>基本要求</a:t>
            </a:r>
          </a:p>
        </p:txBody>
      </p:sp>
      <p:sp>
        <p:nvSpPr>
          <p:cNvPr id="9" name="线形标注 1 8"/>
          <p:cNvSpPr/>
          <p:nvPr/>
        </p:nvSpPr>
        <p:spPr>
          <a:xfrm>
            <a:off x="9139238" y="3443288"/>
            <a:ext cx="1244600" cy="53340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ea typeface="微软雅黑" panose="020B0503020204020204" pitchFamily="34" charset="-122"/>
              </a:rPr>
              <a:t>总体要求</a:t>
            </a:r>
          </a:p>
        </p:txBody>
      </p:sp>
      <p:sp>
        <p:nvSpPr>
          <p:cNvPr id="63496" name="TextBox 7"/>
          <p:cNvSpPr txBox="1">
            <a:spLocks noChangeArrowheads="1"/>
          </p:cNvSpPr>
          <p:nvPr/>
        </p:nvSpPr>
        <p:spPr bwMode="auto">
          <a:xfrm>
            <a:off x="5638800" y="4602163"/>
            <a:ext cx="4745038"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FontTx/>
              <a:buNone/>
            </a:pPr>
            <a:r>
              <a:rPr lang="zh-CN" altLang="en-US" sz="1800" dirty="0">
                <a:latin typeface="微软雅黑" panose="020B0503020204020204" pitchFamily="34" charset="-122"/>
              </a:rPr>
              <a:t>通过药典凡例、通则、总论的全面修订，更加全面完善药典标准的规定，从药典标准整体上进一步提升对药品质量控制额要求。</a:t>
            </a:r>
          </a:p>
        </p:txBody>
      </p:sp>
    </p:spTree>
    <p:extLst>
      <p:ext uri="{BB962C8B-B14F-4D97-AF65-F5344CB8AC3E}">
        <p14:creationId xmlns:p14="http://schemas.microsoft.com/office/powerpoint/2010/main" val="1005855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p:txBody>
          <a:bodyPr>
            <a:normAutofit/>
          </a:bodyPr>
          <a:lstStyle/>
          <a:p>
            <a:r>
              <a:rPr lang="en-US" altLang="zh-CN" dirty="0" smtClean="0"/>
              <a:t>FDA</a:t>
            </a:r>
            <a:r>
              <a:rPr lang="zh-CN" altLang="en-US" dirty="0" smtClean="0"/>
              <a:t>指南</a:t>
            </a:r>
            <a:r>
              <a:rPr lang="zh-CN" altLang="en-US" dirty="0"/>
              <a:t>动态</a:t>
            </a:r>
            <a:r>
              <a:rPr lang="zh-CN" altLang="en-US" dirty="0" smtClean="0"/>
              <a:t>查询</a:t>
            </a:r>
            <a:endParaRPr lang="zh-CN" altLang="en-US" dirty="0"/>
          </a:p>
        </p:txBody>
      </p:sp>
      <p:sp>
        <p:nvSpPr>
          <p:cNvPr id="3" name="灯片编号占位符 2"/>
          <p:cNvSpPr>
            <a:spLocks noGrp="1"/>
          </p:cNvSpPr>
          <p:nvPr>
            <p:ph type="sldNum" sz="quarter" idx="10"/>
          </p:nvPr>
        </p:nvSpPr>
        <p:spPr/>
        <p:txBody>
          <a:bodyPr/>
          <a:lstStyle/>
          <a:p>
            <a:pPr>
              <a:defRPr/>
            </a:pPr>
            <a:fld id="{E9C26CF1-AECC-44F5-8FED-F08477BFFB23}" type="slidenum">
              <a:rPr lang="zh-CN" altLang="en-US" smtClean="0"/>
              <a:pPr>
                <a:defRPr/>
              </a:pPr>
              <a:t>8</a:t>
            </a:fld>
            <a:r>
              <a:rPr lang="en-US" altLang="zh-CN" dirty="0" smtClean="0"/>
              <a:t>/160</a:t>
            </a:r>
            <a:endParaRPr lang="zh-CN" altLang="en-US" dirty="0"/>
          </a:p>
        </p:txBody>
      </p:sp>
      <p:sp>
        <p:nvSpPr>
          <p:cNvPr id="10" name="圆角矩形 9"/>
          <p:cNvSpPr/>
          <p:nvPr/>
        </p:nvSpPr>
        <p:spPr>
          <a:xfrm>
            <a:off x="2359968" y="1196402"/>
            <a:ext cx="6506350" cy="2677656"/>
          </a:xfrm>
          <a:prstGeom prst="roundRect">
            <a:avLst/>
          </a:prstGeom>
          <a:solidFill>
            <a:schemeClr val="accent1">
              <a:alpha val="0"/>
            </a:schemeClr>
          </a:solidFill>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12" name="直接箭头连接符 11"/>
          <p:cNvCxnSpPr>
            <a:cxnSpLocks/>
          </p:cNvCxnSpPr>
          <p:nvPr/>
        </p:nvCxnSpPr>
        <p:spPr>
          <a:xfrm>
            <a:off x="8873828" y="2433325"/>
            <a:ext cx="43703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8"/>
          <p:cNvSpPr txBox="1"/>
          <p:nvPr/>
        </p:nvSpPr>
        <p:spPr>
          <a:xfrm>
            <a:off x="9310859" y="1308501"/>
            <a:ext cx="790609" cy="2677656"/>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用于精确查询</a:t>
            </a:r>
          </a:p>
        </p:txBody>
      </p:sp>
      <p:pic>
        <p:nvPicPr>
          <p:cNvPr id="15" name="图片 14">
            <a:extLst>
              <a:ext uri="{FF2B5EF4-FFF2-40B4-BE49-F238E27FC236}">
                <a16:creationId xmlns:a16="http://schemas.microsoft.com/office/drawing/2014/main" id="{3904065D-2C84-409D-98BB-A11C16A6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678" y="3668304"/>
            <a:ext cx="6523809" cy="2772466"/>
          </a:xfrm>
          <a:prstGeom prst="rect">
            <a:avLst/>
          </a:prstGeom>
        </p:spPr>
      </p:pic>
      <p:pic>
        <p:nvPicPr>
          <p:cNvPr id="16" name="图片 15">
            <a:extLst>
              <a:ext uri="{FF2B5EF4-FFF2-40B4-BE49-F238E27FC236}">
                <a16:creationId xmlns:a16="http://schemas.microsoft.com/office/drawing/2014/main" id="{ED58FF24-AB49-4041-9438-E0996FA26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3297" y="1283305"/>
            <a:ext cx="6039693" cy="2298096"/>
          </a:xfrm>
          <a:prstGeom prst="rect">
            <a:avLst/>
          </a:prstGeom>
        </p:spPr>
      </p:pic>
    </p:spTree>
    <p:extLst>
      <p:ext uri="{BB962C8B-B14F-4D97-AF65-F5344CB8AC3E}">
        <p14:creationId xmlns:p14="http://schemas.microsoft.com/office/powerpoint/2010/main" val="26127620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ChP</a:t>
            </a:r>
            <a:r>
              <a:rPr lang="en-US" altLang="zh-CN" dirty="0" smtClean="0"/>
              <a:t> 2020</a:t>
            </a:r>
            <a:endParaRPr lang="zh-CN" altLang="en-US" dirty="0"/>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80</a:t>
            </a:fld>
            <a:r>
              <a:rPr lang="en-US" altLang="zh-CN" dirty="0" smtClean="0"/>
              <a:t>/160</a:t>
            </a:r>
            <a:endParaRPr lang="zh-CN" altLang="en-US" dirty="0"/>
          </a:p>
        </p:txBody>
      </p:sp>
      <p:sp>
        <p:nvSpPr>
          <p:cNvPr id="6" name="文本框 5"/>
          <p:cNvSpPr txBox="1"/>
          <p:nvPr/>
        </p:nvSpPr>
        <p:spPr>
          <a:xfrm>
            <a:off x="1303165" y="5318202"/>
            <a:ext cx="7992000" cy="1015663"/>
          </a:xfrm>
          <a:prstGeom prst="rect">
            <a:avLst/>
          </a:prstGeom>
          <a:noFill/>
        </p:spPr>
        <p:txBody>
          <a:bodyPr wrap="square" rtlCol="0">
            <a:spAutoFit/>
          </a:bodyPr>
          <a:lstStyle/>
          <a:p>
            <a:pPr>
              <a:lnSpc>
                <a:spcPct val="150000"/>
              </a:lnSpc>
            </a:pPr>
            <a:r>
              <a:rPr lang="zh-CN" altLang="en-US" sz="2000" b="1" dirty="0">
                <a:solidFill>
                  <a:schemeClr val="accent4">
                    <a:lumMod val="50000"/>
                  </a:schemeClr>
                </a:solidFill>
                <a:latin typeface="微软雅黑" panose="020B0503020204020204" pitchFamily="34" charset="-122"/>
                <a:ea typeface="微软雅黑" panose="020B0503020204020204" pitchFamily="34" charset="-122"/>
              </a:rPr>
              <a:t>根据“通则先行”的编制原则，目前通则部分已完成初稿</a:t>
            </a:r>
            <a:endParaRPr lang="en-US" altLang="zh-CN" sz="2000" b="1" dirty="0">
              <a:solidFill>
                <a:schemeClr val="accent4">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accent4">
                    <a:lumMod val="50000"/>
                  </a:schemeClr>
                </a:solidFill>
                <a:latin typeface="微软雅黑" panose="020B0503020204020204" pitchFamily="34" charset="-122"/>
                <a:ea typeface="微软雅黑" panose="020B0503020204020204" pitchFamily="34" charset="-122"/>
              </a:rPr>
              <a:t>编制，并陆续在全国部分城市开展宣贯（培训）工作；</a:t>
            </a:r>
          </a:p>
        </p:txBody>
      </p:sp>
      <p:graphicFrame>
        <p:nvGraphicFramePr>
          <p:cNvPr id="13" name="图示 12"/>
          <p:cNvGraphicFramePr/>
          <p:nvPr>
            <p:extLst>
              <p:ext uri="{D42A27DB-BD31-4B8C-83A1-F6EECF244321}">
                <p14:modId xmlns:p14="http://schemas.microsoft.com/office/powerpoint/2010/main" val="1754989851"/>
              </p:ext>
            </p:extLst>
          </p:nvPr>
        </p:nvGraphicFramePr>
        <p:xfrm>
          <a:off x="885154" y="980565"/>
          <a:ext cx="10538846" cy="4845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2670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ChP</a:t>
            </a:r>
            <a:r>
              <a:rPr lang="en-US" altLang="zh-CN" dirty="0" smtClean="0"/>
              <a:t> 2020</a:t>
            </a:r>
            <a:endParaRPr lang="zh-CN" altLang="en-US" dirty="0"/>
          </a:p>
        </p:txBody>
      </p:sp>
      <p:sp>
        <p:nvSpPr>
          <p:cNvPr id="7" name="灯片编号占位符 6"/>
          <p:cNvSpPr>
            <a:spLocks noGrp="1"/>
          </p:cNvSpPr>
          <p:nvPr>
            <p:ph type="sldNum" sz="quarter" idx="10"/>
          </p:nvPr>
        </p:nvSpPr>
        <p:spPr/>
        <p:txBody>
          <a:bodyPr/>
          <a:lstStyle/>
          <a:p>
            <a:pPr>
              <a:defRPr/>
            </a:pPr>
            <a:fld id="{E9C26CF1-AECC-44F5-8FED-F08477BFFB23}" type="slidenum">
              <a:rPr lang="zh-CN" altLang="en-US" smtClean="0"/>
              <a:pPr>
                <a:defRPr/>
              </a:pPr>
              <a:t>81</a:t>
            </a:fld>
            <a:r>
              <a:rPr lang="en-US" altLang="zh-CN" dirty="0" smtClean="0"/>
              <a:t>/160</a:t>
            </a:r>
            <a:endParaRPr lang="zh-CN" altLang="en-US" dirty="0"/>
          </a:p>
        </p:txBody>
      </p:sp>
      <p:graphicFrame>
        <p:nvGraphicFramePr>
          <p:cNvPr id="4" name="图示 3"/>
          <p:cNvGraphicFramePr/>
          <p:nvPr>
            <p:extLst>
              <p:ext uri="{D42A27DB-BD31-4B8C-83A1-F6EECF244321}">
                <p14:modId xmlns:p14="http://schemas.microsoft.com/office/powerpoint/2010/main" val="2519587249"/>
              </p:ext>
            </p:extLst>
          </p:nvPr>
        </p:nvGraphicFramePr>
        <p:xfrm>
          <a:off x="768000" y="1044000"/>
          <a:ext cx="10656000" cy="4886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50440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ChP</a:t>
            </a:r>
            <a:r>
              <a:rPr lang="en-US" altLang="zh-CN" dirty="0" smtClean="0"/>
              <a:t> 2020</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82</a:t>
            </a:fld>
            <a:r>
              <a:rPr lang="en-US" altLang="zh-CN" dirty="0" smtClean="0"/>
              <a:t>/160</a:t>
            </a:r>
            <a:endParaRPr lang="zh-CN" altLang="en-US" dirty="0"/>
          </a:p>
        </p:txBody>
      </p:sp>
      <p:graphicFrame>
        <p:nvGraphicFramePr>
          <p:cNvPr id="4" name="图示 3"/>
          <p:cNvGraphicFramePr/>
          <p:nvPr>
            <p:extLst>
              <p:ext uri="{D42A27DB-BD31-4B8C-83A1-F6EECF244321}">
                <p14:modId xmlns:p14="http://schemas.microsoft.com/office/powerpoint/2010/main" val="1553957669"/>
              </p:ext>
            </p:extLst>
          </p:nvPr>
        </p:nvGraphicFramePr>
        <p:xfrm>
          <a:off x="911280" y="1044000"/>
          <a:ext cx="10512720" cy="4860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03473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30588" y="2651125"/>
            <a:ext cx="6450012" cy="662554"/>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2800" b="1" kern="0" dirty="0">
                <a:solidFill>
                  <a:srgbClr val="EEECE1">
                    <a:lumMod val="10000"/>
                  </a:srgbClr>
                </a:solidFill>
                <a:latin typeface="微软雅黑" panose="020B0503020204020204" pitchFamily="34" charset="-122"/>
                <a:ea typeface="微软雅黑" panose="020B0503020204020204" pitchFamily="34" charset="-122"/>
                <a:cs typeface="Arial" pitchFamily="34" charset="0"/>
              </a:rPr>
              <a:t>全球主要官方药政组织及指南概述</a:t>
            </a:r>
          </a:p>
        </p:txBody>
      </p:sp>
      <p:sp>
        <p:nvSpPr>
          <p:cNvPr id="9" name="文本框 8"/>
          <p:cNvSpPr txBox="1"/>
          <p:nvPr/>
        </p:nvSpPr>
        <p:spPr>
          <a:xfrm>
            <a:off x="970643" y="2729479"/>
            <a:ext cx="657225" cy="584200"/>
          </a:xfrm>
          <a:prstGeom prst="rect">
            <a:avLst/>
          </a:prstGeom>
          <a:noFill/>
        </p:spPr>
        <p:txBody>
          <a:bodyPr>
            <a:spAutoFit/>
          </a:bodyPr>
          <a:lstStyle/>
          <a:p>
            <a:pPr algn="ctr" eaLnBrk="1" fontAlgn="auto" hangingPunct="1">
              <a:spcBef>
                <a:spcPts val="0"/>
              </a:spcBef>
              <a:spcAft>
                <a:spcPts val="0"/>
              </a:spcAft>
              <a:defRPr/>
            </a:pPr>
            <a:r>
              <a:rPr lang="en-US" altLang="zh-CN" sz="3200" b="1" kern="0" dirty="0">
                <a:solidFill>
                  <a:srgbClr val="EEECE1">
                    <a:lumMod val="10000"/>
                  </a:srgbClr>
                </a:solidFill>
                <a:latin typeface="微软雅黑" panose="020B0503020204020204" pitchFamily="34" charset="-122"/>
                <a:ea typeface="微软雅黑" panose="020B0503020204020204" pitchFamily="34" charset="-122"/>
                <a:cs typeface="Arial" pitchFamily="34" charset="0"/>
              </a:rPr>
              <a:t>2</a:t>
            </a:r>
            <a:endParaRPr lang="zh-CN" altLang="en-US" sz="3200" b="1" kern="0" dirty="0">
              <a:solidFill>
                <a:srgbClr val="EEECE1">
                  <a:lumMod val="10000"/>
                </a:srgbClr>
              </a:solidFill>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3171067139"/>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nchor="t"/>
          <a:lstStyle/>
          <a:p>
            <a:pPr eaLnBrk="1" hangingPunct="1"/>
            <a:r>
              <a:rPr lang="en-US" altLang="zh-CN"/>
              <a:t>WHO </a:t>
            </a:r>
            <a:r>
              <a:rPr lang="zh-CN" altLang="en-US"/>
              <a:t>预认证</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84</a:t>
            </a:fld>
            <a:r>
              <a:rPr lang="en-US" altLang="zh-CN" dirty="0" smtClean="0"/>
              <a:t>/160</a:t>
            </a:r>
            <a:endParaRPr lang="zh-CN" altLang="en-US" dirty="0"/>
          </a:p>
        </p:txBody>
      </p:sp>
      <p:graphicFrame>
        <p:nvGraphicFramePr>
          <p:cNvPr id="8" name="图示 7"/>
          <p:cNvGraphicFramePr/>
          <p:nvPr>
            <p:extLst>
              <p:ext uri="{D42A27DB-BD31-4B8C-83A1-F6EECF244321}">
                <p14:modId xmlns:p14="http://schemas.microsoft.com/office/powerpoint/2010/main" val="3221107575"/>
              </p:ext>
            </p:extLst>
          </p:nvPr>
        </p:nvGraphicFramePr>
        <p:xfrm>
          <a:off x="2207568" y="1124744"/>
          <a:ext cx="7903220" cy="4804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2923305"/>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7"/>
          <p:cNvSpPr>
            <a:spLocks noChangeArrowheads="1"/>
          </p:cNvSpPr>
          <p:nvPr/>
        </p:nvSpPr>
        <p:spPr bwMode="auto">
          <a:xfrm>
            <a:off x="926886" y="1827332"/>
            <a:ext cx="1981200" cy="400050"/>
          </a:xfrm>
          <a:prstGeom prst="rect">
            <a:avLst/>
          </a:prstGeom>
          <a:gradFill rotWithShape="0">
            <a:gsLst>
              <a:gs pos="0">
                <a:srgbClr val="5E9EFF"/>
              </a:gs>
              <a:gs pos="39999">
                <a:srgbClr val="85C2FF"/>
              </a:gs>
              <a:gs pos="70000">
                <a:srgbClr val="C4D6EB"/>
              </a:gs>
              <a:gs pos="100000">
                <a:srgbClr val="FFEBFA"/>
              </a:gs>
            </a:gsLst>
            <a:lin ang="10800000"/>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zh-CN" sz="2000" b="1">
                <a:latin typeface="微软雅黑" panose="020B0503020204020204" pitchFamily="34" charset="-122"/>
              </a:rPr>
              <a:t>WHO</a:t>
            </a:r>
            <a:r>
              <a:rPr lang="zh-CN" altLang="zh-CN" sz="2000" b="1">
                <a:latin typeface="微软雅黑" panose="020B0503020204020204" pitchFamily="34" charset="-122"/>
              </a:rPr>
              <a:t>预认证</a:t>
            </a:r>
            <a:endParaRPr lang="zh-CN" altLang="en-US" sz="2000">
              <a:latin typeface="微软雅黑" panose="020B0503020204020204" pitchFamily="34" charset="-122"/>
            </a:endParaRPr>
          </a:p>
        </p:txBody>
      </p:sp>
      <p:sp>
        <p:nvSpPr>
          <p:cNvPr id="68611" name="矩形 10"/>
          <p:cNvSpPr>
            <a:spLocks noChangeArrowheads="1"/>
          </p:cNvSpPr>
          <p:nvPr/>
        </p:nvSpPr>
        <p:spPr bwMode="auto">
          <a:xfrm>
            <a:off x="766549" y="1054220"/>
            <a:ext cx="7620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50000"/>
              </a:spcBef>
              <a:buFontTx/>
              <a:buNone/>
            </a:pPr>
            <a:r>
              <a:rPr lang="zh-CN" altLang="en-US" sz="2400" b="1" dirty="0">
                <a:solidFill>
                  <a:srgbClr val="C00000"/>
                </a:solidFill>
                <a:latin typeface="华文隶书" panose="02010800040101010101" pitchFamily="2" charset="-122"/>
                <a:ea typeface="华文隶书" panose="02010800040101010101" pitchFamily="2" charset="-122"/>
              </a:rPr>
              <a:t>为什么要通过</a:t>
            </a:r>
            <a:r>
              <a:rPr lang="en-US" altLang="zh-CN" sz="2400" b="1" dirty="0">
                <a:solidFill>
                  <a:srgbClr val="C00000"/>
                </a:solidFill>
                <a:latin typeface="华文隶书" panose="02010800040101010101" pitchFamily="2" charset="-122"/>
                <a:ea typeface="华文隶书" panose="02010800040101010101" pitchFamily="2" charset="-122"/>
              </a:rPr>
              <a:t>WHO </a:t>
            </a:r>
            <a:r>
              <a:rPr lang="zh-CN" altLang="en-US" sz="2400" b="1" dirty="0">
                <a:solidFill>
                  <a:srgbClr val="C00000"/>
                </a:solidFill>
                <a:latin typeface="华文隶书" panose="02010800040101010101" pitchFamily="2" charset="-122"/>
                <a:ea typeface="华文隶书" panose="02010800040101010101" pitchFamily="2" charset="-122"/>
              </a:rPr>
              <a:t>预认证</a:t>
            </a:r>
          </a:p>
        </p:txBody>
      </p:sp>
      <p:sp>
        <p:nvSpPr>
          <p:cNvPr id="68612" name="矩形 12"/>
          <p:cNvSpPr>
            <a:spLocks noChangeArrowheads="1"/>
          </p:cNvSpPr>
          <p:nvPr/>
        </p:nvSpPr>
        <p:spPr bwMode="auto">
          <a:xfrm>
            <a:off x="1003086" y="2360732"/>
            <a:ext cx="6440488"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ts val="1200"/>
              </a:spcBef>
            </a:pPr>
            <a:r>
              <a:rPr lang="en-US" altLang="zh-CN" sz="1800" b="1" dirty="0">
                <a:latin typeface="微软雅黑" panose="020B0503020204020204" pitchFamily="34" charset="-122"/>
              </a:rPr>
              <a:t>WHO</a:t>
            </a:r>
            <a:r>
              <a:rPr lang="zh-CN" altLang="en-US" sz="1800" b="1" dirty="0">
                <a:latin typeface="微软雅黑" panose="020B0503020204020204" pitchFamily="34" charset="-122"/>
              </a:rPr>
              <a:t>药品预认证是</a:t>
            </a:r>
            <a:r>
              <a:rPr lang="en-US" altLang="zh-CN" sz="1800" b="1" dirty="0">
                <a:latin typeface="微软雅黑" panose="020B0503020204020204" pitchFamily="34" charset="-122"/>
              </a:rPr>
              <a:t>WHO</a:t>
            </a:r>
            <a:r>
              <a:rPr lang="zh-CN" altLang="en-US" sz="1800" b="1" dirty="0">
                <a:latin typeface="微软雅黑" panose="020B0503020204020204" pitchFamily="34" charset="-122"/>
              </a:rPr>
              <a:t>开展的一个服务项目，用以评估医药产品的质量、安全性和疗效。</a:t>
            </a:r>
            <a:endParaRPr lang="en-US" altLang="zh-CN" sz="1800" b="1" dirty="0">
              <a:latin typeface="微软雅黑" panose="020B0503020204020204" pitchFamily="34" charset="-122"/>
            </a:endParaRPr>
          </a:p>
          <a:p>
            <a:pPr>
              <a:lnSpc>
                <a:spcPct val="150000"/>
              </a:lnSpc>
              <a:spcBef>
                <a:spcPts val="1200"/>
              </a:spcBef>
            </a:pPr>
            <a:r>
              <a:rPr lang="zh-CN" altLang="en-US" sz="1800" b="1" dirty="0">
                <a:latin typeface="微软雅黑" panose="020B0503020204020204" pitchFamily="34" charset="-122"/>
              </a:rPr>
              <a:t>一旦通过</a:t>
            </a:r>
            <a:r>
              <a:rPr lang="en-US" altLang="zh-CN" sz="1800" b="1" dirty="0">
                <a:latin typeface="微软雅黑" panose="020B0503020204020204" pitchFamily="34" charset="-122"/>
              </a:rPr>
              <a:t>WHO</a:t>
            </a:r>
            <a:r>
              <a:rPr lang="zh-CN" altLang="en-US" sz="1800" b="1" dirty="0">
                <a:latin typeface="微软雅黑" panose="020B0503020204020204" pitchFamily="34" charset="-122"/>
              </a:rPr>
              <a:t>药品预认证，药企就可以进入</a:t>
            </a:r>
            <a:r>
              <a:rPr lang="en-US" altLang="zh-CN" sz="1800" b="1" dirty="0">
                <a:latin typeface="微软雅黑" panose="020B0503020204020204" pitchFamily="34" charset="-122"/>
              </a:rPr>
              <a:t>WHO</a:t>
            </a:r>
            <a:r>
              <a:rPr lang="zh-CN" altLang="en-US" sz="1800" b="1" dirty="0">
                <a:latin typeface="微软雅黑" panose="020B0503020204020204" pitchFamily="34" charset="-122"/>
              </a:rPr>
              <a:t>体系国际采购供应商名录。</a:t>
            </a:r>
            <a:r>
              <a:rPr lang="en-US" altLang="zh-CN" sz="1800" b="1" dirty="0">
                <a:latin typeface="微软雅黑" panose="020B0503020204020204" pitchFamily="34" charset="-122"/>
              </a:rPr>
              <a:t>WHO</a:t>
            </a:r>
            <a:r>
              <a:rPr lang="zh-CN" altLang="en-US" sz="1800" b="1" dirty="0">
                <a:latin typeface="微软雅黑" panose="020B0503020204020204" pitchFamily="34" charset="-122"/>
              </a:rPr>
              <a:t>预认证药品的名单已成为国际采购机构的大宗药品采购指南，同时也为越来越多的国家所采用。 </a:t>
            </a:r>
          </a:p>
        </p:txBody>
      </p:sp>
      <p:sp>
        <p:nvSpPr>
          <p:cNvPr id="68613" name="WordArt 5"/>
          <p:cNvSpPr>
            <a:spLocks noChangeArrowheads="1" noChangeShapeType="1" noTextEdit="1"/>
          </p:cNvSpPr>
          <p:nvPr/>
        </p:nvSpPr>
        <p:spPr bwMode="auto">
          <a:xfrm rot="5400000">
            <a:off x="4535274" y="1027232"/>
            <a:ext cx="360362" cy="287338"/>
          </a:xfrm>
          <a:prstGeom prst="rect">
            <a:avLst/>
          </a:prstGeom>
        </p:spPr>
        <p:txBody>
          <a:bodyPr vert="eaVert" wrap="none" fromWordArt="1">
            <a:prstTxWarp prst="textPlain">
              <a:avLst>
                <a:gd name="adj" fmla="val 50000"/>
              </a:avLst>
            </a:prstTxWarp>
          </a:bodyPr>
          <a:lstStyle/>
          <a:p>
            <a:pPr algn="ctr" fontAlgn="auto"/>
            <a:r>
              <a:rPr lang="zh-CN" altLang="en-US" sz="3600" i="1" kern="10">
                <a:ln w="9525">
                  <a:solidFill>
                    <a:srgbClr val="800000"/>
                  </a:solidFill>
                  <a:round/>
                  <a:headEnd/>
                  <a:tailEnd/>
                </a:ln>
                <a:solidFill>
                  <a:srgbClr val="800000"/>
                </a:solidFill>
                <a:effectLst>
                  <a:outerShdw dist="35921" dir="2700000" algn="ctr" rotWithShape="0">
                    <a:srgbClr val="B2B2B2">
                      <a:alpha val="79999"/>
                    </a:srgbClr>
                  </a:outerShdw>
                </a:effectLst>
                <a:latin typeface="微软雅黑" panose="020B0503020204020204" pitchFamily="34" charset="-122"/>
                <a:ea typeface="微软雅黑" panose="020B0503020204020204" pitchFamily="34" charset="-122"/>
              </a:rPr>
              <a:t>？</a:t>
            </a:r>
          </a:p>
        </p:txBody>
      </p:sp>
      <p:sp>
        <p:nvSpPr>
          <p:cNvPr id="68614" name="标题 2"/>
          <p:cNvSpPr>
            <a:spLocks noGrp="1"/>
          </p:cNvSpPr>
          <p:nvPr>
            <p:ph type="title"/>
          </p:nvPr>
        </p:nvSpPr>
        <p:spPr/>
        <p:txBody>
          <a:bodyPr/>
          <a:lstStyle/>
          <a:p>
            <a:r>
              <a:rPr lang="en-US" altLang="zh-CN"/>
              <a:t>WHO</a:t>
            </a:r>
            <a:r>
              <a:rPr lang="zh-CN" altLang="en-US"/>
              <a:t>预认证</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85</a:t>
            </a:fld>
            <a:r>
              <a:rPr lang="en-US" altLang="zh-CN" dirty="0" smtClean="0"/>
              <a:t>/160</a:t>
            </a:r>
            <a:endParaRPr lang="zh-CN" altLang="en-US" dirty="0"/>
          </a:p>
        </p:txBody>
      </p:sp>
      <p:sp>
        <p:nvSpPr>
          <p:cNvPr id="68615" name="矩形 6"/>
          <p:cNvSpPr>
            <a:spLocks noChangeArrowheads="1"/>
          </p:cNvSpPr>
          <p:nvPr/>
        </p:nvSpPr>
        <p:spPr bwMode="auto">
          <a:xfrm>
            <a:off x="774486" y="4973758"/>
            <a:ext cx="66690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50000"/>
              </a:lnSpc>
              <a:spcBef>
                <a:spcPct val="0"/>
              </a:spcBef>
              <a:buFontTx/>
              <a:buBlip>
                <a:blip r:embed="rId3"/>
              </a:buBlip>
            </a:pPr>
            <a:r>
              <a:rPr lang="zh-CN" altLang="en-US" sz="2000" b="1">
                <a:solidFill>
                  <a:srgbClr val="C00000"/>
                </a:solidFill>
                <a:latin typeface="微软雅黑" panose="020B0503020204020204" pitchFamily="34" charset="-122"/>
              </a:rPr>
              <a:t>制药企业只有符合</a:t>
            </a:r>
            <a:r>
              <a:rPr lang="en-US" altLang="zh-CN" sz="2000" b="1">
                <a:solidFill>
                  <a:srgbClr val="C00000"/>
                </a:solidFill>
                <a:latin typeface="微软雅黑" panose="020B0503020204020204" pitchFamily="34" charset="-122"/>
              </a:rPr>
              <a:t>WHO GMP</a:t>
            </a:r>
            <a:r>
              <a:rPr lang="zh-CN" altLang="en-US" sz="2000" b="1">
                <a:solidFill>
                  <a:srgbClr val="C00000"/>
                </a:solidFill>
                <a:latin typeface="微软雅黑" panose="020B0503020204020204" pitchFamily="34" charset="-122"/>
              </a:rPr>
              <a:t>，通过</a:t>
            </a:r>
            <a:r>
              <a:rPr lang="en-US" altLang="zh-CN" sz="2000" b="1">
                <a:solidFill>
                  <a:srgbClr val="C00000"/>
                </a:solidFill>
                <a:latin typeface="微软雅黑" panose="020B0503020204020204" pitchFamily="34" charset="-122"/>
              </a:rPr>
              <a:t>WHO</a:t>
            </a:r>
            <a:r>
              <a:rPr lang="zh-CN" altLang="en-US" sz="2000" b="1">
                <a:solidFill>
                  <a:srgbClr val="C00000"/>
                </a:solidFill>
                <a:latin typeface="微软雅黑" panose="020B0503020204020204" pitchFamily="34" charset="-122"/>
              </a:rPr>
              <a:t>预认证，才能进入国际采购机构的供应商名单，获得大量的订单。</a:t>
            </a:r>
            <a:endParaRPr lang="en-US" altLang="zh-CN" sz="2000" b="1">
              <a:solidFill>
                <a:srgbClr val="C00000"/>
              </a:solidFill>
              <a:latin typeface="微软雅黑" panose="020B0503020204020204" pitchFamily="34" charset="-122"/>
            </a:endParaRPr>
          </a:p>
        </p:txBody>
      </p:sp>
      <p:pic>
        <p:nvPicPr>
          <p:cNvPr id="11" name="Picture 2" descr="E:\cindyliu\存档框架\模板\Desktop\内部商务\锐普内部商务PPT图片25（锐普PPT论坛） (11).jpg"/>
          <p:cNvPicPr>
            <a:picLocks noChangeAspect="1" noChangeArrowheads="1"/>
          </p:cNvPicPr>
          <p:nvPr/>
        </p:nvPicPr>
        <p:blipFill>
          <a:blip r:embed="rId4" cstate="print"/>
          <a:srcRect l="28423" r="23859" b="7969"/>
          <a:stretch>
            <a:fillRect/>
          </a:stretch>
        </p:blipFill>
        <p:spPr bwMode="auto">
          <a:xfrm>
            <a:off x="8908292" y="2027357"/>
            <a:ext cx="1828800" cy="3581400"/>
          </a:xfrm>
          <a:prstGeom prst="rect">
            <a:avLst/>
          </a:prstGeom>
          <a:noFill/>
          <a:effectLst>
            <a:softEdge rad="31750"/>
          </a:effectLst>
        </p:spPr>
      </p:pic>
    </p:spTree>
    <p:extLst>
      <p:ext uri="{BB962C8B-B14F-4D97-AF65-F5344CB8AC3E}">
        <p14:creationId xmlns:p14="http://schemas.microsoft.com/office/powerpoint/2010/main" val="229775135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2"/>
          <p:cNvSpPr>
            <a:spLocks noChangeArrowheads="1"/>
          </p:cNvSpPr>
          <p:nvPr/>
        </p:nvSpPr>
        <p:spPr bwMode="ltGray">
          <a:xfrm>
            <a:off x="2628900" y="1998664"/>
            <a:ext cx="4826000" cy="619125"/>
          </a:xfrm>
          <a:prstGeom prst="roundRect">
            <a:avLst>
              <a:gd name="adj" fmla="val 50000"/>
            </a:avLst>
          </a:prstGeom>
          <a:gradFill rotWithShape="1">
            <a:gsLst>
              <a:gs pos="0">
                <a:schemeClr val="folHlink"/>
              </a:gs>
              <a:gs pos="100000">
                <a:schemeClr val="bg1">
                  <a:alpha val="0"/>
                </a:schemeClr>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70659" name="Rectangle 3"/>
          <p:cNvSpPr>
            <a:spLocks noChangeArrowheads="1"/>
          </p:cNvSpPr>
          <p:nvPr/>
        </p:nvSpPr>
        <p:spPr bwMode="auto">
          <a:xfrm>
            <a:off x="3684589" y="2097089"/>
            <a:ext cx="29479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20000"/>
              </a:spcBef>
              <a:buFontTx/>
              <a:buNone/>
            </a:pPr>
            <a:r>
              <a:rPr lang="en-US" altLang="zh-CN" sz="1600" b="1">
                <a:solidFill>
                  <a:srgbClr val="000000"/>
                </a:solidFill>
                <a:latin typeface="微软雅黑" panose="020B0503020204020204" pitchFamily="34" charset="-122"/>
              </a:rPr>
              <a:t>1948</a:t>
            </a:r>
            <a:r>
              <a:rPr lang="zh-CN" altLang="en-US" sz="1600" b="1">
                <a:solidFill>
                  <a:srgbClr val="000000"/>
                </a:solidFill>
                <a:latin typeface="微软雅黑" panose="020B0503020204020204" pitchFamily="34" charset="-122"/>
              </a:rPr>
              <a:t>年，第一次世界卫生大会</a:t>
            </a:r>
          </a:p>
        </p:txBody>
      </p:sp>
      <p:sp>
        <p:nvSpPr>
          <p:cNvPr id="70660" name="AutoShape 4"/>
          <p:cNvSpPr>
            <a:spLocks noChangeArrowheads="1"/>
          </p:cNvSpPr>
          <p:nvPr/>
        </p:nvSpPr>
        <p:spPr bwMode="auto">
          <a:xfrm>
            <a:off x="3595689" y="1974850"/>
            <a:ext cx="5799137" cy="642938"/>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70661" name="Rectangle 5"/>
          <p:cNvSpPr>
            <a:spLocks noChangeArrowheads="1"/>
          </p:cNvSpPr>
          <p:nvPr/>
        </p:nvSpPr>
        <p:spPr bwMode="auto">
          <a:xfrm>
            <a:off x="2762250" y="2144714"/>
            <a:ext cx="88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solidFill>
                  <a:srgbClr val="000000"/>
                </a:solidFill>
                <a:latin typeface="微软雅黑" panose="020B0503020204020204" pitchFamily="34" charset="-122"/>
              </a:rPr>
              <a:t>成立：</a:t>
            </a:r>
            <a:endParaRPr lang="en-US" altLang="zh-CN" sz="1800" b="1">
              <a:solidFill>
                <a:srgbClr val="000000"/>
              </a:solidFill>
              <a:latin typeface="微软雅黑" panose="020B0503020204020204" pitchFamily="34" charset="-122"/>
            </a:endParaRPr>
          </a:p>
        </p:txBody>
      </p:sp>
      <p:sp>
        <p:nvSpPr>
          <p:cNvPr id="70662" name="AutoShape 6"/>
          <p:cNvSpPr>
            <a:spLocks noChangeArrowheads="1"/>
          </p:cNvSpPr>
          <p:nvPr/>
        </p:nvSpPr>
        <p:spPr bwMode="ltGray">
          <a:xfrm>
            <a:off x="2628900" y="2862264"/>
            <a:ext cx="4826000" cy="619125"/>
          </a:xfrm>
          <a:prstGeom prst="roundRect">
            <a:avLst>
              <a:gd name="adj" fmla="val 50000"/>
            </a:avLst>
          </a:prstGeom>
          <a:gradFill rotWithShape="1">
            <a:gsLst>
              <a:gs pos="0">
                <a:schemeClr val="folHlink"/>
              </a:gs>
              <a:gs pos="100000">
                <a:schemeClr val="bg1">
                  <a:alpha val="0"/>
                </a:schemeClr>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70663" name="Rectangle 7"/>
          <p:cNvSpPr>
            <a:spLocks noChangeArrowheads="1"/>
          </p:cNvSpPr>
          <p:nvPr/>
        </p:nvSpPr>
        <p:spPr bwMode="auto">
          <a:xfrm>
            <a:off x="3608388" y="2846388"/>
            <a:ext cx="597535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20000"/>
              </a:spcBef>
              <a:buFontTx/>
              <a:buNone/>
            </a:pPr>
            <a:r>
              <a:rPr lang="zh-CN" altLang="en-US" sz="1600" b="1">
                <a:solidFill>
                  <a:srgbClr val="000000"/>
                </a:solidFill>
                <a:latin typeface="微软雅黑" panose="020B0503020204020204" pitchFamily="34" charset="-122"/>
              </a:rPr>
              <a:t>为</a:t>
            </a:r>
            <a:r>
              <a:rPr lang="en-US" altLang="zh-CN" sz="1600" b="1">
                <a:solidFill>
                  <a:srgbClr val="000000"/>
                </a:solidFill>
                <a:latin typeface="微软雅黑" panose="020B0503020204020204" pitchFamily="34" charset="-122"/>
              </a:rPr>
              <a:t>WHO</a:t>
            </a:r>
            <a:r>
              <a:rPr lang="zh-CN" altLang="en-US" sz="1600" b="1">
                <a:solidFill>
                  <a:srgbClr val="000000"/>
                </a:solidFill>
                <a:latin typeface="微软雅黑" panose="020B0503020204020204" pitchFamily="34" charset="-122"/>
              </a:rPr>
              <a:t>及其成员国提供建议。批准</a:t>
            </a:r>
            <a:r>
              <a:rPr lang="en-US" altLang="zh-CN" sz="1600" b="1">
                <a:solidFill>
                  <a:srgbClr val="000000"/>
                </a:solidFill>
                <a:latin typeface="微软雅黑" panose="020B0503020204020204" pitchFamily="34" charset="-122"/>
              </a:rPr>
              <a:t>WHO</a:t>
            </a:r>
            <a:r>
              <a:rPr lang="zh-CN" altLang="en-US" sz="1600" b="1">
                <a:solidFill>
                  <a:srgbClr val="000000"/>
                </a:solidFill>
                <a:latin typeface="微软雅黑" panose="020B0503020204020204" pitchFamily="34" charset="-122"/>
              </a:rPr>
              <a:t>关于药品质量保证的</a:t>
            </a:r>
            <a:endParaRPr lang="en-US" altLang="zh-CN" sz="1600" b="1">
              <a:solidFill>
                <a:srgbClr val="000000"/>
              </a:solidFill>
              <a:latin typeface="微软雅黑" panose="020B0503020204020204" pitchFamily="34" charset="-122"/>
            </a:endParaRPr>
          </a:p>
          <a:p>
            <a:pPr>
              <a:lnSpc>
                <a:spcPct val="100000"/>
              </a:lnSpc>
              <a:spcBef>
                <a:spcPct val="20000"/>
              </a:spcBef>
              <a:buFontTx/>
              <a:buNone/>
            </a:pPr>
            <a:r>
              <a:rPr lang="zh-CN" altLang="en-US" sz="1600" b="1">
                <a:solidFill>
                  <a:srgbClr val="000000"/>
                </a:solidFill>
                <a:latin typeface="微软雅黑" panose="020B0503020204020204" pitchFamily="34" charset="-122"/>
              </a:rPr>
              <a:t>规范、标准和指南（包括国际药典），并将其确定为世界标准。</a:t>
            </a:r>
          </a:p>
        </p:txBody>
      </p:sp>
      <p:sp>
        <p:nvSpPr>
          <p:cNvPr id="70664" name="AutoShape 8"/>
          <p:cNvSpPr>
            <a:spLocks noChangeArrowheads="1"/>
          </p:cNvSpPr>
          <p:nvPr/>
        </p:nvSpPr>
        <p:spPr bwMode="auto">
          <a:xfrm>
            <a:off x="3608389" y="2770189"/>
            <a:ext cx="5799137" cy="642937"/>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70665" name="Rectangle 9"/>
          <p:cNvSpPr>
            <a:spLocks noChangeArrowheads="1"/>
          </p:cNvSpPr>
          <p:nvPr/>
        </p:nvSpPr>
        <p:spPr bwMode="auto">
          <a:xfrm>
            <a:off x="2762251" y="2995614"/>
            <a:ext cx="828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solidFill>
                  <a:srgbClr val="000000"/>
                </a:solidFill>
                <a:latin typeface="微软雅黑" panose="020B0503020204020204" pitchFamily="34" charset="-122"/>
              </a:rPr>
              <a:t>职能</a:t>
            </a:r>
            <a:r>
              <a:rPr lang="zh-CN" altLang="en-US" sz="1400" b="1">
                <a:solidFill>
                  <a:srgbClr val="000000"/>
                </a:solidFill>
                <a:latin typeface="微软雅黑" panose="020B0503020204020204" pitchFamily="34" charset="-122"/>
              </a:rPr>
              <a:t>：</a:t>
            </a:r>
            <a:endParaRPr lang="en-US" altLang="zh-CN" sz="1400" b="1">
              <a:solidFill>
                <a:srgbClr val="000000"/>
              </a:solidFill>
              <a:latin typeface="微软雅黑" panose="020B0503020204020204" pitchFamily="34" charset="-122"/>
            </a:endParaRPr>
          </a:p>
        </p:txBody>
      </p:sp>
      <p:sp>
        <p:nvSpPr>
          <p:cNvPr id="70666" name="AutoShape 10"/>
          <p:cNvSpPr>
            <a:spLocks noChangeArrowheads="1"/>
          </p:cNvSpPr>
          <p:nvPr/>
        </p:nvSpPr>
        <p:spPr bwMode="ltGray">
          <a:xfrm>
            <a:off x="2628900" y="3840164"/>
            <a:ext cx="4826000" cy="619125"/>
          </a:xfrm>
          <a:prstGeom prst="roundRect">
            <a:avLst>
              <a:gd name="adj" fmla="val 50000"/>
            </a:avLst>
          </a:prstGeom>
          <a:gradFill rotWithShape="1">
            <a:gsLst>
              <a:gs pos="0">
                <a:schemeClr val="folHlink"/>
              </a:gs>
              <a:gs pos="100000">
                <a:schemeClr val="bg1">
                  <a:alpha val="0"/>
                </a:schemeClr>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70667" name="Rectangle 11"/>
          <p:cNvSpPr>
            <a:spLocks noChangeArrowheads="1"/>
          </p:cNvSpPr>
          <p:nvPr/>
        </p:nvSpPr>
        <p:spPr bwMode="auto">
          <a:xfrm>
            <a:off x="3646489" y="3973514"/>
            <a:ext cx="4822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20000"/>
              </a:spcBef>
              <a:buFontTx/>
              <a:buNone/>
            </a:pPr>
            <a:r>
              <a:rPr lang="zh-CN" altLang="en-US" sz="1600" b="1" dirty="0">
                <a:solidFill>
                  <a:srgbClr val="000000"/>
                </a:solidFill>
                <a:latin typeface="微软雅黑" panose="020B0503020204020204" pitchFamily="34" charset="-122"/>
              </a:rPr>
              <a:t>选自于国际药典和药品方面的</a:t>
            </a:r>
            <a:r>
              <a:rPr lang="en-US" altLang="en-US" sz="1600" b="1" dirty="0">
                <a:solidFill>
                  <a:srgbClr val="000000"/>
                </a:solidFill>
                <a:latin typeface="微软雅黑" panose="020B0503020204020204" pitchFamily="34" charset="-122"/>
              </a:rPr>
              <a:t>WHO</a:t>
            </a:r>
            <a:r>
              <a:rPr lang="zh-CN" altLang="en-US" sz="1600" b="1" dirty="0">
                <a:solidFill>
                  <a:srgbClr val="000000"/>
                </a:solidFill>
                <a:latin typeface="微软雅黑" panose="020B0503020204020204" pitchFamily="34" charset="-122"/>
              </a:rPr>
              <a:t>专家顾问小组。</a:t>
            </a:r>
          </a:p>
        </p:txBody>
      </p:sp>
      <p:sp>
        <p:nvSpPr>
          <p:cNvPr id="70668" name="AutoShape 12"/>
          <p:cNvSpPr>
            <a:spLocks noChangeArrowheads="1"/>
          </p:cNvSpPr>
          <p:nvPr/>
        </p:nvSpPr>
        <p:spPr bwMode="auto">
          <a:xfrm>
            <a:off x="3595689" y="3816350"/>
            <a:ext cx="5799137" cy="642938"/>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70669" name="Rectangle 13"/>
          <p:cNvSpPr>
            <a:spLocks noChangeArrowheads="1"/>
          </p:cNvSpPr>
          <p:nvPr/>
        </p:nvSpPr>
        <p:spPr bwMode="auto">
          <a:xfrm>
            <a:off x="2825750" y="3998914"/>
            <a:ext cx="88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solidFill>
                  <a:srgbClr val="000000"/>
                </a:solidFill>
                <a:latin typeface="微软雅黑" panose="020B0503020204020204" pitchFamily="34" charset="-122"/>
              </a:rPr>
              <a:t>成员：</a:t>
            </a:r>
          </a:p>
        </p:txBody>
      </p:sp>
      <p:sp>
        <p:nvSpPr>
          <p:cNvPr id="70670" name="AutoShape 14"/>
          <p:cNvSpPr>
            <a:spLocks noChangeArrowheads="1"/>
          </p:cNvSpPr>
          <p:nvPr/>
        </p:nvSpPr>
        <p:spPr bwMode="ltGray">
          <a:xfrm>
            <a:off x="2641600" y="4741864"/>
            <a:ext cx="4826000" cy="619125"/>
          </a:xfrm>
          <a:prstGeom prst="roundRect">
            <a:avLst>
              <a:gd name="adj" fmla="val 50000"/>
            </a:avLst>
          </a:prstGeom>
          <a:gradFill rotWithShape="1">
            <a:gsLst>
              <a:gs pos="0">
                <a:schemeClr val="folHlink"/>
              </a:gs>
              <a:gs pos="100000">
                <a:schemeClr val="bg1">
                  <a:alpha val="0"/>
                </a:schemeClr>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70671" name="Rectangle 15"/>
          <p:cNvSpPr>
            <a:spLocks noChangeArrowheads="1"/>
          </p:cNvSpPr>
          <p:nvPr/>
        </p:nvSpPr>
        <p:spPr bwMode="auto">
          <a:xfrm>
            <a:off x="3646488" y="4764088"/>
            <a:ext cx="632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en-US" altLang="en-US" sz="1600" b="1">
                <a:solidFill>
                  <a:srgbClr val="000000"/>
                </a:solidFill>
                <a:latin typeface="微软雅黑" panose="020B0503020204020204" pitchFamily="34" charset="-122"/>
              </a:rPr>
              <a:t>ECSPP</a:t>
            </a:r>
            <a:r>
              <a:rPr lang="zh-CN" altLang="en-US" sz="1600" b="1">
                <a:solidFill>
                  <a:srgbClr val="000000"/>
                </a:solidFill>
                <a:latin typeface="微软雅黑" panose="020B0503020204020204" pitchFamily="34" charset="-122"/>
              </a:rPr>
              <a:t>每年组织一次会议，每次会议结果发表在</a:t>
            </a:r>
            <a:r>
              <a:rPr lang="en-US" altLang="zh-CN" sz="1600" b="1">
                <a:solidFill>
                  <a:srgbClr val="000000"/>
                </a:solidFill>
                <a:latin typeface="微软雅黑" panose="020B0503020204020204" pitchFamily="34" charset="-122"/>
              </a:rPr>
              <a:t>WHO</a:t>
            </a:r>
            <a:r>
              <a:rPr lang="zh-CN" altLang="en-US" sz="1600" b="1">
                <a:solidFill>
                  <a:srgbClr val="000000"/>
                </a:solidFill>
                <a:latin typeface="微软雅黑" panose="020B0503020204020204" pitchFamily="34" charset="-122"/>
              </a:rPr>
              <a:t>技术报</a:t>
            </a:r>
            <a:endParaRPr lang="en-US" altLang="zh-CN" sz="1600" b="1">
              <a:solidFill>
                <a:srgbClr val="000000"/>
              </a:solidFill>
              <a:latin typeface="微软雅黑" panose="020B0503020204020204" pitchFamily="34" charset="-122"/>
            </a:endParaRPr>
          </a:p>
          <a:p>
            <a:pPr>
              <a:lnSpc>
                <a:spcPct val="100000"/>
              </a:lnSpc>
              <a:spcBef>
                <a:spcPct val="0"/>
              </a:spcBef>
              <a:buFontTx/>
              <a:buNone/>
            </a:pPr>
            <a:r>
              <a:rPr lang="zh-CN" altLang="en-US" sz="1600" b="1">
                <a:solidFill>
                  <a:srgbClr val="000000"/>
                </a:solidFill>
                <a:latin typeface="微软雅黑" panose="020B0503020204020204" pitchFamily="34" charset="-122"/>
              </a:rPr>
              <a:t>告系列中，包括最新通过以及新修订的指南。</a:t>
            </a:r>
          </a:p>
        </p:txBody>
      </p:sp>
      <p:sp>
        <p:nvSpPr>
          <p:cNvPr id="70672" name="AutoShape 16"/>
          <p:cNvSpPr>
            <a:spLocks noChangeArrowheads="1"/>
          </p:cNvSpPr>
          <p:nvPr/>
        </p:nvSpPr>
        <p:spPr bwMode="auto">
          <a:xfrm>
            <a:off x="3608389" y="4718050"/>
            <a:ext cx="5799137" cy="642938"/>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endParaRPr lang="zh-CN" altLang="en-US" sz="1800">
              <a:latin typeface="微软雅黑" panose="020B0503020204020204" pitchFamily="34" charset="-122"/>
            </a:endParaRPr>
          </a:p>
        </p:txBody>
      </p:sp>
      <p:sp>
        <p:nvSpPr>
          <p:cNvPr id="70673" name="Rectangle 17"/>
          <p:cNvSpPr>
            <a:spLocks noChangeArrowheads="1"/>
          </p:cNvSpPr>
          <p:nvPr/>
        </p:nvSpPr>
        <p:spPr bwMode="auto">
          <a:xfrm>
            <a:off x="2787650" y="4875214"/>
            <a:ext cx="882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solidFill>
                  <a:srgbClr val="000000"/>
                </a:solidFill>
                <a:latin typeface="微软雅黑" panose="020B0503020204020204" pitchFamily="34" charset="-122"/>
              </a:rPr>
              <a:t>会议：</a:t>
            </a:r>
            <a:endParaRPr lang="en-US" altLang="zh-CN" sz="1800" b="1">
              <a:solidFill>
                <a:srgbClr val="000000"/>
              </a:solidFill>
              <a:latin typeface="微软雅黑" panose="020B0503020204020204" pitchFamily="34" charset="-122"/>
            </a:endParaRPr>
          </a:p>
        </p:txBody>
      </p:sp>
      <p:grpSp>
        <p:nvGrpSpPr>
          <p:cNvPr id="70674" name="Group 18"/>
          <p:cNvGrpSpPr>
            <a:grpSpLocks/>
          </p:cNvGrpSpPr>
          <p:nvPr/>
        </p:nvGrpSpPr>
        <p:grpSpPr bwMode="auto">
          <a:xfrm>
            <a:off x="1838326" y="1093789"/>
            <a:ext cx="4511675" cy="701675"/>
            <a:chOff x="1513" y="1248"/>
            <a:chExt cx="4470" cy="442"/>
          </a:xfrm>
        </p:grpSpPr>
        <p:sp>
          <p:nvSpPr>
            <p:cNvPr id="70678" name="Freeform 19"/>
            <p:cNvSpPr>
              <a:spLocks/>
            </p:cNvSpPr>
            <p:nvPr/>
          </p:nvSpPr>
          <p:spPr bwMode="gray">
            <a:xfrm>
              <a:off x="1680" y="1248"/>
              <a:ext cx="2832" cy="442"/>
            </a:xfrm>
            <a:custGeom>
              <a:avLst/>
              <a:gdLst>
                <a:gd name="T0" fmla="*/ 1 w 4864"/>
                <a:gd name="T1" fmla="*/ 1 h 769"/>
                <a:gd name="T2" fmla="*/ 1 w 4864"/>
                <a:gd name="T3" fmla="*/ 1 h 769"/>
                <a:gd name="T4" fmla="*/ 1 w 4864"/>
                <a:gd name="T5" fmla="*/ 1 h 769"/>
                <a:gd name="T6" fmla="*/ 1 w 4864"/>
                <a:gd name="T7" fmla="*/ 1 h 769"/>
                <a:gd name="T8" fmla="*/ 1 w 4864"/>
                <a:gd name="T9" fmla="*/ 1 h 769"/>
                <a:gd name="T10" fmla="*/ 1 w 4864"/>
                <a:gd name="T11" fmla="*/ 1 h 769"/>
                <a:gd name="T12" fmla="*/ 1 w 4864"/>
                <a:gd name="T13" fmla="*/ 1 h 769"/>
                <a:gd name="T14" fmla="*/ 1 w 4864"/>
                <a:gd name="T15" fmla="*/ 1 h 769"/>
                <a:gd name="T16" fmla="*/ 1 w 4864"/>
                <a:gd name="T17" fmla="*/ 1 h 769"/>
                <a:gd name="T18" fmla="*/ 1 w 4864"/>
                <a:gd name="T19" fmla="*/ 1 h 769"/>
                <a:gd name="T20" fmla="*/ 1 w 4864"/>
                <a:gd name="T21" fmla="*/ 1 h 769"/>
                <a:gd name="T22" fmla="*/ 1 w 4864"/>
                <a:gd name="T23" fmla="*/ 1 h 769"/>
                <a:gd name="T24" fmla="*/ 1 w 4864"/>
                <a:gd name="T25" fmla="*/ 1 h 769"/>
                <a:gd name="T26" fmla="*/ 1 w 4864"/>
                <a:gd name="T27" fmla="*/ 1 h 769"/>
                <a:gd name="T28" fmla="*/ 1 w 4864"/>
                <a:gd name="T29" fmla="*/ 1 h 769"/>
                <a:gd name="T30" fmla="*/ 1 w 4864"/>
                <a:gd name="T31" fmla="*/ 1 h 769"/>
                <a:gd name="T32" fmla="*/ 1 w 4864"/>
                <a:gd name="T33" fmla="*/ 1 h 769"/>
                <a:gd name="T34" fmla="*/ 1 w 4864"/>
                <a:gd name="T35" fmla="*/ 1 h 769"/>
                <a:gd name="T36" fmla="*/ 1 w 4864"/>
                <a:gd name="T37" fmla="*/ 1 h 769"/>
                <a:gd name="T38" fmla="*/ 1 w 4864"/>
                <a:gd name="T39" fmla="*/ 1 h 769"/>
                <a:gd name="T40" fmla="*/ 1 w 4864"/>
                <a:gd name="T41" fmla="*/ 1 h 769"/>
                <a:gd name="T42" fmla="*/ 1 w 4864"/>
                <a:gd name="T43" fmla="*/ 1 h 769"/>
                <a:gd name="T44" fmla="*/ 1 w 4864"/>
                <a:gd name="T45" fmla="*/ 1 h 769"/>
                <a:gd name="T46" fmla="*/ 1 w 4864"/>
                <a:gd name="T47" fmla="*/ 1 h 769"/>
                <a:gd name="T48" fmla="*/ 1 w 4864"/>
                <a:gd name="T49" fmla="*/ 1 h 769"/>
                <a:gd name="T50" fmla="*/ 1 w 4864"/>
                <a:gd name="T51" fmla="*/ 1 h 769"/>
                <a:gd name="T52" fmla="*/ 1 w 4864"/>
                <a:gd name="T53" fmla="*/ 1 h 769"/>
                <a:gd name="T54" fmla="*/ 1 w 4864"/>
                <a:gd name="T55" fmla="*/ 1 h 769"/>
                <a:gd name="T56" fmla="*/ 1 w 4864"/>
                <a:gd name="T57" fmla="*/ 1 h 769"/>
                <a:gd name="T58" fmla="*/ 1 w 4864"/>
                <a:gd name="T59" fmla="*/ 1 h 769"/>
                <a:gd name="T60" fmla="*/ 1 w 4864"/>
                <a:gd name="T61" fmla="*/ 1 h 769"/>
                <a:gd name="T62" fmla="*/ 1 w 4864"/>
                <a:gd name="T63" fmla="*/ 1 h 769"/>
                <a:gd name="T64" fmla="*/ 1 w 4864"/>
                <a:gd name="T65" fmla="*/ 1 h 769"/>
                <a:gd name="T66" fmla="*/ 1 w 4864"/>
                <a:gd name="T67" fmla="*/ 1 h 769"/>
                <a:gd name="T68" fmla="*/ 1 w 4864"/>
                <a:gd name="T69" fmla="*/ 1 h 769"/>
                <a:gd name="T70" fmla="*/ 1 w 4864"/>
                <a:gd name="T71" fmla="*/ 1 h 769"/>
                <a:gd name="T72" fmla="*/ 1 w 4864"/>
                <a:gd name="T73" fmla="*/ 1 h 7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64"/>
                <a:gd name="T112" fmla="*/ 0 h 769"/>
                <a:gd name="T113" fmla="*/ 4864 w 4864"/>
                <a:gd name="T114" fmla="*/ 769 h 7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ea typeface="微软雅黑" panose="020B0503020204020204" pitchFamily="34" charset="-122"/>
              </a:endParaRPr>
            </a:p>
          </p:txBody>
        </p:sp>
        <p:sp>
          <p:nvSpPr>
            <p:cNvPr id="70679" name="Rectangle 20"/>
            <p:cNvSpPr>
              <a:spLocks noChangeArrowheads="1"/>
            </p:cNvSpPr>
            <p:nvPr/>
          </p:nvSpPr>
          <p:spPr bwMode="gray">
            <a:xfrm>
              <a:off x="1513" y="1384"/>
              <a:ext cx="4470" cy="252"/>
            </a:xfrm>
            <a:prstGeom prst="rect">
              <a:avLst/>
            </a:prstGeom>
            <a:solidFill>
              <a:srgbClr val="CC99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en-US" altLang="zh-CN" sz="2000" b="1">
                  <a:latin typeface="微软雅黑" panose="020B0503020204020204" pitchFamily="34" charset="-122"/>
                </a:rPr>
                <a:t>WHO</a:t>
              </a:r>
              <a:r>
                <a:rPr lang="zh-CN" altLang="en-US" sz="2000" b="1">
                  <a:latin typeface="微软雅黑" panose="020B0503020204020204" pitchFamily="34" charset="-122"/>
                </a:rPr>
                <a:t>药品标准专家委员会（</a:t>
              </a:r>
              <a:r>
                <a:rPr lang="en-US" altLang="zh-CN" sz="2000" b="1">
                  <a:latin typeface="微软雅黑" panose="020B0503020204020204" pitchFamily="34" charset="-122"/>
                </a:rPr>
                <a:t>ECSPP</a:t>
              </a:r>
              <a:r>
                <a:rPr lang="zh-CN" altLang="en-US" sz="2000">
                  <a:latin typeface="微软雅黑" panose="020B0503020204020204" pitchFamily="34" charset="-122"/>
                </a:rPr>
                <a:t>）</a:t>
              </a:r>
              <a:endParaRPr lang="zh-CN" altLang="en-US" sz="2000" b="1">
                <a:solidFill>
                  <a:schemeClr val="tx2"/>
                </a:solidFill>
                <a:latin typeface="Times New Roman" panose="02020603050405020304" pitchFamily="18" charset="0"/>
              </a:endParaRPr>
            </a:p>
          </p:txBody>
        </p:sp>
      </p:grpSp>
      <p:sp>
        <p:nvSpPr>
          <p:cNvPr id="28" name="Rectangle 20"/>
          <p:cNvSpPr>
            <a:spLocks noChangeArrowheads="1"/>
          </p:cNvSpPr>
          <p:nvPr/>
        </p:nvSpPr>
        <p:spPr bwMode="gray">
          <a:xfrm>
            <a:off x="2236788" y="5589588"/>
            <a:ext cx="7848600" cy="584200"/>
          </a:xfrm>
          <a:prstGeom prst="rect">
            <a:avLst/>
          </a:prstGeom>
          <a:solidFill>
            <a:srgbClr val="CC99FF"/>
          </a:solidFill>
          <a:ln w="25400" algn="ctr">
            <a:solidFill>
              <a:schemeClr val="tx1">
                <a:lumMod val="50000"/>
                <a:lumOff val="50000"/>
              </a:schemeClr>
            </a:solidFill>
            <a:miter lim="800000"/>
            <a:headEnd/>
            <a:tailEnd/>
          </a:ln>
        </p:spPr>
        <p:txBody>
          <a:bodyPr>
            <a:spAutoFit/>
          </a:bodyPr>
          <a:lstStyle/>
          <a:p>
            <a:pPr>
              <a:defRPr/>
            </a:pPr>
            <a:r>
              <a:rPr lang="en-US" altLang="zh-CN" sz="1600" b="1" dirty="0">
                <a:latin typeface="微软雅黑" panose="020B0503020204020204" pitchFamily="34" charset="-122"/>
                <a:ea typeface="微软雅黑" pitchFamily="34" charset="-122"/>
              </a:rPr>
              <a:t>The WHO Expert Committee on Specifications for Pharmaceutical Preparations</a:t>
            </a:r>
            <a:endParaRPr lang="zh-CN" altLang="en-US" sz="1600" dirty="0">
              <a:latin typeface="微软雅黑" panose="020B0503020204020204" pitchFamily="34" charset="-122"/>
              <a:ea typeface="微软雅黑" pitchFamily="34" charset="-122"/>
            </a:endParaRPr>
          </a:p>
        </p:txBody>
      </p:sp>
      <p:sp>
        <p:nvSpPr>
          <p:cNvPr id="24" name="标题 23"/>
          <p:cNvSpPr>
            <a:spLocks noGrp="1"/>
          </p:cNvSpPr>
          <p:nvPr>
            <p:ph type="title"/>
          </p:nvPr>
        </p:nvSpPr>
        <p:spPr/>
        <p:txBody>
          <a:bodyPr rtlCol="0">
            <a:normAutofit/>
          </a:bodyPr>
          <a:lstStyle/>
          <a:p>
            <a:pPr eaLnBrk="1" fontAlgn="auto" hangingPunct="1">
              <a:spcAft>
                <a:spcPts val="0"/>
              </a:spcAft>
              <a:defRPr/>
            </a:pPr>
            <a:r>
              <a:rPr lang="en-US" dirty="0">
                <a:cs typeface="+mn-cs"/>
              </a:rPr>
              <a:t>WHO GMP</a:t>
            </a:r>
            <a:r>
              <a:rPr lang="zh-CN" dirty="0">
                <a:cs typeface="+mn-cs"/>
              </a:rPr>
              <a:t>修订机构</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86</a:t>
            </a:fld>
            <a:r>
              <a:rPr lang="en-US" altLang="zh-CN" dirty="0" smtClean="0"/>
              <a:t>/160</a:t>
            </a:r>
            <a:endParaRPr lang="zh-CN" altLang="en-US" dirty="0"/>
          </a:p>
        </p:txBody>
      </p:sp>
    </p:spTree>
    <p:extLst>
      <p:ext uri="{BB962C8B-B14F-4D97-AF65-F5344CB8AC3E}">
        <p14:creationId xmlns:p14="http://schemas.microsoft.com/office/powerpoint/2010/main" val="1977732785"/>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nchor="t"/>
          <a:lstStyle/>
          <a:p>
            <a:pPr eaLnBrk="1" hangingPunct="1"/>
            <a:r>
              <a:rPr lang="en-US" altLang="zh-CN"/>
              <a:t>WHO GMP</a:t>
            </a:r>
            <a:r>
              <a:rPr lang="zh-CN" altLang="en-US"/>
              <a:t>修订流程</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87</a:t>
            </a:fld>
            <a:r>
              <a:rPr lang="en-US" altLang="zh-CN" dirty="0" smtClean="0"/>
              <a:t>/160</a:t>
            </a:r>
            <a:endParaRPr lang="zh-CN" altLang="en-US" dirty="0"/>
          </a:p>
        </p:txBody>
      </p:sp>
      <p:sp>
        <p:nvSpPr>
          <p:cNvPr id="19" name="AutoShape 3"/>
          <p:cNvSpPr>
            <a:spLocks noChangeArrowheads="1"/>
          </p:cNvSpPr>
          <p:nvPr/>
        </p:nvSpPr>
        <p:spPr bwMode="gray">
          <a:xfrm>
            <a:off x="4167188" y="1816100"/>
            <a:ext cx="4991100" cy="1303338"/>
          </a:xfrm>
          <a:prstGeom prst="roundRect">
            <a:avLst>
              <a:gd name="adj" fmla="val 9144"/>
            </a:avLst>
          </a:prstGeom>
          <a:solidFill>
            <a:srgbClr val="F8F8F8"/>
          </a:solidFill>
          <a:ln w="28575">
            <a:solidFill>
              <a:srgbClr val="C40505"/>
            </a:solidFill>
            <a:round/>
            <a:headEnd/>
            <a:tailEnd/>
          </a:ln>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itchFamily="34" charset="-122"/>
            </a:endParaRPr>
          </a:p>
        </p:txBody>
      </p:sp>
      <p:sp>
        <p:nvSpPr>
          <p:cNvPr id="20" name="AutoShape 4"/>
          <p:cNvSpPr>
            <a:spLocks noChangeArrowheads="1"/>
          </p:cNvSpPr>
          <p:nvPr/>
        </p:nvSpPr>
        <p:spPr bwMode="gray">
          <a:xfrm>
            <a:off x="4176713" y="3189288"/>
            <a:ext cx="4991100" cy="1327150"/>
          </a:xfrm>
          <a:prstGeom prst="roundRect">
            <a:avLst>
              <a:gd name="adj" fmla="val 9144"/>
            </a:avLst>
          </a:prstGeom>
          <a:solidFill>
            <a:srgbClr val="F8F8F8"/>
          </a:solidFill>
          <a:ln w="28575">
            <a:solidFill>
              <a:srgbClr val="919191"/>
            </a:solidFill>
            <a:round/>
            <a:headEnd/>
            <a:tailEnd/>
          </a:ln>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itchFamily="34" charset="-122"/>
            </a:endParaRPr>
          </a:p>
        </p:txBody>
      </p:sp>
      <p:sp>
        <p:nvSpPr>
          <p:cNvPr id="21" name="AutoShape 5"/>
          <p:cNvSpPr>
            <a:spLocks noChangeArrowheads="1"/>
          </p:cNvSpPr>
          <p:nvPr/>
        </p:nvSpPr>
        <p:spPr bwMode="gray">
          <a:xfrm>
            <a:off x="3405188" y="1293814"/>
            <a:ext cx="2438400" cy="1785937"/>
          </a:xfrm>
          <a:prstGeom prst="upArrow">
            <a:avLst>
              <a:gd name="adj1" fmla="val 50000"/>
              <a:gd name="adj2" fmla="val 18667"/>
            </a:avLst>
          </a:prstGeom>
          <a:gradFill rotWithShape="1">
            <a:gsLst>
              <a:gs pos="0">
                <a:srgbClr val="C40505">
                  <a:gamma/>
                  <a:shade val="66275"/>
                  <a:invGamma/>
                </a:srgbClr>
              </a:gs>
              <a:gs pos="100000">
                <a:srgbClr val="C40505"/>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rgbClr val="C40505"/>
            </a:extrusionClr>
          </a:sp3d>
        </p:spPr>
        <p:txBody>
          <a:bodyPr wrap="none" anchor="ctr">
            <a:flatTx/>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itchFamily="34" charset="-122"/>
            </a:endParaRPr>
          </a:p>
        </p:txBody>
      </p:sp>
      <p:sp>
        <p:nvSpPr>
          <p:cNvPr id="22" name="AutoShape 6"/>
          <p:cNvSpPr>
            <a:spLocks noChangeArrowheads="1"/>
          </p:cNvSpPr>
          <p:nvPr/>
        </p:nvSpPr>
        <p:spPr bwMode="gray">
          <a:xfrm>
            <a:off x="2895600" y="2693989"/>
            <a:ext cx="2438400" cy="1785937"/>
          </a:xfrm>
          <a:prstGeom prst="upArrow">
            <a:avLst>
              <a:gd name="adj1" fmla="val 50000"/>
              <a:gd name="adj2" fmla="val 18667"/>
            </a:avLst>
          </a:prstGeom>
          <a:gradFill rotWithShape="1">
            <a:gsLst>
              <a:gs pos="0">
                <a:srgbClr val="919191">
                  <a:gamma/>
                  <a:shade val="56078"/>
                  <a:invGamma/>
                </a:srgbClr>
              </a:gs>
              <a:gs pos="100000">
                <a:srgbClr val="91919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rgbClr val="919191"/>
            </a:extrusionClr>
          </a:sp3d>
        </p:spPr>
        <p:txBody>
          <a:bodyPr wrap="none" anchor="ctr">
            <a:flatTx/>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itchFamily="34" charset="-122"/>
            </a:endParaRPr>
          </a:p>
        </p:txBody>
      </p:sp>
      <p:sp>
        <p:nvSpPr>
          <p:cNvPr id="23" name="AutoShape 7"/>
          <p:cNvSpPr>
            <a:spLocks noChangeArrowheads="1"/>
          </p:cNvSpPr>
          <p:nvPr/>
        </p:nvSpPr>
        <p:spPr bwMode="gray">
          <a:xfrm>
            <a:off x="3495676" y="4584700"/>
            <a:ext cx="5662613" cy="1316038"/>
          </a:xfrm>
          <a:prstGeom prst="roundRect">
            <a:avLst>
              <a:gd name="adj" fmla="val 9144"/>
            </a:avLst>
          </a:prstGeom>
          <a:solidFill>
            <a:srgbClr val="F8F8F8"/>
          </a:solidFill>
          <a:ln w="28575">
            <a:solidFill>
              <a:srgbClr val="FEA501"/>
            </a:solidFill>
            <a:round/>
            <a:headEnd/>
            <a:tailEnd/>
          </a:ln>
        </p:spPr>
        <p:txBody>
          <a:bodyPr wrap="none" anchor="ct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itchFamily="34" charset="-122"/>
            </a:endParaRPr>
          </a:p>
        </p:txBody>
      </p:sp>
      <p:sp>
        <p:nvSpPr>
          <p:cNvPr id="24" name="AutoShape 8"/>
          <p:cNvSpPr>
            <a:spLocks noChangeArrowheads="1"/>
          </p:cNvSpPr>
          <p:nvPr/>
        </p:nvSpPr>
        <p:spPr bwMode="gray">
          <a:xfrm>
            <a:off x="2224088" y="4064000"/>
            <a:ext cx="2438400" cy="1785938"/>
          </a:xfrm>
          <a:prstGeom prst="upArrow">
            <a:avLst>
              <a:gd name="adj1" fmla="val 50000"/>
              <a:gd name="adj2" fmla="val 18667"/>
            </a:avLst>
          </a:prstGeom>
          <a:gradFill rotWithShape="1">
            <a:gsLst>
              <a:gs pos="0">
                <a:srgbClr val="FEA501">
                  <a:gamma/>
                  <a:shade val="57255"/>
                  <a:invGamma/>
                </a:srgbClr>
              </a:gs>
              <a:gs pos="100000">
                <a:srgbClr val="FEA501"/>
              </a:gs>
            </a:gsLst>
            <a:lin ang="18900000" scaled="1"/>
          </a:gradFill>
          <a:ln w="19050">
            <a:noFill/>
            <a:miter lim="800000"/>
            <a:headEnd/>
            <a:tailEnd/>
          </a:ln>
          <a:effectLst/>
          <a:scene3d>
            <a:camera prst="legacyPerspectiveBottomRight"/>
            <a:lightRig rig="legacyFlat1" dir="t"/>
          </a:scene3d>
          <a:sp3d extrusionH="430200" prstMaterial="legacyMatte">
            <a:bevelT w="13500" h="13500" prst="angle"/>
            <a:bevelB w="13500" h="13500" prst="angle"/>
            <a:extrusionClr>
              <a:srgbClr val="FEA501"/>
            </a:extrusionClr>
          </a:sp3d>
        </p:spPr>
        <p:txBody>
          <a:bodyPr wrap="none" anchor="ctr">
            <a:flatTx/>
          </a:bodyPr>
          <a:lstStyle/>
          <a:p>
            <a:pPr fontAlgn="auto">
              <a:spcBef>
                <a:spcPts val="0"/>
              </a:spcBef>
              <a:spcAft>
                <a:spcPts val="0"/>
              </a:spcAft>
              <a:defRPr/>
            </a:pPr>
            <a:endParaRPr lang="zh-CN" altLang="en-US" kern="0" dirty="0">
              <a:solidFill>
                <a:sysClr val="windowText" lastClr="000000"/>
              </a:solidFill>
              <a:latin typeface="微软雅黑" panose="020B0503020204020204" pitchFamily="34" charset="-122"/>
              <a:ea typeface="微软雅黑" pitchFamily="34" charset="-122"/>
            </a:endParaRPr>
          </a:p>
        </p:txBody>
      </p:sp>
      <p:sp>
        <p:nvSpPr>
          <p:cNvPr id="72713" name="Text Box 12"/>
          <p:cNvSpPr txBox="1">
            <a:spLocks noChangeArrowheads="1"/>
          </p:cNvSpPr>
          <p:nvPr/>
        </p:nvSpPr>
        <p:spPr bwMode="gray">
          <a:xfrm>
            <a:off x="4038600" y="1627189"/>
            <a:ext cx="1143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en-US" altLang="zh-CN" sz="1800" b="1">
                <a:solidFill>
                  <a:srgbClr val="FFFFFF"/>
                </a:solidFill>
                <a:latin typeface="微软雅黑" panose="020B0503020204020204" pitchFamily="34" charset="-122"/>
                <a:ea typeface="华文细黑" panose="02010600040101010101" pitchFamily="2" charset="-122"/>
              </a:rPr>
              <a:t>WHO</a:t>
            </a:r>
          </a:p>
          <a:p>
            <a:pPr algn="ctr">
              <a:lnSpc>
                <a:spcPct val="100000"/>
              </a:lnSpc>
              <a:spcBef>
                <a:spcPct val="0"/>
              </a:spcBef>
              <a:buFontTx/>
              <a:buNone/>
            </a:pPr>
            <a:r>
              <a:rPr lang="zh-CN" altLang="en-US" sz="1800" b="1">
                <a:solidFill>
                  <a:srgbClr val="FFFFFF"/>
                </a:solidFill>
                <a:latin typeface="微软雅黑" panose="020B0503020204020204" pitchFamily="34" charset="-122"/>
                <a:ea typeface="华文细黑" panose="02010600040101010101" pitchFamily="2" charset="-122"/>
              </a:rPr>
              <a:t>技术报告</a:t>
            </a:r>
            <a:endParaRPr lang="en-US" altLang="zh-CN" sz="1800" b="1">
              <a:solidFill>
                <a:srgbClr val="FFFFFF"/>
              </a:solidFill>
              <a:latin typeface="微软雅黑" panose="020B0503020204020204" pitchFamily="34" charset="-122"/>
              <a:ea typeface="华文细黑" panose="02010600040101010101" pitchFamily="2" charset="-122"/>
            </a:endParaRPr>
          </a:p>
          <a:p>
            <a:pPr algn="ctr">
              <a:lnSpc>
                <a:spcPct val="100000"/>
              </a:lnSpc>
              <a:spcBef>
                <a:spcPct val="0"/>
              </a:spcBef>
              <a:buFontTx/>
              <a:buNone/>
            </a:pPr>
            <a:r>
              <a:rPr lang="zh-CN" altLang="en-US" sz="1800" b="1">
                <a:solidFill>
                  <a:srgbClr val="FFFFFF"/>
                </a:solidFill>
                <a:latin typeface="微软雅黑" panose="020B0503020204020204" pitchFamily="34" charset="-122"/>
                <a:ea typeface="华文细黑" panose="02010600040101010101" pitchFamily="2" charset="-122"/>
              </a:rPr>
              <a:t>系列</a:t>
            </a:r>
          </a:p>
        </p:txBody>
      </p:sp>
      <p:sp>
        <p:nvSpPr>
          <p:cNvPr id="72714" name="Text Box 13"/>
          <p:cNvSpPr txBox="1">
            <a:spLocks noChangeArrowheads="1"/>
          </p:cNvSpPr>
          <p:nvPr/>
        </p:nvSpPr>
        <p:spPr bwMode="gray">
          <a:xfrm>
            <a:off x="3429000" y="2960689"/>
            <a:ext cx="137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en-US" altLang="zh-CN" sz="1800" b="1">
                <a:solidFill>
                  <a:srgbClr val="FFFFFF"/>
                </a:solidFill>
                <a:latin typeface="微软雅黑" panose="020B0503020204020204" pitchFamily="34" charset="-122"/>
                <a:ea typeface="华文细黑" panose="02010600040101010101" pitchFamily="2" charset="-122"/>
              </a:rPr>
              <a:t>WHO</a:t>
            </a:r>
            <a:r>
              <a:rPr lang="zh-CN" altLang="en-US" sz="1800" b="1">
                <a:solidFill>
                  <a:srgbClr val="FFFFFF"/>
                </a:solidFill>
                <a:latin typeface="微软雅黑" panose="020B0503020204020204" pitchFamily="34" charset="-122"/>
                <a:ea typeface="华文细黑" panose="02010600040101010101" pitchFamily="2" charset="-122"/>
              </a:rPr>
              <a:t>药品标准专家</a:t>
            </a:r>
            <a:endParaRPr lang="en-US" altLang="zh-CN" sz="1800" b="1">
              <a:solidFill>
                <a:srgbClr val="FFFFFF"/>
              </a:solidFill>
              <a:latin typeface="微软雅黑" panose="020B0503020204020204" pitchFamily="34" charset="-122"/>
              <a:ea typeface="华文细黑" panose="02010600040101010101" pitchFamily="2" charset="-122"/>
            </a:endParaRPr>
          </a:p>
          <a:p>
            <a:pPr algn="ctr">
              <a:lnSpc>
                <a:spcPct val="100000"/>
              </a:lnSpc>
              <a:spcBef>
                <a:spcPct val="0"/>
              </a:spcBef>
              <a:buFontTx/>
              <a:buNone/>
            </a:pPr>
            <a:r>
              <a:rPr lang="zh-CN" altLang="en-US" sz="1800" b="1">
                <a:solidFill>
                  <a:srgbClr val="FFFFFF"/>
                </a:solidFill>
                <a:latin typeface="微软雅黑" panose="020B0503020204020204" pitchFamily="34" charset="-122"/>
                <a:ea typeface="华文细黑" panose="02010600040101010101" pitchFamily="2" charset="-122"/>
              </a:rPr>
              <a:t>委员会会议</a:t>
            </a:r>
            <a:endParaRPr lang="en-US" altLang="zh-CN" sz="1800" b="1">
              <a:solidFill>
                <a:srgbClr val="FFFFFF"/>
              </a:solidFill>
              <a:latin typeface="微软雅黑" panose="020B0503020204020204" pitchFamily="34" charset="-122"/>
              <a:cs typeface="Arial" panose="020B0604020202020204" pitchFamily="34" charset="0"/>
            </a:endParaRPr>
          </a:p>
        </p:txBody>
      </p:sp>
      <p:sp>
        <p:nvSpPr>
          <p:cNvPr id="72715" name="Text Box 15"/>
          <p:cNvSpPr txBox="1">
            <a:spLocks noChangeArrowheads="1"/>
          </p:cNvSpPr>
          <p:nvPr/>
        </p:nvSpPr>
        <p:spPr bwMode="gray">
          <a:xfrm>
            <a:off x="4191000" y="4621214"/>
            <a:ext cx="487680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10000"/>
              </a:lnSpc>
              <a:spcBef>
                <a:spcPts val="600"/>
              </a:spcBef>
            </a:pPr>
            <a:r>
              <a:rPr lang="zh-CN" altLang="en-US" sz="1600" b="1" dirty="0">
                <a:latin typeface="微软雅黑" panose="020B0503020204020204" pitchFamily="34" charset="-122"/>
              </a:rPr>
              <a:t>一般于每年</a:t>
            </a:r>
            <a:r>
              <a:rPr lang="en-US" altLang="zh-CN" sz="1600" b="1" dirty="0">
                <a:latin typeface="微软雅黑" panose="020B0503020204020204" pitchFamily="34" charset="-122"/>
              </a:rPr>
              <a:t>5</a:t>
            </a:r>
            <a:r>
              <a:rPr lang="zh-CN" altLang="en-US" sz="1600" b="1" dirty="0">
                <a:latin typeface="微软雅黑" panose="020B0503020204020204" pitchFamily="34" charset="-122"/>
              </a:rPr>
              <a:t>月在日内瓦举行</a:t>
            </a:r>
            <a:endParaRPr lang="en-US" altLang="zh-CN" sz="1600" b="1" dirty="0">
              <a:latin typeface="微软雅黑" panose="020B0503020204020204" pitchFamily="34" charset="-122"/>
            </a:endParaRPr>
          </a:p>
          <a:p>
            <a:pPr>
              <a:lnSpc>
                <a:spcPct val="110000"/>
              </a:lnSpc>
              <a:spcBef>
                <a:spcPts val="600"/>
              </a:spcBef>
            </a:pPr>
            <a:r>
              <a:rPr lang="zh-CN" altLang="en-US" sz="1600" b="1" dirty="0">
                <a:latin typeface="微软雅黑" panose="020B0503020204020204" pitchFamily="34" charset="-122"/>
              </a:rPr>
              <a:t>由所有成员国或地区派代表团参加</a:t>
            </a:r>
            <a:endParaRPr lang="en-US" altLang="zh-CN" sz="1600" b="1" dirty="0">
              <a:latin typeface="微软雅黑" panose="020B0503020204020204" pitchFamily="34" charset="-122"/>
            </a:endParaRPr>
          </a:p>
          <a:p>
            <a:pPr>
              <a:lnSpc>
                <a:spcPct val="110000"/>
              </a:lnSpc>
              <a:spcBef>
                <a:spcPts val="600"/>
              </a:spcBef>
            </a:pPr>
            <a:r>
              <a:rPr lang="zh-CN" altLang="en-US" sz="1600" b="1" dirty="0">
                <a:latin typeface="微软雅黑" panose="020B0503020204020204" pitchFamily="34" charset="-122"/>
              </a:rPr>
              <a:t>其主要任务是审议总干事的工作报告、规划预算、接纳新会员国和讨论其他重要议题</a:t>
            </a:r>
            <a:endParaRPr lang="en-US" altLang="zh-CN" sz="1600" b="1" dirty="0">
              <a:latin typeface="微软雅黑" panose="020B0503020204020204" pitchFamily="34" charset="-122"/>
              <a:cs typeface="Arial" panose="020B0604020202020204" pitchFamily="34" charset="0"/>
            </a:endParaRPr>
          </a:p>
        </p:txBody>
      </p:sp>
      <p:sp>
        <p:nvSpPr>
          <p:cNvPr id="72716" name="Text Box 16"/>
          <p:cNvSpPr txBox="1">
            <a:spLocks noChangeArrowheads="1"/>
          </p:cNvSpPr>
          <p:nvPr/>
        </p:nvSpPr>
        <p:spPr bwMode="gray">
          <a:xfrm>
            <a:off x="5334000" y="1968500"/>
            <a:ext cx="37338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ts val="600"/>
              </a:spcBef>
            </a:pPr>
            <a:r>
              <a:rPr lang="zh-CN" altLang="en-US" sz="1600" b="1">
                <a:latin typeface="微软雅黑" panose="020B0503020204020204" pitchFamily="34" charset="-122"/>
              </a:rPr>
              <a:t>每年发行</a:t>
            </a:r>
            <a:endParaRPr lang="en-US" altLang="zh-CN" sz="1600" b="1">
              <a:latin typeface="微软雅黑" panose="020B0503020204020204" pitchFamily="34" charset="-122"/>
            </a:endParaRPr>
          </a:p>
          <a:p>
            <a:pPr>
              <a:lnSpc>
                <a:spcPct val="100000"/>
              </a:lnSpc>
              <a:spcBef>
                <a:spcPts val="600"/>
              </a:spcBef>
            </a:pPr>
            <a:r>
              <a:rPr lang="zh-CN" altLang="en-US" sz="1600" b="1">
                <a:latin typeface="微软雅黑" panose="020B0503020204020204" pitchFamily="34" charset="-122"/>
              </a:rPr>
              <a:t>记录每次</a:t>
            </a:r>
            <a:r>
              <a:rPr lang="en-US" altLang="zh-CN" sz="1600" b="1">
                <a:latin typeface="微软雅黑" panose="020B0503020204020204" pitchFamily="34" charset="-122"/>
              </a:rPr>
              <a:t>WHO</a:t>
            </a:r>
            <a:r>
              <a:rPr lang="zh-CN" altLang="en-US" sz="1600" b="1">
                <a:latin typeface="微软雅黑" panose="020B0503020204020204" pitchFamily="34" charset="-122"/>
              </a:rPr>
              <a:t>药品标准委员会会议结果</a:t>
            </a:r>
            <a:endParaRPr lang="en-US" altLang="zh-CN" sz="1600" b="1">
              <a:latin typeface="微软雅黑" panose="020B0503020204020204" pitchFamily="34" charset="-122"/>
            </a:endParaRPr>
          </a:p>
        </p:txBody>
      </p:sp>
      <p:sp>
        <p:nvSpPr>
          <p:cNvPr id="72717" name="Text Box 17"/>
          <p:cNvSpPr txBox="1">
            <a:spLocks noChangeArrowheads="1"/>
          </p:cNvSpPr>
          <p:nvPr/>
        </p:nvSpPr>
        <p:spPr bwMode="gray">
          <a:xfrm>
            <a:off x="4876800" y="3262313"/>
            <a:ext cx="40386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10000"/>
              </a:lnSpc>
              <a:spcBef>
                <a:spcPts val="600"/>
              </a:spcBef>
            </a:pPr>
            <a:r>
              <a:rPr lang="zh-CN" altLang="en-US" sz="1600" b="1">
                <a:latin typeface="微软雅黑" panose="020B0503020204020204" pitchFamily="34" charset="-122"/>
              </a:rPr>
              <a:t>世界卫生大会之后</a:t>
            </a:r>
            <a:endParaRPr lang="en-US" altLang="zh-CN" sz="1600" b="1">
              <a:latin typeface="微软雅黑" panose="020B0503020204020204" pitchFamily="34" charset="-122"/>
            </a:endParaRPr>
          </a:p>
          <a:p>
            <a:pPr>
              <a:lnSpc>
                <a:spcPct val="110000"/>
              </a:lnSpc>
              <a:spcBef>
                <a:spcPts val="600"/>
              </a:spcBef>
            </a:pPr>
            <a:r>
              <a:rPr lang="en-US" altLang="zh-CN" sz="1600" b="1">
                <a:latin typeface="微软雅黑" panose="020B0503020204020204" pitchFamily="34" charset="-122"/>
              </a:rPr>
              <a:t>WHO</a:t>
            </a:r>
            <a:r>
              <a:rPr lang="zh-CN" altLang="en-US" sz="1600" b="1">
                <a:latin typeface="微软雅黑" panose="020B0503020204020204" pitchFamily="34" charset="-122"/>
              </a:rPr>
              <a:t>药品标准委员会（</a:t>
            </a:r>
            <a:r>
              <a:rPr lang="zh-CN" altLang="en-US" sz="1600">
                <a:latin typeface="微软雅黑" panose="020B0503020204020204" pitchFamily="34" charset="-122"/>
              </a:rPr>
              <a:t> </a:t>
            </a:r>
            <a:r>
              <a:rPr lang="en-US" altLang="zh-CN" sz="1600" b="1">
                <a:latin typeface="微软雅黑" panose="020B0503020204020204" pitchFamily="34" charset="-122"/>
              </a:rPr>
              <a:t>ECSPP </a:t>
            </a:r>
            <a:r>
              <a:rPr lang="zh-CN" altLang="en-US" sz="1600" b="1">
                <a:latin typeface="微软雅黑" panose="020B0503020204020204" pitchFamily="34" charset="-122"/>
              </a:rPr>
              <a:t>）关于药品质量的议题进行讨论，包括在世界卫生大会中所提出的</a:t>
            </a:r>
            <a:endParaRPr lang="en-US" altLang="zh-CN" sz="1600" b="1">
              <a:latin typeface="微软雅黑" panose="020B0503020204020204" pitchFamily="34" charset="-122"/>
            </a:endParaRPr>
          </a:p>
        </p:txBody>
      </p:sp>
      <p:sp>
        <p:nvSpPr>
          <p:cNvPr id="72718" name="Text Box 13"/>
          <p:cNvSpPr txBox="1">
            <a:spLocks noChangeArrowheads="1"/>
          </p:cNvSpPr>
          <p:nvPr/>
        </p:nvSpPr>
        <p:spPr bwMode="gray">
          <a:xfrm>
            <a:off x="2819400" y="4624388"/>
            <a:ext cx="121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gn="ctr">
              <a:lnSpc>
                <a:spcPct val="100000"/>
              </a:lnSpc>
              <a:spcBef>
                <a:spcPct val="0"/>
              </a:spcBef>
              <a:buFontTx/>
              <a:buNone/>
            </a:pPr>
            <a:r>
              <a:rPr lang="zh-CN" altLang="en-US" sz="1800" b="1">
                <a:solidFill>
                  <a:srgbClr val="FFFFFF"/>
                </a:solidFill>
                <a:latin typeface="微软雅黑" panose="020B0503020204020204" pitchFamily="34" charset="-122"/>
                <a:cs typeface="Arial" panose="020B0604020202020204" pitchFamily="34" charset="0"/>
              </a:rPr>
              <a:t>世界卫生大会</a:t>
            </a:r>
            <a:endParaRPr lang="en-US" altLang="zh-CN" sz="1800" b="1">
              <a:solidFill>
                <a:srgbClr val="FFFFFF"/>
              </a:solidFill>
              <a:latin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03826056"/>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rtlCol="0">
            <a:normAutofit/>
          </a:bodyPr>
          <a:lstStyle/>
          <a:p>
            <a:pPr eaLnBrk="1" fontAlgn="auto" hangingPunct="1">
              <a:spcAft>
                <a:spcPts val="0"/>
              </a:spcAft>
              <a:defRPr/>
            </a:pPr>
            <a:r>
              <a:rPr lang="en-US" altLang="zh-CN" b="1" dirty="0"/>
              <a:t>《</a:t>
            </a:r>
            <a:r>
              <a:rPr lang="zh-CN" altLang="en-US" b="1" dirty="0"/>
              <a:t>药品质量保证</a:t>
            </a:r>
            <a:r>
              <a:rPr lang="en-US" altLang="zh-CN" b="1" dirty="0"/>
              <a:t>:</a:t>
            </a:r>
            <a:r>
              <a:rPr lang="zh-CN" altLang="en-US" b="1" dirty="0"/>
              <a:t>指南以及相关材料概要</a:t>
            </a:r>
            <a:r>
              <a:rPr lang="en-US" altLang="zh-CN" b="1" dirty="0"/>
              <a:t>》</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88</a:t>
            </a:fld>
            <a:r>
              <a:rPr lang="en-US" altLang="zh-CN" dirty="0" smtClean="0"/>
              <a:t>/160</a:t>
            </a:r>
            <a:endParaRPr lang="zh-CN" altLang="en-US" dirty="0"/>
          </a:p>
        </p:txBody>
      </p:sp>
      <p:sp>
        <p:nvSpPr>
          <p:cNvPr id="20483" name="AutoShape 3"/>
          <p:cNvSpPr>
            <a:spLocks noChangeArrowheads="1"/>
          </p:cNvSpPr>
          <p:nvPr/>
        </p:nvSpPr>
        <p:spPr bwMode="gray">
          <a:xfrm flipV="1">
            <a:off x="4954589" y="2562226"/>
            <a:ext cx="2262187" cy="1990725"/>
          </a:xfrm>
          <a:prstGeom prst="upArrow">
            <a:avLst>
              <a:gd name="adj1" fmla="val 66602"/>
              <a:gd name="adj2" fmla="val 48259"/>
            </a:avLst>
          </a:prstGeom>
          <a:gradFill rotWithShape="1">
            <a:gsLst>
              <a:gs pos="0">
                <a:srgbClr val="336699"/>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endParaRPr lang="zh-CN" altLang="en-US">
              <a:latin typeface="Calibri" pitchFamily="34" charset="0"/>
              <a:ea typeface="微软雅黑" pitchFamily="34" charset="-122"/>
            </a:endParaRPr>
          </a:p>
        </p:txBody>
      </p:sp>
      <p:sp>
        <p:nvSpPr>
          <p:cNvPr id="455686" name="AutoShape 6"/>
          <p:cNvSpPr>
            <a:spLocks noChangeArrowheads="1"/>
          </p:cNvSpPr>
          <p:nvPr/>
        </p:nvSpPr>
        <p:spPr bwMode="gray">
          <a:xfrm>
            <a:off x="4711700" y="1873251"/>
            <a:ext cx="2895600" cy="639763"/>
          </a:xfrm>
          <a:prstGeom prst="roundRect">
            <a:avLst>
              <a:gd name="adj" fmla="val 34829"/>
            </a:avLst>
          </a:prstGeom>
          <a:gradFill rotWithShape="1">
            <a:gsLst>
              <a:gs pos="0">
                <a:srgbClr val="FFFFFF"/>
              </a:gs>
              <a:gs pos="100000">
                <a:srgbClr val="DDDDDD"/>
              </a:gs>
            </a:gsLst>
            <a:lin ang="5400000" scaled="1"/>
          </a:gradFill>
          <a:ln w="9525" algn="ctr">
            <a:noFill/>
            <a:round/>
            <a:headEnd/>
            <a:tailEnd/>
          </a:ln>
        </p:spPr>
        <p:txBody>
          <a:bodyPr wrap="none" anchor="ctr"/>
          <a:lstStyle/>
          <a:p>
            <a:pPr algn="ctr">
              <a:defRPr/>
            </a:pPr>
            <a:r>
              <a:rPr lang="zh-CN" altLang="en-US" kern="0" dirty="0">
                <a:latin typeface="Calibri" pitchFamily="34" charset="0"/>
                <a:ea typeface="微软雅黑" pitchFamily="34" charset="-122"/>
              </a:rPr>
              <a:t> </a:t>
            </a:r>
            <a:endParaRPr lang="en-US" altLang="zh-CN" kern="0" dirty="0">
              <a:latin typeface="Calibri" pitchFamily="34" charset="0"/>
              <a:ea typeface="微软雅黑" pitchFamily="34" charset="-122"/>
            </a:endParaRPr>
          </a:p>
          <a:p>
            <a:pPr algn="ctr">
              <a:defRPr/>
            </a:pPr>
            <a:r>
              <a:rPr lang="zh-CN" altLang="en-US" b="1" kern="0" dirty="0">
                <a:latin typeface="Calibri" pitchFamily="34" charset="0"/>
                <a:ea typeface="微软雅黑" pitchFamily="34" charset="-122"/>
              </a:rPr>
              <a:t>合订本：</a:t>
            </a:r>
            <a:r>
              <a:rPr lang="en-US" altLang="zh-CN" b="1" kern="0" dirty="0">
                <a:latin typeface="Calibri" pitchFamily="34" charset="0"/>
                <a:ea typeface="微软雅黑" pitchFamily="34" charset="-122"/>
              </a:rPr>
              <a:t>《</a:t>
            </a:r>
            <a:r>
              <a:rPr lang="zh-CN" altLang="en-US" b="1" kern="0" dirty="0">
                <a:latin typeface="Calibri" pitchFamily="34" charset="0"/>
                <a:ea typeface="微软雅黑" pitchFamily="34" charset="-122"/>
              </a:rPr>
              <a:t>药品质量保证：</a:t>
            </a:r>
            <a:endParaRPr lang="en-US" altLang="zh-CN" b="1" kern="0" dirty="0">
              <a:latin typeface="Calibri" pitchFamily="34" charset="0"/>
              <a:ea typeface="微软雅黑" pitchFamily="34" charset="-122"/>
            </a:endParaRPr>
          </a:p>
          <a:p>
            <a:pPr algn="ctr">
              <a:defRPr/>
            </a:pPr>
            <a:r>
              <a:rPr lang="zh-CN" altLang="en-US" b="1" kern="0" dirty="0">
                <a:latin typeface="Calibri" pitchFamily="34" charset="0"/>
                <a:ea typeface="微软雅黑" pitchFamily="34" charset="-122"/>
              </a:rPr>
              <a:t>指南以及相关材料概要</a:t>
            </a:r>
            <a:r>
              <a:rPr lang="en-US" altLang="zh-CN" b="1" kern="0" dirty="0">
                <a:latin typeface="Calibri" pitchFamily="34" charset="0"/>
                <a:ea typeface="微软雅黑" pitchFamily="34" charset="-122"/>
              </a:rPr>
              <a:t>》</a:t>
            </a:r>
            <a:endParaRPr lang="zh-CN" altLang="en-US" b="1" dirty="0">
              <a:latin typeface="Calibri" pitchFamily="34" charset="0"/>
              <a:ea typeface="微软雅黑" pitchFamily="34" charset="-122"/>
            </a:endParaRPr>
          </a:p>
          <a:p>
            <a:pPr>
              <a:defRPr/>
            </a:pPr>
            <a:endParaRPr lang="zh-CN" altLang="en-US" dirty="0">
              <a:latin typeface="Calibri" pitchFamily="34" charset="0"/>
              <a:ea typeface="微软雅黑" pitchFamily="34" charset="-122"/>
            </a:endParaRPr>
          </a:p>
        </p:txBody>
      </p:sp>
      <p:sp>
        <p:nvSpPr>
          <p:cNvPr id="20485" name="Oval 7"/>
          <p:cNvSpPr>
            <a:spLocks noChangeArrowheads="1"/>
          </p:cNvSpPr>
          <p:nvPr/>
        </p:nvSpPr>
        <p:spPr bwMode="gray">
          <a:xfrm>
            <a:off x="2941639" y="4525963"/>
            <a:ext cx="6294437" cy="1452562"/>
          </a:xfrm>
          <a:prstGeom prst="ellipse">
            <a:avLst/>
          </a:prstGeom>
          <a:gradFill rotWithShape="1">
            <a:gsLst>
              <a:gs pos="0">
                <a:srgbClr val="FFFF66"/>
              </a:gs>
              <a:gs pos="100000">
                <a:srgbClr val="FFFFFF"/>
              </a:gs>
            </a:gsLst>
            <a:path path="rect">
              <a:fillToRect t="100000" r="100000"/>
            </a:path>
          </a:gradFill>
          <a:ln>
            <a:noFill/>
          </a:ln>
          <a:effectLst>
            <a:outerShdw dist="107763" dir="2700000" algn="ctr" rotWithShape="0">
              <a:srgbClr val="808080">
                <a:alpha val="50000"/>
              </a:srgbClr>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CN" altLang="en-US">
              <a:latin typeface="Calibri" pitchFamily="34" charset="0"/>
              <a:ea typeface="微软雅黑" pitchFamily="34" charset="-122"/>
            </a:endParaRPr>
          </a:p>
        </p:txBody>
      </p:sp>
      <p:sp>
        <p:nvSpPr>
          <p:cNvPr id="20486" name="AutoShape 8"/>
          <p:cNvSpPr>
            <a:spLocks noChangeArrowheads="1"/>
          </p:cNvSpPr>
          <p:nvPr/>
        </p:nvSpPr>
        <p:spPr bwMode="gray">
          <a:xfrm rot="5400000">
            <a:off x="3833020" y="2077245"/>
            <a:ext cx="865187" cy="765175"/>
          </a:xfrm>
          <a:prstGeom prst="upArrow">
            <a:avLst>
              <a:gd name="adj1" fmla="val 50093"/>
              <a:gd name="adj2" fmla="val 54046"/>
            </a:avLst>
          </a:prstGeom>
          <a:gradFill rotWithShape="1">
            <a:gsLst>
              <a:gs pos="0">
                <a:srgbClr val="336699"/>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endParaRPr lang="zh-CN" altLang="en-US">
              <a:latin typeface="Calibri" pitchFamily="34" charset="0"/>
              <a:ea typeface="微软雅黑" pitchFamily="34" charset="-122"/>
            </a:endParaRPr>
          </a:p>
        </p:txBody>
      </p:sp>
      <p:sp>
        <p:nvSpPr>
          <p:cNvPr id="20487" name="AutoShape 9"/>
          <p:cNvSpPr>
            <a:spLocks noChangeArrowheads="1"/>
          </p:cNvSpPr>
          <p:nvPr/>
        </p:nvSpPr>
        <p:spPr bwMode="gray">
          <a:xfrm rot="-5400000">
            <a:off x="7584281" y="2185194"/>
            <a:ext cx="865188" cy="641350"/>
          </a:xfrm>
          <a:prstGeom prst="upArrow">
            <a:avLst>
              <a:gd name="adj1" fmla="val 50093"/>
              <a:gd name="adj2" fmla="val 54046"/>
            </a:avLst>
          </a:prstGeom>
          <a:gradFill rotWithShape="1">
            <a:gsLst>
              <a:gs pos="0">
                <a:srgbClr val="336699"/>
              </a:gs>
              <a:gs pos="100000">
                <a:srgbClr val="FFFFFF">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p>
            <a:endParaRPr lang="zh-CN" altLang="en-US">
              <a:latin typeface="Calibri" pitchFamily="34" charset="0"/>
              <a:ea typeface="微软雅黑" pitchFamily="34" charset="-122"/>
            </a:endParaRPr>
          </a:p>
        </p:txBody>
      </p:sp>
      <p:sp>
        <p:nvSpPr>
          <p:cNvPr id="20488" name="AutoShape 14"/>
          <p:cNvSpPr>
            <a:spLocks noChangeArrowheads="1"/>
          </p:cNvSpPr>
          <p:nvPr/>
        </p:nvSpPr>
        <p:spPr bwMode="gray">
          <a:xfrm>
            <a:off x="8440739" y="2605088"/>
            <a:ext cx="1658937" cy="762000"/>
          </a:xfrm>
          <a:prstGeom prst="roundRect">
            <a:avLst>
              <a:gd name="adj" fmla="val 16667"/>
            </a:avLst>
          </a:prstGeom>
          <a:solidFill>
            <a:schemeClr val="accent2"/>
          </a:solidFill>
          <a:ln w="38100" algn="ctr">
            <a:solidFill>
              <a:srgbClr val="FFFFFF">
                <a:alpha val="70195"/>
              </a:srgbClr>
            </a:solidFill>
            <a:round/>
            <a:headEnd/>
            <a:tailEnd/>
          </a:ln>
        </p:spPr>
        <p:txBody>
          <a:bodyPr wrap="none" anchor="ctr"/>
          <a:lstStyle/>
          <a:p>
            <a:endParaRPr lang="zh-CN" altLang="en-US">
              <a:latin typeface="Calibri" pitchFamily="34" charset="0"/>
              <a:ea typeface="微软雅黑" pitchFamily="34" charset="-122"/>
            </a:endParaRPr>
          </a:p>
        </p:txBody>
      </p:sp>
      <p:sp>
        <p:nvSpPr>
          <p:cNvPr id="20489" name="AutoShape 15"/>
          <p:cNvSpPr>
            <a:spLocks noChangeArrowheads="1"/>
          </p:cNvSpPr>
          <p:nvPr/>
        </p:nvSpPr>
        <p:spPr bwMode="gray">
          <a:xfrm>
            <a:off x="8382000" y="1673225"/>
            <a:ext cx="1658938" cy="762000"/>
          </a:xfrm>
          <a:prstGeom prst="roundRect">
            <a:avLst>
              <a:gd name="adj" fmla="val 16667"/>
            </a:avLst>
          </a:prstGeom>
          <a:solidFill>
            <a:schemeClr val="accent2"/>
          </a:solidFill>
          <a:ln w="38100" algn="ctr">
            <a:solidFill>
              <a:srgbClr val="FFFFFF">
                <a:alpha val="70195"/>
              </a:srgbClr>
            </a:solidFill>
            <a:round/>
            <a:headEnd/>
            <a:tailEnd/>
          </a:ln>
        </p:spPr>
        <p:txBody>
          <a:bodyPr wrap="none" anchor="ctr"/>
          <a:lstStyle/>
          <a:p>
            <a:endParaRPr lang="zh-CN" altLang="en-US">
              <a:latin typeface="Calibri" pitchFamily="34" charset="0"/>
              <a:ea typeface="微软雅黑" pitchFamily="34" charset="-122"/>
            </a:endParaRPr>
          </a:p>
        </p:txBody>
      </p:sp>
      <p:sp>
        <p:nvSpPr>
          <p:cNvPr id="455696" name="Text Box 16"/>
          <p:cNvSpPr txBox="1">
            <a:spLocks noChangeArrowheads="1"/>
          </p:cNvSpPr>
          <p:nvPr/>
        </p:nvSpPr>
        <p:spPr bwMode="white">
          <a:xfrm>
            <a:off x="8470901" y="1733551"/>
            <a:ext cx="1393825" cy="646113"/>
          </a:xfrm>
          <a:prstGeom prst="rect">
            <a:avLst/>
          </a:prstGeom>
          <a:noFill/>
          <a:ln w="9525" algn="ctr">
            <a:noFill/>
            <a:miter lim="800000"/>
            <a:headEnd/>
            <a:tailEnd/>
          </a:ln>
        </p:spPr>
        <p:txBody>
          <a:bodyPr>
            <a:spAutoFit/>
          </a:bodyPr>
          <a:lstStyle/>
          <a:p>
            <a:pPr algn="ctr" eaLnBrk="0" hangingPunct="0">
              <a:defRPr/>
            </a:pPr>
            <a:r>
              <a:rPr lang="en-US" altLang="zh-CN" b="1" dirty="0">
                <a:solidFill>
                  <a:srgbClr val="000000"/>
                </a:solidFill>
                <a:latin typeface="Calibri" pitchFamily="34" charset="0"/>
                <a:ea typeface="微软雅黑" pitchFamily="34" charset="-122"/>
              </a:rPr>
              <a:t>WHO</a:t>
            </a:r>
            <a:r>
              <a:rPr lang="zh-CN" altLang="en-US" b="1" dirty="0">
                <a:solidFill>
                  <a:srgbClr val="000000"/>
                </a:solidFill>
                <a:latin typeface="Calibri" pitchFamily="34" charset="0"/>
                <a:ea typeface="微软雅黑" pitchFamily="34" charset="-122"/>
              </a:rPr>
              <a:t>发布的新文件</a:t>
            </a:r>
            <a:endParaRPr lang="en-US" altLang="zh-CN" b="1" dirty="0">
              <a:solidFill>
                <a:srgbClr val="000000"/>
              </a:solidFill>
              <a:effectLst>
                <a:outerShdw blurRad="38100" dist="38100" dir="2700000" algn="tl">
                  <a:srgbClr val="C0C0C0"/>
                </a:outerShdw>
              </a:effectLst>
              <a:latin typeface="Calibri" pitchFamily="34" charset="0"/>
              <a:ea typeface="微软雅黑" pitchFamily="34" charset="-122"/>
            </a:endParaRPr>
          </a:p>
        </p:txBody>
      </p:sp>
      <p:sp>
        <p:nvSpPr>
          <p:cNvPr id="455697" name="Text Box 17"/>
          <p:cNvSpPr txBox="1">
            <a:spLocks noChangeArrowheads="1"/>
          </p:cNvSpPr>
          <p:nvPr/>
        </p:nvSpPr>
        <p:spPr bwMode="white">
          <a:xfrm>
            <a:off x="8348663" y="2663826"/>
            <a:ext cx="1866900" cy="646113"/>
          </a:xfrm>
          <a:prstGeom prst="rect">
            <a:avLst/>
          </a:prstGeom>
          <a:noFill/>
          <a:ln w="9525" algn="ctr">
            <a:noFill/>
            <a:miter lim="800000"/>
            <a:headEnd/>
            <a:tailEnd/>
          </a:ln>
        </p:spPr>
        <p:txBody>
          <a:bodyPr>
            <a:spAutoFit/>
          </a:bodyPr>
          <a:lstStyle/>
          <a:p>
            <a:pPr algn="ctr" eaLnBrk="0" hangingPunct="0">
              <a:defRPr/>
            </a:pPr>
            <a:r>
              <a:rPr lang="en-US" altLang="zh-CN" b="1" dirty="0">
                <a:solidFill>
                  <a:srgbClr val="000000"/>
                </a:solidFill>
                <a:latin typeface="Calibri" pitchFamily="34" charset="0"/>
                <a:ea typeface="微软雅黑" pitchFamily="34" charset="-122"/>
              </a:rPr>
              <a:t>WHO</a:t>
            </a:r>
            <a:r>
              <a:rPr lang="zh-CN" altLang="en-US" b="1" dirty="0">
                <a:solidFill>
                  <a:srgbClr val="000000"/>
                </a:solidFill>
                <a:latin typeface="Calibri" pitchFamily="34" charset="0"/>
                <a:ea typeface="微软雅黑" pitchFamily="34" charset="-122"/>
              </a:rPr>
              <a:t>所接受的最新的修订内容</a:t>
            </a:r>
            <a:endParaRPr lang="en-US" altLang="zh-CN" b="1" dirty="0">
              <a:solidFill>
                <a:srgbClr val="000000"/>
              </a:solidFill>
              <a:effectLst>
                <a:outerShdw blurRad="38100" dist="38100" dir="2700000" algn="tl">
                  <a:srgbClr val="C0C0C0"/>
                </a:outerShdw>
              </a:effectLst>
              <a:latin typeface="Calibri" pitchFamily="34" charset="0"/>
              <a:ea typeface="微软雅黑" pitchFamily="34" charset="-122"/>
            </a:endParaRPr>
          </a:p>
        </p:txBody>
      </p:sp>
      <p:sp>
        <p:nvSpPr>
          <p:cNvPr id="20492" name="Text Box 18"/>
          <p:cNvSpPr txBox="1">
            <a:spLocks noChangeArrowheads="1"/>
          </p:cNvSpPr>
          <p:nvPr/>
        </p:nvSpPr>
        <p:spPr bwMode="white">
          <a:xfrm>
            <a:off x="2276476" y="1870076"/>
            <a:ext cx="1393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200">
                <a:solidFill>
                  <a:schemeClr val="tx1"/>
                </a:solidFill>
                <a:latin typeface="Calibri" pitchFamily="34" charset="0"/>
                <a:ea typeface="微软雅黑" pitchFamily="34" charset="-122"/>
              </a:defRPr>
            </a:lvl1pPr>
            <a:lvl2pPr>
              <a:defRPr sz="2800">
                <a:solidFill>
                  <a:schemeClr val="tx1"/>
                </a:solidFill>
                <a:latin typeface="Calibri" pitchFamily="34" charset="0"/>
                <a:ea typeface="微软雅黑" pitchFamily="34" charset="-122"/>
              </a:defRPr>
            </a:lvl2pPr>
            <a:lvl3pPr>
              <a:defRPr sz="24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6pPr>
            <a:lvl7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7pPr>
            <a:lvl8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8pPr>
            <a:lvl9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9pPr>
          </a:lstStyle>
          <a:p>
            <a:pPr algn="ctr">
              <a:spcBef>
                <a:spcPct val="50000"/>
              </a:spcBef>
            </a:pPr>
            <a:r>
              <a:rPr lang="en-US" altLang="zh-CN" sz="1800">
                <a:solidFill>
                  <a:srgbClr val="FFFFFF"/>
                </a:solidFill>
              </a:rPr>
              <a:t>Text in here</a:t>
            </a:r>
          </a:p>
        </p:txBody>
      </p:sp>
      <p:sp>
        <p:nvSpPr>
          <p:cNvPr id="20493" name="Text Box 19"/>
          <p:cNvSpPr txBox="1">
            <a:spLocks noChangeArrowheads="1"/>
          </p:cNvSpPr>
          <p:nvPr/>
        </p:nvSpPr>
        <p:spPr bwMode="white">
          <a:xfrm>
            <a:off x="2276476" y="2809876"/>
            <a:ext cx="1393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200">
                <a:solidFill>
                  <a:schemeClr val="tx1"/>
                </a:solidFill>
                <a:latin typeface="Calibri" pitchFamily="34" charset="0"/>
                <a:ea typeface="微软雅黑" pitchFamily="34" charset="-122"/>
              </a:defRPr>
            </a:lvl1pPr>
            <a:lvl2pPr>
              <a:defRPr sz="2800">
                <a:solidFill>
                  <a:schemeClr val="tx1"/>
                </a:solidFill>
                <a:latin typeface="Calibri" pitchFamily="34" charset="0"/>
                <a:ea typeface="微软雅黑" pitchFamily="34" charset="-122"/>
              </a:defRPr>
            </a:lvl2pPr>
            <a:lvl3pPr>
              <a:defRPr sz="24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6pPr>
            <a:lvl7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7pPr>
            <a:lvl8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8pPr>
            <a:lvl9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9pPr>
          </a:lstStyle>
          <a:p>
            <a:pPr algn="ctr">
              <a:spcBef>
                <a:spcPct val="50000"/>
              </a:spcBef>
            </a:pPr>
            <a:r>
              <a:rPr lang="en-US" altLang="zh-CN" sz="1800">
                <a:solidFill>
                  <a:srgbClr val="FFFFFF"/>
                </a:solidFill>
              </a:rPr>
              <a:t>Text in here</a:t>
            </a:r>
          </a:p>
        </p:txBody>
      </p:sp>
      <p:sp>
        <p:nvSpPr>
          <p:cNvPr id="42004" name="Rectangle 20"/>
          <p:cNvSpPr>
            <a:spLocks noChangeArrowheads="1"/>
          </p:cNvSpPr>
          <p:nvPr/>
        </p:nvSpPr>
        <p:spPr bwMode="auto">
          <a:xfrm>
            <a:off x="2895600" y="4781550"/>
            <a:ext cx="6553200" cy="1016000"/>
          </a:xfrm>
          <a:prstGeom prst="rect">
            <a:avLst/>
          </a:prstGeom>
          <a:noFill/>
          <a:ln w="9525" algn="ctr">
            <a:noFill/>
            <a:miter lim="800000"/>
            <a:headEnd/>
            <a:tailEnd/>
          </a:ln>
          <a:effectLst/>
        </p:spPr>
        <p:txBody>
          <a:bodyPr>
            <a:spAutoFit/>
          </a:bodyPr>
          <a:lstStyle/>
          <a:p>
            <a:pPr algn="ctr" eaLnBrk="0" hangingPunct="0">
              <a:buClr>
                <a:srgbClr val="D7181F"/>
              </a:buClr>
              <a:buFont typeface="Wingdings" pitchFamily="2" charset="2"/>
              <a:buNone/>
              <a:defRPr/>
            </a:pPr>
            <a:r>
              <a:rPr lang="zh-CN" altLang="en-US" sz="2000" b="1" dirty="0">
                <a:ea typeface="微软雅黑" pitchFamily="34" charset="-122"/>
              </a:rPr>
              <a:t>为了方便查找</a:t>
            </a:r>
            <a:r>
              <a:rPr lang="en-US" altLang="zh-CN" sz="2000" b="1" dirty="0">
                <a:ea typeface="微软雅黑" pitchFamily="34" charset="-122"/>
              </a:rPr>
              <a:t>GMP</a:t>
            </a:r>
            <a:r>
              <a:rPr lang="zh-CN" altLang="en-US" sz="2000" b="1" dirty="0">
                <a:ea typeface="微软雅黑" pitchFamily="34" charset="-122"/>
              </a:rPr>
              <a:t>信息，</a:t>
            </a:r>
            <a:r>
              <a:rPr lang="en-US" altLang="zh-CN" sz="2000" b="1" dirty="0">
                <a:ea typeface="微软雅黑" pitchFamily="34" charset="-122"/>
              </a:rPr>
              <a:t>WHO</a:t>
            </a:r>
            <a:r>
              <a:rPr lang="zh-CN" altLang="en-US" sz="2000" b="1" dirty="0">
                <a:ea typeface="微软雅黑" pitchFamily="34" charset="-122"/>
              </a:rPr>
              <a:t>对之前技术报告系列中发布的相关附件和更新的内容进行了收集，发行了 </a:t>
            </a:r>
            <a:r>
              <a:rPr lang="en-US" altLang="zh-CN" sz="2000" b="1" dirty="0">
                <a:ea typeface="微软雅黑" pitchFamily="34" charset="-122"/>
              </a:rPr>
              <a:t>《</a:t>
            </a:r>
            <a:r>
              <a:rPr lang="zh-CN" altLang="en-US" sz="2000" b="1" dirty="0">
                <a:ea typeface="微软雅黑" pitchFamily="34" charset="-122"/>
              </a:rPr>
              <a:t>药品质量保证：指南以及相关材料概要</a:t>
            </a:r>
            <a:r>
              <a:rPr lang="en-US" altLang="zh-CN" sz="2000" b="1" dirty="0">
                <a:ea typeface="微软雅黑" pitchFamily="34" charset="-122"/>
              </a:rPr>
              <a:t>》</a:t>
            </a:r>
            <a:endParaRPr lang="en-US" altLang="zh-CN" sz="2000" b="1" dirty="0">
              <a:effectLst>
                <a:outerShdw blurRad="38100" dist="38100" dir="2700000" algn="tl">
                  <a:srgbClr val="FFFFFF"/>
                </a:outerShdw>
              </a:effectLst>
              <a:ea typeface="微软雅黑" pitchFamily="34" charset="-122"/>
            </a:endParaRPr>
          </a:p>
        </p:txBody>
      </p:sp>
      <p:pic>
        <p:nvPicPr>
          <p:cNvPr id="20495" name="Picture 2" descr="E:\cindyliu\存档框架\模板\Desktop\本本收集图片84张\本本收集QQ3596717 (55).jpg"/>
          <p:cNvPicPr>
            <a:picLocks noChangeAspect="1" noChangeArrowheads="1"/>
          </p:cNvPicPr>
          <p:nvPr/>
        </p:nvPicPr>
        <p:blipFill>
          <a:blip r:embed="rId3">
            <a:extLst>
              <a:ext uri="{28A0092B-C50C-407E-A947-70E740481C1C}">
                <a14:useLocalDpi xmlns:a14="http://schemas.microsoft.com/office/drawing/2010/main" val="0"/>
              </a:ext>
            </a:extLst>
          </a:blip>
          <a:srcRect l="20000" t="10025" b="12280"/>
          <a:stretch>
            <a:fillRect/>
          </a:stretch>
        </p:blipFill>
        <p:spPr bwMode="auto">
          <a:xfrm>
            <a:off x="2209800" y="1504951"/>
            <a:ext cx="144780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6" name="矩形 22"/>
          <p:cNvSpPr>
            <a:spLocks noChangeArrowheads="1"/>
          </p:cNvSpPr>
          <p:nvPr/>
        </p:nvSpPr>
        <p:spPr bwMode="auto">
          <a:xfrm>
            <a:off x="2268819" y="1039237"/>
            <a:ext cx="2587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latin typeface="华文隶书" pitchFamily="2" charset="-122"/>
                <a:ea typeface="华文隶书" pitchFamily="2" charset="-122"/>
              </a:rPr>
              <a:t>历年</a:t>
            </a:r>
            <a:r>
              <a:rPr lang="en-US" altLang="zh-CN" b="1" dirty="0">
                <a:latin typeface="华文隶书" pitchFamily="2" charset="-122"/>
                <a:ea typeface="华文隶书" pitchFamily="2" charset="-122"/>
              </a:rPr>
              <a:t>WHO </a:t>
            </a:r>
            <a:r>
              <a:rPr lang="zh-CN" altLang="en-US" b="1" dirty="0">
                <a:latin typeface="华文隶书" pitchFamily="2" charset="-122"/>
                <a:ea typeface="华文隶书" pitchFamily="2" charset="-122"/>
              </a:rPr>
              <a:t>技术报告系列</a:t>
            </a:r>
            <a:endParaRPr lang="zh-CN" altLang="en-US" dirty="0">
              <a:latin typeface="Calibri" pitchFamily="34" charset="0"/>
              <a:ea typeface="微软雅黑" pitchFamily="34" charset="-122"/>
            </a:endParaRPr>
          </a:p>
        </p:txBody>
      </p:sp>
    </p:spTree>
    <p:extLst>
      <p:ext uri="{BB962C8B-B14F-4D97-AF65-F5344CB8AC3E}">
        <p14:creationId xmlns:p14="http://schemas.microsoft.com/office/powerpoint/2010/main" val="1157198952"/>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chor="t"/>
          <a:lstStyle/>
          <a:p>
            <a:pPr eaLnBrk="1" hangingPunct="1"/>
            <a:r>
              <a:rPr lang="en-US" altLang="zh-CN" b="1" dirty="0"/>
              <a:t>《</a:t>
            </a:r>
            <a:r>
              <a:rPr lang="zh-CN" altLang="en-US" b="1" dirty="0"/>
              <a:t>药品质量保证</a:t>
            </a:r>
            <a:r>
              <a:rPr lang="en-US" altLang="zh-CN" b="1" dirty="0"/>
              <a:t>:</a:t>
            </a:r>
            <a:r>
              <a:rPr lang="zh-CN" altLang="en-US" b="1" dirty="0"/>
              <a:t>指南以及相关材料概要</a:t>
            </a:r>
            <a:r>
              <a:rPr lang="en-US" altLang="zh-CN" b="1" dirty="0"/>
              <a:t>》</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89</a:t>
            </a:fld>
            <a:r>
              <a:rPr lang="en-US" altLang="zh-CN" dirty="0" smtClean="0"/>
              <a:t>/160</a:t>
            </a:r>
            <a:endParaRPr lang="zh-CN" altLang="en-US" dirty="0"/>
          </a:p>
        </p:txBody>
      </p:sp>
      <p:grpSp>
        <p:nvGrpSpPr>
          <p:cNvPr id="22531" name="Group 3"/>
          <p:cNvGrpSpPr>
            <a:grpSpLocks/>
          </p:cNvGrpSpPr>
          <p:nvPr/>
        </p:nvGrpSpPr>
        <p:grpSpPr bwMode="auto">
          <a:xfrm>
            <a:off x="7108826" y="2643188"/>
            <a:ext cx="1770063" cy="1771650"/>
            <a:chOff x="1307" y="1048"/>
            <a:chExt cx="1088" cy="1088"/>
          </a:xfrm>
        </p:grpSpPr>
        <p:sp>
          <p:nvSpPr>
            <p:cNvPr id="22560" name="Oval 4"/>
            <p:cNvSpPr>
              <a:spLocks noChangeArrowheads="1"/>
            </p:cNvSpPr>
            <p:nvPr/>
          </p:nvSpPr>
          <p:spPr bwMode="auto">
            <a:xfrm>
              <a:off x="1307" y="1048"/>
              <a:ext cx="1088" cy="1088"/>
            </a:xfrm>
            <a:prstGeom prst="ellipse">
              <a:avLst/>
            </a:prstGeom>
            <a:noFill/>
            <a:ln w="76200" algn="ctr">
              <a:solidFill>
                <a:srgbClr val="C0C0C0">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ea typeface="微软雅黑" pitchFamily="34" charset="-122"/>
              </a:endParaRPr>
            </a:p>
          </p:txBody>
        </p:sp>
        <p:sp>
          <p:nvSpPr>
            <p:cNvPr id="22561" name="Oval 5"/>
            <p:cNvSpPr>
              <a:spLocks noChangeArrowheads="1"/>
            </p:cNvSpPr>
            <p:nvPr/>
          </p:nvSpPr>
          <p:spPr bwMode="auto">
            <a:xfrm>
              <a:off x="1422" y="1164"/>
              <a:ext cx="856" cy="856"/>
            </a:xfrm>
            <a:prstGeom prst="ellipse">
              <a:avLst/>
            </a:prstGeom>
            <a:noFill/>
            <a:ln w="117475" algn="ctr">
              <a:solidFill>
                <a:srgbClr val="C0C0C0">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ea typeface="微软雅黑" pitchFamily="34" charset="-122"/>
              </a:endParaRPr>
            </a:p>
          </p:txBody>
        </p:sp>
        <p:sp>
          <p:nvSpPr>
            <p:cNvPr id="22562" name="Oval 6"/>
            <p:cNvSpPr>
              <a:spLocks noChangeArrowheads="1"/>
            </p:cNvSpPr>
            <p:nvPr/>
          </p:nvSpPr>
          <p:spPr bwMode="auto">
            <a:xfrm>
              <a:off x="1596" y="1337"/>
              <a:ext cx="510" cy="510"/>
            </a:xfrm>
            <a:prstGeom prst="ellipse">
              <a:avLst/>
            </a:prstGeom>
            <a:noFill/>
            <a:ln w="177800" algn="ctr">
              <a:solidFill>
                <a:srgbClr val="C0C0C0">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ea typeface="微软雅黑" pitchFamily="34" charset="-122"/>
              </a:endParaRPr>
            </a:p>
          </p:txBody>
        </p:sp>
      </p:grpSp>
      <p:grpSp>
        <p:nvGrpSpPr>
          <p:cNvPr id="22532" name="Group 7"/>
          <p:cNvGrpSpPr>
            <a:grpSpLocks/>
          </p:cNvGrpSpPr>
          <p:nvPr/>
        </p:nvGrpSpPr>
        <p:grpSpPr bwMode="auto">
          <a:xfrm>
            <a:off x="3513138" y="1219201"/>
            <a:ext cx="1771650" cy="1770063"/>
            <a:chOff x="1307" y="1048"/>
            <a:chExt cx="1088" cy="1088"/>
          </a:xfrm>
        </p:grpSpPr>
        <p:sp>
          <p:nvSpPr>
            <p:cNvPr id="22557" name="Oval 8"/>
            <p:cNvSpPr>
              <a:spLocks noChangeArrowheads="1"/>
            </p:cNvSpPr>
            <p:nvPr/>
          </p:nvSpPr>
          <p:spPr bwMode="auto">
            <a:xfrm>
              <a:off x="1307" y="1048"/>
              <a:ext cx="1088" cy="1088"/>
            </a:xfrm>
            <a:prstGeom prst="ellipse">
              <a:avLst/>
            </a:prstGeom>
            <a:noFill/>
            <a:ln w="76200" algn="ctr">
              <a:solidFill>
                <a:srgbClr val="C0C0C0">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ea typeface="微软雅黑" pitchFamily="34" charset="-122"/>
              </a:endParaRPr>
            </a:p>
          </p:txBody>
        </p:sp>
        <p:sp>
          <p:nvSpPr>
            <p:cNvPr id="22558" name="Oval 9"/>
            <p:cNvSpPr>
              <a:spLocks noChangeArrowheads="1"/>
            </p:cNvSpPr>
            <p:nvPr/>
          </p:nvSpPr>
          <p:spPr bwMode="auto">
            <a:xfrm>
              <a:off x="1422" y="1164"/>
              <a:ext cx="856" cy="856"/>
            </a:xfrm>
            <a:prstGeom prst="ellipse">
              <a:avLst/>
            </a:prstGeom>
            <a:noFill/>
            <a:ln w="117475" algn="ctr">
              <a:solidFill>
                <a:srgbClr val="C0C0C0">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ea typeface="微软雅黑" pitchFamily="34" charset="-122"/>
              </a:endParaRPr>
            </a:p>
          </p:txBody>
        </p:sp>
        <p:sp>
          <p:nvSpPr>
            <p:cNvPr id="22559" name="Oval 10"/>
            <p:cNvSpPr>
              <a:spLocks noChangeArrowheads="1"/>
            </p:cNvSpPr>
            <p:nvPr/>
          </p:nvSpPr>
          <p:spPr bwMode="auto">
            <a:xfrm>
              <a:off x="1596" y="1337"/>
              <a:ext cx="510" cy="510"/>
            </a:xfrm>
            <a:prstGeom prst="ellipse">
              <a:avLst/>
            </a:prstGeom>
            <a:noFill/>
            <a:ln w="177800" algn="ctr">
              <a:solidFill>
                <a:srgbClr val="C0C0C0">
                  <a:alpha val="50195"/>
                </a:srgb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ea typeface="微软雅黑" pitchFamily="34" charset="-122"/>
              </a:endParaRPr>
            </a:p>
          </p:txBody>
        </p:sp>
      </p:grpSp>
      <p:grpSp>
        <p:nvGrpSpPr>
          <p:cNvPr id="22533" name="Group 11"/>
          <p:cNvGrpSpPr>
            <a:grpSpLocks/>
          </p:cNvGrpSpPr>
          <p:nvPr/>
        </p:nvGrpSpPr>
        <p:grpSpPr bwMode="auto">
          <a:xfrm>
            <a:off x="4033839" y="1350963"/>
            <a:ext cx="1208087" cy="1454150"/>
            <a:chOff x="1380" y="1216"/>
            <a:chExt cx="898" cy="1081"/>
          </a:xfrm>
        </p:grpSpPr>
        <p:sp>
          <p:nvSpPr>
            <p:cNvPr id="22555" name="Oval 12"/>
            <p:cNvSpPr>
              <a:spLocks noChangeArrowheads="1"/>
            </p:cNvSpPr>
            <p:nvPr/>
          </p:nvSpPr>
          <p:spPr bwMode="blackWhite">
            <a:xfrm rot="66259" flipH="1">
              <a:off x="1727" y="1216"/>
              <a:ext cx="234" cy="228"/>
            </a:xfrm>
            <a:prstGeom prst="ellipse">
              <a:avLst/>
            </a:prstGeom>
            <a:solidFill>
              <a:srgbClr val="FEE3AC"/>
            </a:solidFill>
            <a:ln w="9525">
              <a:round/>
              <a:headEnd/>
              <a:tailEnd/>
            </a:ln>
            <a:scene3d>
              <a:camera prst="legacyPerspectiveFront">
                <a:rot lat="20099957" lon="1500000" rev="0"/>
              </a:camera>
              <a:lightRig rig="legacyFlat2" dir="t"/>
            </a:scene3d>
            <a:sp3d extrusionH="100000" prstMaterial="legacyMetal">
              <a:bevelT w="13500" h="13500" prst="angle"/>
              <a:bevelB w="13500" h="13500" prst="angle"/>
              <a:extrusionClr>
                <a:srgbClr val="FFB219"/>
              </a:extrusionClr>
            </a:sp3d>
          </p:spPr>
          <p:txBody>
            <a:bodyPr wrap="none" anchor="ctr">
              <a:flatTx/>
            </a:bodyPr>
            <a:lstStyle/>
            <a:p>
              <a:endParaRPr lang="zh-CN" altLang="en-US">
                <a:latin typeface="Calibri" pitchFamily="34" charset="0"/>
                <a:ea typeface="微软雅黑" pitchFamily="34" charset="-122"/>
              </a:endParaRPr>
            </a:p>
          </p:txBody>
        </p:sp>
        <p:sp>
          <p:nvSpPr>
            <p:cNvPr id="22556" name="Freeform 13"/>
            <p:cNvSpPr>
              <a:spLocks/>
            </p:cNvSpPr>
            <p:nvPr/>
          </p:nvSpPr>
          <p:spPr bwMode="blackWhite">
            <a:xfrm rot="66259" flipH="1">
              <a:off x="1380" y="1223"/>
              <a:ext cx="898" cy="1074"/>
            </a:xfrm>
            <a:custGeom>
              <a:avLst/>
              <a:gdLst>
                <a:gd name="T0" fmla="*/ 0 w 3312"/>
                <a:gd name="T1" fmla="*/ 0 h 3962"/>
                <a:gd name="T2" fmla="*/ 0 w 3312"/>
                <a:gd name="T3" fmla="*/ 0 h 3962"/>
                <a:gd name="T4" fmla="*/ 0 w 3312"/>
                <a:gd name="T5" fmla="*/ 0 h 3962"/>
                <a:gd name="T6" fmla="*/ 0 w 3312"/>
                <a:gd name="T7" fmla="*/ 0 h 3962"/>
                <a:gd name="T8" fmla="*/ 0 w 3312"/>
                <a:gd name="T9" fmla="*/ 0 h 3962"/>
                <a:gd name="T10" fmla="*/ 0 w 3312"/>
                <a:gd name="T11" fmla="*/ 0 h 3962"/>
                <a:gd name="T12" fmla="*/ 0 w 3312"/>
                <a:gd name="T13" fmla="*/ 0 h 3962"/>
                <a:gd name="T14" fmla="*/ 0 w 3312"/>
                <a:gd name="T15" fmla="*/ 0 h 3962"/>
                <a:gd name="T16" fmla="*/ 0 w 3312"/>
                <a:gd name="T17" fmla="*/ 0 h 3962"/>
                <a:gd name="T18" fmla="*/ 0 w 3312"/>
                <a:gd name="T19" fmla="*/ 0 h 3962"/>
                <a:gd name="T20" fmla="*/ 0 w 3312"/>
                <a:gd name="T21" fmla="*/ 0 h 3962"/>
                <a:gd name="T22" fmla="*/ 0 w 3312"/>
                <a:gd name="T23" fmla="*/ 0 h 3962"/>
                <a:gd name="T24" fmla="*/ 0 w 3312"/>
                <a:gd name="T25" fmla="*/ 0 h 3962"/>
                <a:gd name="T26" fmla="*/ 0 w 3312"/>
                <a:gd name="T27" fmla="*/ 0 h 3962"/>
                <a:gd name="T28" fmla="*/ 0 w 3312"/>
                <a:gd name="T29" fmla="*/ 0 h 3962"/>
                <a:gd name="T30" fmla="*/ 0 w 3312"/>
                <a:gd name="T31" fmla="*/ 0 h 3962"/>
                <a:gd name="T32" fmla="*/ 0 w 3312"/>
                <a:gd name="T33" fmla="*/ 0 h 3962"/>
                <a:gd name="T34" fmla="*/ 0 w 3312"/>
                <a:gd name="T35" fmla="*/ 0 h 3962"/>
                <a:gd name="T36" fmla="*/ 0 w 3312"/>
                <a:gd name="T37" fmla="*/ 0 h 3962"/>
                <a:gd name="T38" fmla="*/ 0 w 3312"/>
                <a:gd name="T39" fmla="*/ 0 h 3962"/>
                <a:gd name="T40" fmla="*/ 0 w 3312"/>
                <a:gd name="T41" fmla="*/ 0 h 3962"/>
                <a:gd name="T42" fmla="*/ 0 w 3312"/>
                <a:gd name="T43" fmla="*/ 0 h 3962"/>
                <a:gd name="T44" fmla="*/ 0 w 3312"/>
                <a:gd name="T45" fmla="*/ 0 h 3962"/>
                <a:gd name="T46" fmla="*/ 0 w 3312"/>
                <a:gd name="T47" fmla="*/ 0 h 39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312"/>
                <a:gd name="T73" fmla="*/ 0 h 3962"/>
                <a:gd name="T74" fmla="*/ 3312 w 3312"/>
                <a:gd name="T75" fmla="*/ 3962 h 39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312" h="3962">
                  <a:moveTo>
                    <a:pt x="1376" y="696"/>
                  </a:moveTo>
                  <a:cubicBezTo>
                    <a:pt x="1401" y="795"/>
                    <a:pt x="1489" y="920"/>
                    <a:pt x="1639" y="920"/>
                  </a:cubicBezTo>
                  <a:cubicBezTo>
                    <a:pt x="1801" y="920"/>
                    <a:pt x="1876" y="795"/>
                    <a:pt x="1926" y="708"/>
                  </a:cubicBezTo>
                  <a:lnTo>
                    <a:pt x="2940" y="66"/>
                  </a:lnTo>
                  <a:cubicBezTo>
                    <a:pt x="3042" y="0"/>
                    <a:pt x="3142" y="16"/>
                    <a:pt x="3204" y="78"/>
                  </a:cubicBezTo>
                  <a:cubicBezTo>
                    <a:pt x="3267" y="140"/>
                    <a:pt x="3312" y="264"/>
                    <a:pt x="3072" y="444"/>
                  </a:cubicBezTo>
                  <a:lnTo>
                    <a:pt x="2139" y="1081"/>
                  </a:lnTo>
                  <a:lnTo>
                    <a:pt x="2476" y="2372"/>
                  </a:lnTo>
                  <a:lnTo>
                    <a:pt x="2251" y="2435"/>
                  </a:lnTo>
                  <a:lnTo>
                    <a:pt x="2614" y="3589"/>
                  </a:lnTo>
                  <a:cubicBezTo>
                    <a:pt x="2651" y="3751"/>
                    <a:pt x="2639" y="3863"/>
                    <a:pt x="2539" y="3925"/>
                  </a:cubicBezTo>
                  <a:cubicBezTo>
                    <a:pt x="2401" y="3962"/>
                    <a:pt x="2289" y="3863"/>
                    <a:pt x="2226" y="3689"/>
                  </a:cubicBezTo>
                  <a:cubicBezTo>
                    <a:pt x="2101" y="3453"/>
                    <a:pt x="1876" y="2720"/>
                    <a:pt x="1789" y="2534"/>
                  </a:cubicBezTo>
                  <a:lnTo>
                    <a:pt x="1414" y="2534"/>
                  </a:lnTo>
                  <a:cubicBezTo>
                    <a:pt x="1339" y="2770"/>
                    <a:pt x="1151" y="3465"/>
                    <a:pt x="1051" y="3689"/>
                  </a:cubicBezTo>
                  <a:cubicBezTo>
                    <a:pt x="1001" y="3838"/>
                    <a:pt x="914" y="3950"/>
                    <a:pt x="789" y="3925"/>
                  </a:cubicBezTo>
                  <a:cubicBezTo>
                    <a:pt x="714" y="3875"/>
                    <a:pt x="614" y="3838"/>
                    <a:pt x="676" y="3577"/>
                  </a:cubicBezTo>
                  <a:lnTo>
                    <a:pt x="1001" y="2459"/>
                  </a:lnTo>
                  <a:lnTo>
                    <a:pt x="751" y="2397"/>
                  </a:lnTo>
                  <a:lnTo>
                    <a:pt x="1126" y="1081"/>
                  </a:lnTo>
                  <a:lnTo>
                    <a:pt x="139" y="497"/>
                  </a:lnTo>
                  <a:cubicBezTo>
                    <a:pt x="54" y="402"/>
                    <a:pt x="0" y="342"/>
                    <a:pt x="60" y="180"/>
                  </a:cubicBezTo>
                  <a:cubicBezTo>
                    <a:pt x="186" y="102"/>
                    <a:pt x="214" y="112"/>
                    <a:pt x="389" y="162"/>
                  </a:cubicBezTo>
                  <a:lnTo>
                    <a:pt x="1376" y="696"/>
                  </a:lnTo>
                  <a:close/>
                </a:path>
              </a:pathLst>
            </a:custGeom>
            <a:solidFill>
              <a:srgbClr val="FEE3AC"/>
            </a:solidFill>
            <a:ln w="9525">
              <a:round/>
              <a:headEnd/>
              <a:tailEnd/>
            </a:ln>
            <a:scene3d>
              <a:camera prst="legacyPerspectiveFront">
                <a:rot lat="20099957" lon="1500000" rev="0"/>
              </a:camera>
              <a:lightRig rig="legacyFlat2" dir="t"/>
            </a:scene3d>
            <a:sp3d extrusionH="100000" prstMaterial="legacyMetal">
              <a:bevelT w="13500" h="13500" prst="angle"/>
              <a:bevelB w="13500" h="13500" prst="angle"/>
              <a:extrusionClr>
                <a:srgbClr val="FFB219"/>
              </a:extrusionClr>
            </a:sp3d>
          </p:spPr>
          <p:txBody>
            <a:bodyPr>
              <a:flatTx/>
            </a:bodyPr>
            <a:lstStyle/>
            <a:p>
              <a:endParaRPr lang="zh-CN" altLang="en-US" dirty="0">
                <a:ea typeface="微软雅黑 Light" panose="020B0502040204020203" pitchFamily="34" charset="-122"/>
              </a:endParaRPr>
            </a:p>
          </p:txBody>
        </p:sp>
      </p:grpSp>
      <p:sp>
        <p:nvSpPr>
          <p:cNvPr id="22534" name="AutoShape 14"/>
          <p:cNvSpPr>
            <a:spLocks noChangeArrowheads="1"/>
          </p:cNvSpPr>
          <p:nvPr/>
        </p:nvSpPr>
        <p:spPr bwMode="gray">
          <a:xfrm>
            <a:off x="2216151" y="2497138"/>
            <a:ext cx="3032125" cy="3141662"/>
          </a:xfrm>
          <a:prstGeom prst="flowChartDocument">
            <a:avLst/>
          </a:prstGeom>
          <a:solidFill>
            <a:srgbClr val="D5DFCB"/>
          </a:solidFill>
          <a:ln>
            <a:noFill/>
          </a:ln>
          <a:effectLst>
            <a:outerShdw dist="35921" dir="2700000" algn="ctr" rotWithShape="0">
              <a:srgbClr val="1C1C1C">
                <a:alpha val="50000"/>
              </a:srgbClr>
            </a:outerShdw>
          </a:effectLst>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p>
            <a:endParaRPr lang="zh-CN" altLang="en-US">
              <a:latin typeface="Calibri" pitchFamily="34" charset="0"/>
              <a:ea typeface="微软雅黑" pitchFamily="34" charset="-122"/>
            </a:endParaRPr>
          </a:p>
        </p:txBody>
      </p:sp>
      <p:grpSp>
        <p:nvGrpSpPr>
          <p:cNvPr id="22535" name="Group 15"/>
          <p:cNvGrpSpPr>
            <a:grpSpLocks/>
          </p:cNvGrpSpPr>
          <p:nvPr/>
        </p:nvGrpSpPr>
        <p:grpSpPr bwMode="auto">
          <a:xfrm>
            <a:off x="7840663" y="2854325"/>
            <a:ext cx="1003300" cy="1428750"/>
            <a:chOff x="4876" y="1969"/>
            <a:chExt cx="746" cy="1061"/>
          </a:xfrm>
        </p:grpSpPr>
        <p:sp>
          <p:nvSpPr>
            <p:cNvPr id="22553" name="Oval 16"/>
            <p:cNvSpPr>
              <a:spLocks noChangeArrowheads="1"/>
            </p:cNvSpPr>
            <p:nvPr/>
          </p:nvSpPr>
          <p:spPr bwMode="blackWhite">
            <a:xfrm rot="381936" flipH="1">
              <a:off x="5093" y="1969"/>
              <a:ext cx="230" cy="225"/>
            </a:xfrm>
            <a:prstGeom prst="ellipse">
              <a:avLst/>
            </a:prstGeom>
            <a:solidFill>
              <a:srgbClr val="FEE3AC"/>
            </a:solidFill>
            <a:ln w="9525">
              <a:round/>
              <a:headEnd/>
              <a:tailEnd/>
            </a:ln>
            <a:scene3d>
              <a:camera prst="legacyPerspectiveFront">
                <a:rot lat="20099957" lon="1500000" rev="0"/>
              </a:camera>
              <a:lightRig rig="legacyFlat2" dir="t"/>
            </a:scene3d>
            <a:sp3d extrusionH="100000" prstMaterial="legacyMetal">
              <a:bevelT w="13500" h="13500" prst="angle"/>
              <a:bevelB w="13500" h="13500" prst="angle"/>
              <a:extrusionClr>
                <a:srgbClr val="FFB219"/>
              </a:extrusionClr>
            </a:sp3d>
          </p:spPr>
          <p:txBody>
            <a:bodyPr wrap="none" anchor="ctr">
              <a:flatTx/>
            </a:bodyPr>
            <a:lstStyle/>
            <a:p>
              <a:endParaRPr lang="zh-CN" altLang="en-US">
                <a:latin typeface="Calibri" pitchFamily="34" charset="0"/>
                <a:ea typeface="微软雅黑" pitchFamily="34" charset="-122"/>
              </a:endParaRPr>
            </a:p>
          </p:txBody>
        </p:sp>
        <p:sp>
          <p:nvSpPr>
            <p:cNvPr id="22554" name="Freeform 17"/>
            <p:cNvSpPr>
              <a:spLocks/>
            </p:cNvSpPr>
            <p:nvPr/>
          </p:nvSpPr>
          <p:spPr bwMode="blackWhite">
            <a:xfrm>
              <a:off x="4876" y="2140"/>
              <a:ext cx="746" cy="890"/>
            </a:xfrm>
            <a:custGeom>
              <a:avLst/>
              <a:gdLst>
                <a:gd name="T0" fmla="*/ 440 w 746"/>
                <a:gd name="T1" fmla="*/ 32 h 890"/>
                <a:gd name="T2" fmla="*/ 352 w 746"/>
                <a:gd name="T3" fmla="*/ 74 h 890"/>
                <a:gd name="T4" fmla="*/ 283 w 746"/>
                <a:gd name="T5" fmla="*/ 0 h 890"/>
                <a:gd name="T6" fmla="*/ 224 w 746"/>
                <a:gd name="T7" fmla="*/ 37 h 890"/>
                <a:gd name="T8" fmla="*/ 42 w 746"/>
                <a:gd name="T9" fmla="*/ 273 h 890"/>
                <a:gd name="T10" fmla="*/ 75 w 746"/>
                <a:gd name="T11" fmla="*/ 363 h 890"/>
                <a:gd name="T12" fmla="*/ 216 w 746"/>
                <a:gd name="T13" fmla="*/ 91 h 890"/>
                <a:gd name="T14" fmla="*/ 87 w 746"/>
                <a:gd name="T15" fmla="*/ 426 h 890"/>
                <a:gd name="T16" fmla="*/ 145 w 746"/>
                <a:gd name="T17" fmla="*/ 449 h 890"/>
                <a:gd name="T18" fmla="*/ 16 w 746"/>
                <a:gd name="T19" fmla="*/ 742 h 890"/>
                <a:gd name="T20" fmla="*/ 24 w 746"/>
                <a:gd name="T21" fmla="*/ 835 h 890"/>
                <a:gd name="T22" fmla="*/ 113 w 746"/>
                <a:gd name="T23" fmla="*/ 784 h 890"/>
                <a:gd name="T24" fmla="*/ 265 w 746"/>
                <a:gd name="T25" fmla="*/ 488 h 890"/>
                <a:gd name="T26" fmla="*/ 365 w 746"/>
                <a:gd name="T27" fmla="*/ 501 h 890"/>
                <a:gd name="T28" fmla="*/ 425 w 746"/>
                <a:gd name="T29" fmla="*/ 818 h 890"/>
                <a:gd name="T30" fmla="*/ 488 w 746"/>
                <a:gd name="T31" fmla="*/ 888 h 890"/>
                <a:gd name="T32" fmla="*/ 530 w 746"/>
                <a:gd name="T33" fmla="*/ 799 h 890"/>
                <a:gd name="T34" fmla="*/ 474 w 746"/>
                <a:gd name="T35" fmla="*/ 491 h 890"/>
                <a:gd name="T36" fmla="*/ 545 w 746"/>
                <a:gd name="T37" fmla="*/ 481 h 890"/>
                <a:gd name="T38" fmla="*/ 481 w 746"/>
                <a:gd name="T39" fmla="*/ 120 h 890"/>
                <a:gd name="T40" fmla="*/ 607 w 746"/>
                <a:gd name="T41" fmla="*/ 407 h 890"/>
                <a:gd name="T42" fmla="*/ 704 w 746"/>
                <a:gd name="T43" fmla="*/ 445 h 890"/>
                <a:gd name="T44" fmla="*/ 720 w 746"/>
                <a:gd name="T45" fmla="*/ 344 h 890"/>
                <a:gd name="T46" fmla="*/ 537 w 746"/>
                <a:gd name="T47" fmla="*/ 37 h 890"/>
                <a:gd name="T48" fmla="*/ 440 w 746"/>
                <a:gd name="T49" fmla="*/ 32 h 89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46"/>
                <a:gd name="T76" fmla="*/ 0 h 890"/>
                <a:gd name="T77" fmla="*/ 746 w 746"/>
                <a:gd name="T78" fmla="*/ 890 h 89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46" h="890">
                  <a:moveTo>
                    <a:pt x="440" y="32"/>
                  </a:moveTo>
                  <a:cubicBezTo>
                    <a:pt x="429" y="59"/>
                    <a:pt x="390" y="76"/>
                    <a:pt x="352" y="74"/>
                  </a:cubicBezTo>
                  <a:cubicBezTo>
                    <a:pt x="312" y="67"/>
                    <a:pt x="291" y="25"/>
                    <a:pt x="283" y="0"/>
                  </a:cubicBezTo>
                  <a:cubicBezTo>
                    <a:pt x="283" y="0"/>
                    <a:pt x="246" y="16"/>
                    <a:pt x="224" y="37"/>
                  </a:cubicBezTo>
                  <a:cubicBezTo>
                    <a:pt x="201" y="58"/>
                    <a:pt x="58" y="243"/>
                    <a:pt x="42" y="273"/>
                  </a:cubicBezTo>
                  <a:cubicBezTo>
                    <a:pt x="36" y="305"/>
                    <a:pt x="84" y="395"/>
                    <a:pt x="75" y="363"/>
                  </a:cubicBezTo>
                  <a:cubicBezTo>
                    <a:pt x="66" y="333"/>
                    <a:pt x="215" y="82"/>
                    <a:pt x="216" y="91"/>
                  </a:cubicBezTo>
                  <a:lnTo>
                    <a:pt x="87" y="426"/>
                  </a:lnTo>
                  <a:lnTo>
                    <a:pt x="145" y="449"/>
                  </a:lnTo>
                  <a:lnTo>
                    <a:pt x="16" y="742"/>
                  </a:lnTo>
                  <a:cubicBezTo>
                    <a:pt x="1" y="787"/>
                    <a:pt x="0" y="819"/>
                    <a:pt x="24" y="835"/>
                  </a:cubicBezTo>
                  <a:cubicBezTo>
                    <a:pt x="59" y="848"/>
                    <a:pt x="91" y="826"/>
                    <a:pt x="113" y="784"/>
                  </a:cubicBezTo>
                  <a:cubicBezTo>
                    <a:pt x="154" y="720"/>
                    <a:pt x="234" y="534"/>
                    <a:pt x="265" y="488"/>
                  </a:cubicBezTo>
                  <a:lnTo>
                    <a:pt x="365" y="501"/>
                  </a:lnTo>
                  <a:cubicBezTo>
                    <a:pt x="377" y="565"/>
                    <a:pt x="407" y="754"/>
                    <a:pt x="425" y="818"/>
                  </a:cubicBezTo>
                  <a:cubicBezTo>
                    <a:pt x="434" y="855"/>
                    <a:pt x="457" y="890"/>
                    <a:pt x="488" y="888"/>
                  </a:cubicBezTo>
                  <a:cubicBezTo>
                    <a:pt x="512" y="876"/>
                    <a:pt x="536" y="867"/>
                    <a:pt x="530" y="799"/>
                  </a:cubicBezTo>
                  <a:lnTo>
                    <a:pt x="474" y="491"/>
                  </a:lnTo>
                  <a:lnTo>
                    <a:pt x="545" y="481"/>
                  </a:lnTo>
                  <a:lnTo>
                    <a:pt x="481" y="120"/>
                  </a:lnTo>
                  <a:lnTo>
                    <a:pt x="607" y="407"/>
                  </a:lnTo>
                  <a:cubicBezTo>
                    <a:pt x="643" y="460"/>
                    <a:pt x="687" y="456"/>
                    <a:pt x="704" y="445"/>
                  </a:cubicBezTo>
                  <a:cubicBezTo>
                    <a:pt x="746" y="429"/>
                    <a:pt x="731" y="390"/>
                    <a:pt x="720" y="344"/>
                  </a:cubicBezTo>
                  <a:cubicBezTo>
                    <a:pt x="698" y="307"/>
                    <a:pt x="586" y="29"/>
                    <a:pt x="537" y="37"/>
                  </a:cubicBezTo>
                  <a:lnTo>
                    <a:pt x="440" y="32"/>
                  </a:lnTo>
                  <a:close/>
                </a:path>
              </a:pathLst>
            </a:custGeom>
            <a:solidFill>
              <a:srgbClr val="FEE3AC"/>
            </a:solidFill>
            <a:ln w="9525">
              <a:round/>
              <a:headEnd/>
              <a:tailEnd/>
            </a:ln>
            <a:scene3d>
              <a:camera prst="legacyPerspectiveFront">
                <a:rot lat="20099957" lon="1500000" rev="0"/>
              </a:camera>
              <a:lightRig rig="legacyFlat2" dir="t"/>
            </a:scene3d>
            <a:sp3d extrusionH="100000" prstMaterial="legacyMetal">
              <a:bevelT w="13500" h="13500" prst="angle"/>
              <a:bevelB w="13500" h="13500" prst="angle"/>
              <a:extrusionClr>
                <a:srgbClr val="FFB219"/>
              </a:extrusionClr>
            </a:sp3d>
          </p:spPr>
          <p:txBody>
            <a:bodyPr>
              <a:flatTx/>
            </a:bodyPr>
            <a:lstStyle/>
            <a:p>
              <a:endParaRPr lang="zh-CN" altLang="en-US" dirty="0">
                <a:ea typeface="微软雅黑 Light" panose="020B0502040204020203" pitchFamily="34" charset="-122"/>
              </a:endParaRPr>
            </a:p>
          </p:txBody>
        </p:sp>
      </p:grpSp>
      <p:sp>
        <p:nvSpPr>
          <p:cNvPr id="22536" name="AutoShape 18"/>
          <p:cNvSpPr>
            <a:spLocks noChangeArrowheads="1"/>
          </p:cNvSpPr>
          <p:nvPr/>
        </p:nvSpPr>
        <p:spPr bwMode="gray">
          <a:xfrm>
            <a:off x="5799138" y="3990975"/>
            <a:ext cx="3008312" cy="2211388"/>
          </a:xfrm>
          <a:prstGeom prst="flowChartDocument">
            <a:avLst/>
          </a:prstGeom>
          <a:solidFill>
            <a:srgbClr val="D9C1D7"/>
          </a:solidFill>
          <a:ln>
            <a:noFill/>
          </a:ln>
          <a:effectLst>
            <a:outerShdw dist="35921" dir="2700000" algn="ctr" rotWithShape="0">
              <a:srgbClr val="1C1C1C">
                <a:alpha val="50000"/>
              </a:srgbClr>
            </a:outerShdw>
          </a:effectLst>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p>
            <a:endParaRPr lang="zh-CN" altLang="en-US">
              <a:latin typeface="Calibri" pitchFamily="34" charset="0"/>
              <a:ea typeface="微软雅黑" pitchFamily="34" charset="-122"/>
            </a:endParaRPr>
          </a:p>
        </p:txBody>
      </p:sp>
      <p:sp>
        <p:nvSpPr>
          <p:cNvPr id="22537" name="AutoShape 19"/>
          <p:cNvSpPr>
            <a:spLocks noChangeArrowheads="1"/>
          </p:cNvSpPr>
          <p:nvPr/>
        </p:nvSpPr>
        <p:spPr bwMode="gray">
          <a:xfrm>
            <a:off x="2209801" y="2246313"/>
            <a:ext cx="3059113" cy="406400"/>
          </a:xfrm>
          <a:prstGeom prst="bevel">
            <a:avLst>
              <a:gd name="adj" fmla="val 9569"/>
            </a:avLst>
          </a:prstGeom>
          <a:solidFill>
            <a:srgbClr val="A5BB8F"/>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p>
            <a:endParaRPr lang="zh-CN" altLang="en-US">
              <a:latin typeface="Calibri" pitchFamily="34" charset="0"/>
              <a:ea typeface="微软雅黑" pitchFamily="34" charset="-122"/>
            </a:endParaRPr>
          </a:p>
        </p:txBody>
      </p:sp>
      <p:sp>
        <p:nvSpPr>
          <p:cNvPr id="22538" name="AutoShape 20"/>
          <p:cNvSpPr>
            <a:spLocks noChangeArrowheads="1"/>
          </p:cNvSpPr>
          <p:nvPr/>
        </p:nvSpPr>
        <p:spPr bwMode="gray">
          <a:xfrm>
            <a:off x="5791200" y="3749676"/>
            <a:ext cx="3041650" cy="669925"/>
          </a:xfrm>
          <a:prstGeom prst="bevel">
            <a:avLst>
              <a:gd name="adj" fmla="val 9569"/>
            </a:avLst>
          </a:prstGeom>
          <a:solidFill>
            <a:srgbClr val="BB8FB8"/>
          </a:solidFill>
          <a:ln>
            <a:noFill/>
          </a:ln>
          <a:extLst>
            <a:ext uri="{91240B29-F687-4F45-9708-019B960494DF}">
              <a14:hiddenLine xmlns:a14="http://schemas.microsoft.com/office/drawing/2010/main" w="19050" algn="ctr">
                <a:solidFill>
                  <a:srgbClr val="000000"/>
                </a:solidFill>
                <a:miter lim="800000"/>
                <a:headEnd/>
                <a:tailEnd/>
              </a14:hiddenLine>
            </a:ext>
          </a:extLst>
        </p:spPr>
        <p:txBody>
          <a:bodyPr wrap="none" anchor="ctr"/>
          <a:lstStyle/>
          <a:p>
            <a:endParaRPr lang="zh-CN" altLang="en-US">
              <a:latin typeface="Calibri" pitchFamily="34" charset="0"/>
              <a:ea typeface="微软雅黑" pitchFamily="34" charset="-122"/>
            </a:endParaRPr>
          </a:p>
        </p:txBody>
      </p:sp>
      <p:pic>
        <p:nvPicPr>
          <p:cNvPr id="22539" name="Picture 21" descr="worldmap_ani8"/>
          <p:cNvPicPr>
            <a:picLocks noChangeAspect="1" noChangeArrowheads="1" noCrop="1"/>
          </p:cNvPicPr>
          <p:nvPr/>
        </p:nvPicPr>
        <p:blipFill>
          <a:blip r:embed="rId3">
            <a:lum bright="18000" contrast="42000"/>
            <a:grayscl/>
            <a:extLst>
              <a:ext uri="{28A0092B-C50C-407E-A947-70E740481C1C}">
                <a14:useLocalDpi xmlns:a14="http://schemas.microsoft.com/office/drawing/2010/main" val="0"/>
              </a:ext>
            </a:extLst>
          </a:blip>
          <a:srcRect/>
          <a:stretch>
            <a:fillRect/>
          </a:stretch>
        </p:blipFill>
        <p:spPr bwMode="gray">
          <a:xfrm>
            <a:off x="5441950" y="2579689"/>
            <a:ext cx="103028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0" name="Text Box 22"/>
          <p:cNvSpPr txBox="1">
            <a:spLocks noChangeArrowheads="1"/>
          </p:cNvSpPr>
          <p:nvPr/>
        </p:nvSpPr>
        <p:spPr bwMode="auto">
          <a:xfrm>
            <a:off x="5765800" y="3759200"/>
            <a:ext cx="3200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200">
                <a:solidFill>
                  <a:schemeClr val="tx1"/>
                </a:solidFill>
                <a:latin typeface="Calibri" pitchFamily="34" charset="0"/>
                <a:ea typeface="微软雅黑" pitchFamily="34" charset="-122"/>
              </a:defRPr>
            </a:lvl1pPr>
            <a:lvl2pPr>
              <a:defRPr sz="2800">
                <a:solidFill>
                  <a:schemeClr val="tx1"/>
                </a:solidFill>
                <a:latin typeface="Calibri" pitchFamily="34" charset="0"/>
                <a:ea typeface="微软雅黑" pitchFamily="34" charset="-122"/>
              </a:defRPr>
            </a:lvl2pPr>
            <a:lvl3pPr>
              <a:defRPr sz="24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6pPr>
            <a:lvl7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7pPr>
            <a:lvl8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8pPr>
            <a:lvl9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9pPr>
          </a:lstStyle>
          <a:p>
            <a:r>
              <a:rPr lang="zh-CN" altLang="en-US" sz="1600" b="1">
                <a:solidFill>
                  <a:srgbClr val="000000"/>
                </a:solidFill>
              </a:rPr>
              <a:t> 第二卷</a:t>
            </a:r>
            <a:r>
              <a:rPr lang="en-US" altLang="zh-CN" sz="1600" b="1">
                <a:solidFill>
                  <a:srgbClr val="000000"/>
                </a:solidFill>
              </a:rPr>
              <a:t> </a:t>
            </a:r>
            <a:r>
              <a:rPr lang="en-US" altLang="zh-CN" sz="1600">
                <a:solidFill>
                  <a:srgbClr val="000000"/>
                </a:solidFill>
              </a:rPr>
              <a:t>1999</a:t>
            </a:r>
            <a:r>
              <a:rPr lang="zh-CN" altLang="zh-CN" sz="1600">
                <a:solidFill>
                  <a:srgbClr val="000000"/>
                </a:solidFill>
              </a:rPr>
              <a:t>年发行</a:t>
            </a:r>
            <a:r>
              <a:rPr lang="zh-CN" altLang="en-US" sz="1600">
                <a:solidFill>
                  <a:srgbClr val="000000"/>
                </a:solidFill>
              </a:rPr>
              <a:t> </a:t>
            </a:r>
            <a:r>
              <a:rPr lang="en-US" altLang="zh-CN" sz="1600">
                <a:solidFill>
                  <a:srgbClr val="000000"/>
                </a:solidFill>
              </a:rPr>
              <a:t> 2004</a:t>
            </a:r>
            <a:r>
              <a:rPr lang="zh-CN" altLang="en-US" sz="1600">
                <a:solidFill>
                  <a:srgbClr val="000000"/>
                </a:solidFill>
              </a:rPr>
              <a:t>、</a:t>
            </a:r>
            <a:r>
              <a:rPr lang="en-US" altLang="zh-CN" sz="1600">
                <a:solidFill>
                  <a:srgbClr val="000000"/>
                </a:solidFill>
              </a:rPr>
              <a:t>2007</a:t>
            </a:r>
            <a:r>
              <a:rPr lang="zh-CN" altLang="en-US" sz="1600">
                <a:solidFill>
                  <a:srgbClr val="000000"/>
                </a:solidFill>
              </a:rPr>
              <a:t>年</a:t>
            </a:r>
            <a:r>
              <a:rPr lang="zh-CN" altLang="zh-CN" sz="1600">
                <a:solidFill>
                  <a:srgbClr val="000000"/>
                </a:solidFill>
              </a:rPr>
              <a:t>更新</a:t>
            </a:r>
            <a:endParaRPr lang="en-US" altLang="zh-CN" sz="1600" b="1">
              <a:solidFill>
                <a:srgbClr val="000000"/>
              </a:solidFill>
            </a:endParaRPr>
          </a:p>
        </p:txBody>
      </p:sp>
      <p:sp>
        <p:nvSpPr>
          <p:cNvPr id="22541" name="Text Box 23"/>
          <p:cNvSpPr txBox="1">
            <a:spLocks noChangeArrowheads="1"/>
          </p:cNvSpPr>
          <p:nvPr/>
        </p:nvSpPr>
        <p:spPr bwMode="auto">
          <a:xfrm>
            <a:off x="2211389" y="2284414"/>
            <a:ext cx="30305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3200">
                <a:solidFill>
                  <a:schemeClr val="tx1"/>
                </a:solidFill>
                <a:latin typeface="Calibri" pitchFamily="34" charset="0"/>
                <a:ea typeface="微软雅黑" pitchFamily="34" charset="-122"/>
              </a:defRPr>
            </a:lvl1pPr>
            <a:lvl2pPr>
              <a:defRPr sz="2800">
                <a:solidFill>
                  <a:schemeClr val="tx1"/>
                </a:solidFill>
                <a:latin typeface="Calibri" pitchFamily="34" charset="0"/>
                <a:ea typeface="微软雅黑" pitchFamily="34" charset="-122"/>
              </a:defRPr>
            </a:lvl2pPr>
            <a:lvl3pPr>
              <a:defRPr sz="24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6pPr>
            <a:lvl7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7pPr>
            <a:lvl8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8pPr>
            <a:lvl9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9pPr>
          </a:lstStyle>
          <a:p>
            <a:r>
              <a:rPr lang="zh-CN" altLang="en-US" sz="1600" b="1">
                <a:solidFill>
                  <a:srgbClr val="000000"/>
                </a:solidFill>
              </a:rPr>
              <a:t>第一卷</a:t>
            </a:r>
            <a:r>
              <a:rPr lang="en-US" altLang="zh-CN" sz="1600" b="1">
                <a:solidFill>
                  <a:srgbClr val="000000"/>
                </a:solidFill>
              </a:rPr>
              <a:t>  </a:t>
            </a:r>
            <a:r>
              <a:rPr lang="en-US" altLang="zh-CN" sz="1600">
                <a:solidFill>
                  <a:srgbClr val="000000"/>
                </a:solidFill>
              </a:rPr>
              <a:t>1997</a:t>
            </a:r>
            <a:r>
              <a:rPr lang="zh-CN" altLang="en-US" sz="1600">
                <a:solidFill>
                  <a:srgbClr val="000000"/>
                </a:solidFill>
              </a:rPr>
              <a:t>年发行</a:t>
            </a:r>
            <a:endParaRPr lang="en-US" altLang="zh-CN" sz="1600" b="1">
              <a:solidFill>
                <a:srgbClr val="000000"/>
              </a:solidFill>
            </a:endParaRPr>
          </a:p>
        </p:txBody>
      </p:sp>
      <p:grpSp>
        <p:nvGrpSpPr>
          <p:cNvPr id="22542" name="Group 24"/>
          <p:cNvGrpSpPr>
            <a:grpSpLocks/>
          </p:cNvGrpSpPr>
          <p:nvPr/>
        </p:nvGrpSpPr>
        <p:grpSpPr bwMode="auto">
          <a:xfrm>
            <a:off x="2897189" y="2930526"/>
            <a:ext cx="1684337" cy="1363663"/>
            <a:chOff x="3014" y="806"/>
            <a:chExt cx="1304" cy="1104"/>
          </a:xfrm>
        </p:grpSpPr>
        <p:sp>
          <p:nvSpPr>
            <p:cNvPr id="22551" name="AutoShape 25"/>
            <p:cNvSpPr>
              <a:spLocks noChangeArrowheads="1"/>
            </p:cNvSpPr>
            <p:nvPr/>
          </p:nvSpPr>
          <p:spPr bwMode="gray">
            <a:xfrm>
              <a:off x="3014" y="806"/>
              <a:ext cx="1304" cy="1104"/>
            </a:xfrm>
            <a:prstGeom prst="upArrow">
              <a:avLst>
                <a:gd name="adj1" fmla="val 39880"/>
                <a:gd name="adj2" fmla="val 54074"/>
              </a:avLst>
            </a:prstGeom>
            <a:noFill/>
            <a:ln w="76200" algn="ctr">
              <a:solidFill>
                <a:srgbClr val="FFFFFF">
                  <a:alpha val="50195"/>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ea typeface="微软雅黑" pitchFamily="34" charset="-122"/>
              </a:endParaRPr>
            </a:p>
          </p:txBody>
        </p:sp>
        <p:sp>
          <p:nvSpPr>
            <p:cNvPr id="22552" name="AutoShape 26"/>
            <p:cNvSpPr>
              <a:spLocks noChangeArrowheads="1"/>
            </p:cNvSpPr>
            <p:nvPr/>
          </p:nvSpPr>
          <p:spPr bwMode="gray">
            <a:xfrm>
              <a:off x="3243" y="942"/>
              <a:ext cx="847" cy="868"/>
            </a:xfrm>
            <a:prstGeom prst="upArrow">
              <a:avLst>
                <a:gd name="adj1" fmla="val 40731"/>
                <a:gd name="adj2" fmla="val 44038"/>
              </a:avLst>
            </a:prstGeom>
            <a:solidFill>
              <a:srgbClr val="FFFFFF">
                <a:alpha val="38823"/>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latin typeface="Calibri" pitchFamily="34" charset="0"/>
                <a:ea typeface="微软雅黑" pitchFamily="34" charset="-122"/>
              </a:endParaRPr>
            </a:p>
          </p:txBody>
        </p:sp>
      </p:grpSp>
      <p:sp>
        <p:nvSpPr>
          <p:cNvPr id="22543" name="Rectangle 27"/>
          <p:cNvSpPr>
            <a:spLocks noChangeArrowheads="1"/>
          </p:cNvSpPr>
          <p:nvPr/>
        </p:nvSpPr>
        <p:spPr bwMode="black">
          <a:xfrm>
            <a:off x="2192338" y="2797175"/>
            <a:ext cx="32004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114300" indent="-114300">
              <a:lnSpc>
                <a:spcPct val="80000"/>
              </a:lnSpc>
              <a:spcBef>
                <a:spcPts val="300"/>
              </a:spcBef>
              <a:spcAft>
                <a:spcPts val="300"/>
              </a:spcAft>
              <a:buFontTx/>
              <a:buChar char="•"/>
            </a:pPr>
            <a:r>
              <a:rPr lang="zh-CN" altLang="zh-CN" b="1">
                <a:solidFill>
                  <a:srgbClr val="000000"/>
                </a:solidFill>
                <a:latin typeface="Calibri" pitchFamily="34" charset="0"/>
                <a:ea typeface="微软雅黑" pitchFamily="34" charset="-122"/>
              </a:rPr>
              <a:t>国家药品法规相关材料</a:t>
            </a:r>
            <a:endParaRPr lang="en-US" altLang="zh-CN" b="1">
              <a:solidFill>
                <a:srgbClr val="000000"/>
              </a:solidFill>
              <a:latin typeface="Calibri" pitchFamily="34" charset="0"/>
              <a:ea typeface="微软雅黑" pitchFamily="34" charset="-122"/>
            </a:endParaRPr>
          </a:p>
          <a:p>
            <a:pPr marL="114300" indent="-114300">
              <a:lnSpc>
                <a:spcPct val="80000"/>
              </a:lnSpc>
              <a:spcBef>
                <a:spcPts val="300"/>
              </a:spcBef>
              <a:spcAft>
                <a:spcPts val="300"/>
              </a:spcAft>
              <a:buFontTx/>
              <a:buChar char="•"/>
            </a:pPr>
            <a:r>
              <a:rPr lang="zh-CN" altLang="zh-CN" b="1">
                <a:solidFill>
                  <a:srgbClr val="000000"/>
                </a:solidFill>
                <a:latin typeface="Calibri" pitchFamily="34" charset="0"/>
                <a:ea typeface="微软雅黑" pitchFamily="34" charset="-122"/>
              </a:rPr>
              <a:t>药品评估和注册</a:t>
            </a:r>
            <a:endParaRPr lang="en-US" altLang="zh-CN" b="1">
              <a:solidFill>
                <a:srgbClr val="000000"/>
              </a:solidFill>
              <a:latin typeface="Calibri" pitchFamily="34" charset="0"/>
              <a:ea typeface="微软雅黑" pitchFamily="34" charset="-122"/>
            </a:endParaRPr>
          </a:p>
          <a:p>
            <a:pPr marL="114300" indent="-114300">
              <a:lnSpc>
                <a:spcPct val="80000"/>
              </a:lnSpc>
              <a:spcBef>
                <a:spcPts val="300"/>
              </a:spcBef>
              <a:spcAft>
                <a:spcPts val="300"/>
              </a:spcAft>
              <a:buFontTx/>
              <a:buChar char="•"/>
            </a:pPr>
            <a:r>
              <a:rPr lang="zh-CN" altLang="zh-CN" b="1">
                <a:solidFill>
                  <a:srgbClr val="000000"/>
                </a:solidFill>
                <a:latin typeface="Calibri" pitchFamily="34" charset="0"/>
                <a:ea typeface="微软雅黑" pitchFamily="34" charset="-122"/>
              </a:rPr>
              <a:t>国家药典及相关活动</a:t>
            </a:r>
            <a:endParaRPr lang="en-US" altLang="zh-CN" b="1">
              <a:solidFill>
                <a:srgbClr val="000000"/>
              </a:solidFill>
              <a:latin typeface="Calibri" pitchFamily="34" charset="0"/>
              <a:ea typeface="微软雅黑" pitchFamily="34" charset="-122"/>
            </a:endParaRPr>
          </a:p>
          <a:p>
            <a:pPr marL="114300" indent="-114300">
              <a:lnSpc>
                <a:spcPct val="80000"/>
              </a:lnSpc>
              <a:spcBef>
                <a:spcPts val="300"/>
              </a:spcBef>
              <a:spcAft>
                <a:spcPts val="300"/>
              </a:spcAft>
              <a:buFontTx/>
              <a:buChar char="•"/>
            </a:pPr>
            <a:r>
              <a:rPr lang="en-US" altLang="zh-CN" b="1">
                <a:solidFill>
                  <a:srgbClr val="000000"/>
                </a:solidFill>
                <a:latin typeface="Calibri" pitchFamily="34" charset="0"/>
                <a:ea typeface="微软雅黑" pitchFamily="34" charset="-122"/>
              </a:rPr>
              <a:t>QC</a:t>
            </a:r>
            <a:r>
              <a:rPr lang="zh-CN" altLang="zh-CN" b="1">
                <a:solidFill>
                  <a:srgbClr val="000000"/>
                </a:solidFill>
                <a:latin typeface="Calibri" pitchFamily="34" charset="0"/>
                <a:ea typeface="微软雅黑" pitchFamily="34" charset="-122"/>
              </a:rPr>
              <a:t>实验室</a:t>
            </a:r>
            <a:endParaRPr lang="en-US" altLang="zh-CN" b="1">
              <a:solidFill>
                <a:srgbClr val="000000"/>
              </a:solidFill>
              <a:latin typeface="Calibri" pitchFamily="34" charset="0"/>
              <a:ea typeface="微软雅黑" pitchFamily="34" charset="-122"/>
            </a:endParaRPr>
          </a:p>
          <a:p>
            <a:pPr marL="114300" indent="-114300">
              <a:lnSpc>
                <a:spcPct val="80000"/>
              </a:lnSpc>
              <a:spcBef>
                <a:spcPts val="300"/>
              </a:spcBef>
              <a:spcAft>
                <a:spcPts val="300"/>
              </a:spcAft>
              <a:buFontTx/>
              <a:buChar char="•"/>
            </a:pPr>
            <a:r>
              <a:rPr lang="zh-CN" altLang="zh-CN" b="1">
                <a:solidFill>
                  <a:srgbClr val="000000"/>
                </a:solidFill>
                <a:latin typeface="Calibri" pitchFamily="34" charset="0"/>
                <a:ea typeface="微软雅黑" pitchFamily="34" charset="-122"/>
              </a:rPr>
              <a:t>药品的国际贸易以及流通</a:t>
            </a:r>
            <a:endParaRPr lang="en-US" altLang="zh-CN" b="1">
              <a:solidFill>
                <a:srgbClr val="000000"/>
              </a:solidFill>
              <a:latin typeface="Calibri" pitchFamily="34" charset="0"/>
              <a:ea typeface="微软雅黑" pitchFamily="34" charset="-122"/>
            </a:endParaRPr>
          </a:p>
          <a:p>
            <a:pPr marL="114300" indent="-114300">
              <a:lnSpc>
                <a:spcPct val="80000"/>
              </a:lnSpc>
              <a:spcBef>
                <a:spcPts val="300"/>
              </a:spcBef>
              <a:spcAft>
                <a:spcPts val="300"/>
              </a:spcAft>
              <a:buFontTx/>
              <a:buChar char="•"/>
            </a:pPr>
            <a:r>
              <a:rPr lang="zh-CN" altLang="en-US" b="1">
                <a:solidFill>
                  <a:srgbClr val="000000"/>
                </a:solidFill>
                <a:latin typeface="Calibri" pitchFamily="34" charset="0"/>
                <a:ea typeface="微软雅黑" pitchFamily="34" charset="-122"/>
              </a:rPr>
              <a:t>假药</a:t>
            </a:r>
            <a:endParaRPr lang="en-US" altLang="zh-CN" b="1">
              <a:solidFill>
                <a:srgbClr val="000000"/>
              </a:solidFill>
              <a:latin typeface="Calibri" pitchFamily="34" charset="0"/>
              <a:ea typeface="微软雅黑" pitchFamily="34" charset="-122"/>
            </a:endParaRPr>
          </a:p>
          <a:p>
            <a:pPr marL="114300" indent="-114300">
              <a:lnSpc>
                <a:spcPct val="80000"/>
              </a:lnSpc>
              <a:spcBef>
                <a:spcPts val="300"/>
              </a:spcBef>
              <a:spcAft>
                <a:spcPts val="300"/>
              </a:spcAft>
              <a:buFontTx/>
              <a:buChar char="•"/>
            </a:pPr>
            <a:r>
              <a:rPr lang="zh-CN" altLang="zh-CN" b="1">
                <a:solidFill>
                  <a:srgbClr val="000000"/>
                </a:solidFill>
                <a:latin typeface="Calibri" pitchFamily="34" charset="0"/>
                <a:ea typeface="微软雅黑" pitchFamily="34" charset="-122"/>
              </a:rPr>
              <a:t>药品的基本检测</a:t>
            </a:r>
            <a:endParaRPr lang="en-US" altLang="zh-CN" b="1">
              <a:solidFill>
                <a:srgbClr val="000000"/>
              </a:solidFill>
              <a:latin typeface="Calibri" pitchFamily="34" charset="0"/>
              <a:ea typeface="微软雅黑" pitchFamily="34" charset="-122"/>
            </a:endParaRPr>
          </a:p>
          <a:p>
            <a:pPr marL="114300" indent="-114300">
              <a:lnSpc>
                <a:spcPct val="80000"/>
              </a:lnSpc>
              <a:spcBef>
                <a:spcPts val="300"/>
              </a:spcBef>
              <a:spcAft>
                <a:spcPts val="300"/>
              </a:spcAft>
              <a:buFontTx/>
              <a:buChar char="•"/>
            </a:pPr>
            <a:r>
              <a:rPr lang="zh-CN" altLang="zh-CN" b="1">
                <a:solidFill>
                  <a:srgbClr val="000000"/>
                </a:solidFill>
                <a:latin typeface="Calibri" pitchFamily="34" charset="0"/>
                <a:ea typeface="微软雅黑" pitchFamily="34" charset="-122"/>
              </a:rPr>
              <a:t>技术人员的培训</a:t>
            </a:r>
            <a:endParaRPr lang="en-US" altLang="zh-CN" b="1">
              <a:solidFill>
                <a:srgbClr val="000000"/>
              </a:solidFill>
              <a:latin typeface="Calibri" pitchFamily="34" charset="0"/>
              <a:ea typeface="微软雅黑" pitchFamily="34" charset="-122"/>
            </a:endParaRPr>
          </a:p>
          <a:p>
            <a:pPr marL="114300" indent="-114300">
              <a:lnSpc>
                <a:spcPct val="80000"/>
              </a:lnSpc>
              <a:buFontTx/>
              <a:buChar char="•"/>
            </a:pPr>
            <a:endParaRPr lang="en-US" altLang="zh-CN" sz="1200">
              <a:ea typeface="微软雅黑" pitchFamily="34" charset="-122"/>
            </a:endParaRPr>
          </a:p>
          <a:p>
            <a:pPr marL="114300" indent="-114300">
              <a:lnSpc>
                <a:spcPct val="80000"/>
              </a:lnSpc>
              <a:buFontTx/>
              <a:buChar char="•"/>
            </a:pPr>
            <a:endParaRPr lang="en-US" altLang="zh-CN" sz="1200">
              <a:solidFill>
                <a:srgbClr val="1C1C1C"/>
              </a:solidFill>
              <a:ea typeface="微软雅黑" pitchFamily="34" charset="-122"/>
            </a:endParaRPr>
          </a:p>
        </p:txBody>
      </p:sp>
      <p:grpSp>
        <p:nvGrpSpPr>
          <p:cNvPr id="22544" name="Group 28"/>
          <p:cNvGrpSpPr>
            <a:grpSpLocks/>
          </p:cNvGrpSpPr>
          <p:nvPr/>
        </p:nvGrpSpPr>
        <p:grpSpPr bwMode="auto">
          <a:xfrm flipV="1">
            <a:off x="6456363" y="4556126"/>
            <a:ext cx="1676400" cy="1363663"/>
            <a:chOff x="3014" y="806"/>
            <a:chExt cx="1304" cy="1104"/>
          </a:xfrm>
        </p:grpSpPr>
        <p:sp>
          <p:nvSpPr>
            <p:cNvPr id="22549" name="AutoShape 29"/>
            <p:cNvSpPr>
              <a:spLocks noChangeArrowheads="1"/>
            </p:cNvSpPr>
            <p:nvPr/>
          </p:nvSpPr>
          <p:spPr bwMode="gray">
            <a:xfrm>
              <a:off x="3014" y="806"/>
              <a:ext cx="1304" cy="1104"/>
            </a:xfrm>
            <a:prstGeom prst="upArrow">
              <a:avLst>
                <a:gd name="adj1" fmla="val 39880"/>
                <a:gd name="adj2" fmla="val 54074"/>
              </a:avLst>
            </a:prstGeom>
            <a:noFill/>
            <a:ln w="76200" algn="ctr">
              <a:solidFill>
                <a:srgbClr val="FFFFFF">
                  <a:alpha val="50195"/>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alibri" pitchFamily="34" charset="0"/>
                <a:ea typeface="微软雅黑" pitchFamily="34" charset="-122"/>
              </a:endParaRPr>
            </a:p>
          </p:txBody>
        </p:sp>
        <p:sp>
          <p:nvSpPr>
            <p:cNvPr id="22550" name="AutoShape 30"/>
            <p:cNvSpPr>
              <a:spLocks noChangeArrowheads="1"/>
            </p:cNvSpPr>
            <p:nvPr/>
          </p:nvSpPr>
          <p:spPr bwMode="gray">
            <a:xfrm>
              <a:off x="3243" y="942"/>
              <a:ext cx="847" cy="868"/>
            </a:xfrm>
            <a:prstGeom prst="upArrow">
              <a:avLst>
                <a:gd name="adj1" fmla="val 40731"/>
                <a:gd name="adj2" fmla="val 44038"/>
              </a:avLst>
            </a:prstGeom>
            <a:solidFill>
              <a:srgbClr val="FFFFFF">
                <a:alpha val="38823"/>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latin typeface="Calibri" pitchFamily="34" charset="0"/>
                <a:ea typeface="微软雅黑" pitchFamily="34" charset="-122"/>
              </a:endParaRPr>
            </a:p>
          </p:txBody>
        </p:sp>
      </p:grpSp>
      <p:sp>
        <p:nvSpPr>
          <p:cNvPr id="22545" name="Rectangle 31"/>
          <p:cNvSpPr>
            <a:spLocks noChangeArrowheads="1"/>
          </p:cNvSpPr>
          <p:nvPr/>
        </p:nvSpPr>
        <p:spPr bwMode="black">
          <a:xfrm>
            <a:off x="5819775" y="4540251"/>
            <a:ext cx="3049588"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114300" indent="-114300">
              <a:lnSpc>
                <a:spcPct val="80000"/>
              </a:lnSpc>
              <a:spcBef>
                <a:spcPts val="300"/>
              </a:spcBef>
              <a:spcAft>
                <a:spcPts val="300"/>
              </a:spcAft>
              <a:buFontTx/>
              <a:buChar char="•"/>
            </a:pPr>
            <a:r>
              <a:rPr lang="en-US" altLang="zh-CN" b="1" dirty="0">
                <a:solidFill>
                  <a:srgbClr val="000000"/>
                </a:solidFill>
                <a:latin typeface="Calibri" pitchFamily="34" charset="0"/>
                <a:ea typeface="微软雅黑" pitchFamily="34" charset="-122"/>
              </a:rPr>
              <a:t>GMP</a:t>
            </a:r>
            <a:r>
              <a:rPr lang="zh-CN" altLang="zh-CN" b="1" dirty="0">
                <a:solidFill>
                  <a:srgbClr val="000000"/>
                </a:solidFill>
                <a:latin typeface="Calibri" pitchFamily="34" charset="0"/>
                <a:ea typeface="微软雅黑" pitchFamily="34" charset="-122"/>
              </a:rPr>
              <a:t>指南</a:t>
            </a:r>
            <a:endParaRPr lang="en-US" altLang="zh-CN" b="1" dirty="0">
              <a:solidFill>
                <a:srgbClr val="000000"/>
              </a:solidFill>
              <a:latin typeface="Calibri" pitchFamily="34" charset="0"/>
              <a:ea typeface="微软雅黑" pitchFamily="34" charset="-122"/>
            </a:endParaRPr>
          </a:p>
          <a:p>
            <a:pPr marL="114300" indent="-114300">
              <a:lnSpc>
                <a:spcPct val="80000"/>
              </a:lnSpc>
              <a:spcBef>
                <a:spcPts val="300"/>
              </a:spcBef>
              <a:spcAft>
                <a:spcPts val="300"/>
              </a:spcAft>
              <a:buFontTx/>
              <a:buChar char="•"/>
            </a:pPr>
            <a:r>
              <a:rPr lang="zh-CN" altLang="zh-CN" b="1" dirty="0">
                <a:solidFill>
                  <a:srgbClr val="000000"/>
                </a:solidFill>
                <a:latin typeface="Calibri" pitchFamily="34" charset="0"/>
                <a:ea typeface="微软雅黑" pitchFamily="34" charset="-122"/>
              </a:rPr>
              <a:t>药品生产</a:t>
            </a:r>
            <a:r>
              <a:rPr lang="zh-CN" altLang="en-US" b="1" dirty="0">
                <a:solidFill>
                  <a:srgbClr val="000000"/>
                </a:solidFill>
                <a:latin typeface="Calibri" pitchFamily="34" charset="0"/>
                <a:ea typeface="微软雅黑" pitchFamily="34" charset="-122"/>
              </a:rPr>
              <a:t>商</a:t>
            </a:r>
            <a:r>
              <a:rPr lang="zh-CN" altLang="zh-CN" b="1" dirty="0">
                <a:solidFill>
                  <a:srgbClr val="000000"/>
                </a:solidFill>
                <a:latin typeface="Calibri" pitchFamily="34" charset="0"/>
                <a:ea typeface="微软雅黑" pitchFamily="34" charset="-122"/>
              </a:rPr>
              <a:t>和药品流通渠道检</a:t>
            </a:r>
            <a:r>
              <a:rPr lang="zh-CN" altLang="en-US" b="1" dirty="0">
                <a:solidFill>
                  <a:srgbClr val="000000"/>
                </a:solidFill>
                <a:latin typeface="Calibri" pitchFamily="34" charset="0"/>
                <a:ea typeface="微软雅黑" pitchFamily="34" charset="-122"/>
              </a:rPr>
              <a:t>查</a:t>
            </a:r>
            <a:endParaRPr lang="en-US" altLang="zh-CN" b="1" dirty="0">
              <a:solidFill>
                <a:srgbClr val="000000"/>
              </a:solidFill>
              <a:latin typeface="Calibri" pitchFamily="34" charset="0"/>
              <a:ea typeface="微软雅黑" pitchFamily="34" charset="-122"/>
            </a:endParaRPr>
          </a:p>
          <a:p>
            <a:pPr marL="114300" indent="-114300">
              <a:lnSpc>
                <a:spcPct val="80000"/>
              </a:lnSpc>
              <a:buFontTx/>
              <a:buChar char="•"/>
            </a:pPr>
            <a:endParaRPr lang="en-US" altLang="zh-CN" sz="1200" dirty="0">
              <a:solidFill>
                <a:srgbClr val="1C1C1C"/>
              </a:solidFill>
              <a:ea typeface="微软雅黑" pitchFamily="34" charset="-122"/>
            </a:endParaRPr>
          </a:p>
        </p:txBody>
      </p:sp>
      <p:sp>
        <p:nvSpPr>
          <p:cNvPr id="22546" name="矩形 32"/>
          <p:cNvSpPr>
            <a:spLocks noChangeArrowheads="1"/>
          </p:cNvSpPr>
          <p:nvPr/>
        </p:nvSpPr>
        <p:spPr bwMode="auto">
          <a:xfrm>
            <a:off x="5562600" y="1828801"/>
            <a:ext cx="5105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ea typeface="微软雅黑" pitchFamily="34" charset="-122"/>
              </a:rPr>
              <a:t>《</a:t>
            </a:r>
            <a:r>
              <a:rPr lang="zh-CN" altLang="en-US" sz="2000" b="1" dirty="0">
                <a:ea typeface="微软雅黑" pitchFamily="34" charset="-122"/>
              </a:rPr>
              <a:t>药品质量保证：指南以及相关材料概要</a:t>
            </a:r>
            <a:r>
              <a:rPr lang="en-US" altLang="zh-CN" sz="2000" b="1" dirty="0">
                <a:ea typeface="微软雅黑" pitchFamily="34" charset="-122"/>
              </a:rPr>
              <a:t>》</a:t>
            </a:r>
            <a:r>
              <a:rPr lang="zh-CN" altLang="en-US" sz="2000" b="1" dirty="0">
                <a:ea typeface="微软雅黑" pitchFamily="34" charset="-122"/>
              </a:rPr>
              <a:t>分为两卷</a:t>
            </a:r>
          </a:p>
        </p:txBody>
      </p:sp>
      <p:sp>
        <p:nvSpPr>
          <p:cNvPr id="22547" name="TextBox 33"/>
          <p:cNvSpPr txBox="1">
            <a:spLocks noChangeArrowheads="1"/>
          </p:cNvSpPr>
          <p:nvPr/>
        </p:nvSpPr>
        <p:spPr bwMode="auto">
          <a:xfrm>
            <a:off x="2514600" y="16002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微软雅黑" pitchFamily="34" charset="-122"/>
              </a:defRPr>
            </a:lvl1pPr>
            <a:lvl2pPr>
              <a:defRPr sz="2800">
                <a:solidFill>
                  <a:schemeClr val="tx1"/>
                </a:solidFill>
                <a:latin typeface="Calibri" pitchFamily="34" charset="0"/>
                <a:ea typeface="微软雅黑" pitchFamily="34" charset="-122"/>
              </a:defRPr>
            </a:lvl2pPr>
            <a:lvl3pPr>
              <a:defRPr sz="24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6pPr>
            <a:lvl7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7pPr>
            <a:lvl8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8pPr>
            <a:lvl9pPr eaLnBrk="0" fontAlgn="base" hangingPunct="0">
              <a:lnSpc>
                <a:spcPct val="150000"/>
              </a:lnSpc>
              <a:spcBef>
                <a:spcPct val="0"/>
              </a:spcBef>
              <a:spcAft>
                <a:spcPct val="0"/>
              </a:spcAft>
              <a:buFont typeface="Arial" charset="0"/>
              <a:buChar char="»"/>
              <a:defRPr sz="2000">
                <a:solidFill>
                  <a:schemeClr val="tx1"/>
                </a:solidFill>
                <a:latin typeface="Calibri" pitchFamily="34" charset="0"/>
                <a:ea typeface="微软雅黑" pitchFamily="34" charset="-122"/>
              </a:defRPr>
            </a:lvl9pPr>
          </a:lstStyle>
          <a:p>
            <a:r>
              <a:rPr lang="zh-CN" altLang="en-US" sz="1800" b="1"/>
              <a:t>         </a:t>
            </a:r>
            <a:endParaRPr lang="zh-CN" altLang="en-US" sz="1800"/>
          </a:p>
        </p:txBody>
      </p:sp>
    </p:spTree>
    <p:extLst>
      <p:ext uri="{BB962C8B-B14F-4D97-AF65-F5344CB8AC3E}">
        <p14:creationId xmlns:p14="http://schemas.microsoft.com/office/powerpoint/2010/main" val="292884160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FDA</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a:t>
            </a:fld>
            <a:r>
              <a:rPr lang="en-US" altLang="zh-CN" dirty="0" smtClean="0"/>
              <a:t>/160</a:t>
            </a:r>
            <a:endParaRPr lang="zh-CN" altLang="en-US" dirty="0"/>
          </a:p>
        </p:txBody>
      </p:sp>
      <p:graphicFrame>
        <p:nvGraphicFramePr>
          <p:cNvPr id="7"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984049421"/>
              </p:ext>
            </p:extLst>
          </p:nvPr>
        </p:nvGraphicFramePr>
        <p:xfrm>
          <a:off x="914400" y="1044000"/>
          <a:ext cx="10509600" cy="5640178"/>
        </p:xfrm>
        <a:graphic>
          <a:graphicData uri="http://schemas.openxmlformats.org/drawingml/2006/table">
            <a:tbl>
              <a:tblPr firstRow="1" bandRow="1">
                <a:tableStyleId>{5C22544A-7EE6-4342-B048-85BDC9FD1C3A}</a:tableStyleId>
              </a:tblPr>
              <a:tblGrid>
                <a:gridCol w="1665761">
                  <a:extLst>
                    <a:ext uri="{9D8B030D-6E8A-4147-A177-3AD203B41FA5}">
                      <a16:colId xmlns:a16="http://schemas.microsoft.com/office/drawing/2014/main" val="20000"/>
                    </a:ext>
                  </a:extLst>
                </a:gridCol>
                <a:gridCol w="7321485">
                  <a:extLst>
                    <a:ext uri="{9D8B030D-6E8A-4147-A177-3AD203B41FA5}">
                      <a16:colId xmlns:a16="http://schemas.microsoft.com/office/drawing/2014/main" val="20001"/>
                    </a:ext>
                  </a:extLst>
                </a:gridCol>
                <a:gridCol w="1522354">
                  <a:extLst>
                    <a:ext uri="{9D8B030D-6E8A-4147-A177-3AD203B41FA5}">
                      <a16:colId xmlns:a16="http://schemas.microsoft.com/office/drawing/2014/main" val="820187712"/>
                    </a:ext>
                  </a:extLst>
                </a:gridCol>
              </a:tblGrid>
              <a:tr h="467003">
                <a:tc>
                  <a:txBody>
                    <a:bodyPr/>
                    <a:lstStyle/>
                    <a:p>
                      <a:pPr algn="ctr">
                        <a:lnSpc>
                          <a:spcPct val="100000"/>
                        </a:lnSpc>
                      </a:pPr>
                      <a:r>
                        <a:rPr lang="zh-CN" altLang="en-US" sz="1600" b="0" dirty="0">
                          <a:latin typeface="+mn-lt"/>
                          <a:ea typeface="微软雅黑" panose="020B0503020204020204" pitchFamily="34" charset="-122"/>
                        </a:rPr>
                        <a:t>发布时间</a:t>
                      </a:r>
                    </a:p>
                  </a:txBody>
                  <a:tcPr marT="34290" marB="34290" anchor="ctr"/>
                </a:tc>
                <a:tc>
                  <a:txBody>
                    <a:bodyPr/>
                    <a:lstStyle/>
                    <a:p>
                      <a:pPr algn="ctr">
                        <a:lnSpc>
                          <a:spcPct val="100000"/>
                        </a:lnSpc>
                      </a:pPr>
                      <a:r>
                        <a:rPr lang="zh-CN" altLang="en-US" sz="1600" b="0" dirty="0">
                          <a:latin typeface="+mn-lt"/>
                          <a:ea typeface="微软雅黑" panose="020B0503020204020204" pitchFamily="34" charset="-122"/>
                        </a:rPr>
                        <a:t>动态</a:t>
                      </a:r>
                    </a:p>
                  </a:txBody>
                  <a:tcPr marT="34290" marB="34290" anchor="ctr"/>
                </a:tc>
                <a:tc>
                  <a:txBody>
                    <a:bodyPr/>
                    <a:lstStyle/>
                    <a:p>
                      <a:pPr algn="ctr">
                        <a:lnSpc>
                          <a:spcPct val="100000"/>
                        </a:lnSpc>
                      </a:pPr>
                      <a:r>
                        <a:rPr lang="zh-CN" altLang="en-US" sz="1600" b="0" dirty="0">
                          <a:latin typeface="+mn-lt"/>
                          <a:ea typeface="微软雅黑" panose="020B0503020204020204" pitchFamily="34" charset="-122"/>
                        </a:rPr>
                        <a:t>版本</a:t>
                      </a:r>
                    </a:p>
                  </a:txBody>
                  <a:tcPr marT="34290" marB="34290" anchor="ctr"/>
                </a:tc>
                <a:extLst>
                  <a:ext uri="{0D108BD9-81ED-4DB2-BD59-A6C34878D82A}">
                    <a16:rowId xmlns:a16="http://schemas.microsoft.com/office/drawing/2014/main" val="10000"/>
                  </a:ext>
                </a:extLst>
              </a:tr>
              <a:tr h="584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latin typeface="+mn-lt"/>
                          <a:ea typeface="微软雅黑" panose="020B0503020204020204" pitchFamily="34" charset="-122"/>
                          <a:cs typeface="+mn-cs"/>
                        </a:rPr>
                        <a:t>2019.07</a:t>
                      </a:r>
                      <a:endParaRPr lang="zh-CN" altLang="en-US" sz="1600" b="0" kern="1200" dirty="0">
                        <a:solidFill>
                          <a:schemeClr val="dk1"/>
                        </a:solidFill>
                        <a:latin typeface="+mn-lt"/>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tx1"/>
                          </a:solidFill>
                          <a:latin typeface="微软雅黑" panose="020B0503020204020204" pitchFamily="34" charset="-122"/>
                          <a:ea typeface="微软雅黑" panose="020B0503020204020204" pitchFamily="34" charset="-122"/>
                        </a:rPr>
                        <a:t>人用处方药和生物制品标签的药物滥用和依赖性部分</a:t>
                      </a:r>
                      <a:r>
                        <a:rPr lang="en-US" altLang="zh-CN" sz="1600" b="0" dirty="0">
                          <a:solidFill>
                            <a:schemeClr val="tx1"/>
                          </a:solidFill>
                          <a:latin typeface="微软雅黑" panose="020B0503020204020204" pitchFamily="34" charset="-122"/>
                          <a:ea typeface="微软雅黑" panose="020B0503020204020204" pitchFamily="34" charset="-122"/>
                        </a:rPr>
                        <a:t>-</a:t>
                      </a:r>
                      <a:r>
                        <a:rPr lang="zh-CN" altLang="en-US" sz="1600" b="0" dirty="0">
                          <a:solidFill>
                            <a:schemeClr val="tx1"/>
                          </a:solidFill>
                          <a:latin typeface="微软雅黑" panose="020B0503020204020204" pitchFamily="34" charset="-122"/>
                          <a:ea typeface="微软雅黑" panose="020B0503020204020204" pitchFamily="34" charset="-122"/>
                        </a:rPr>
                        <a:t>内容和格式行业指南</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dirty="0">
                          <a:latin typeface="+mn-lt"/>
                          <a:ea typeface="微软雅黑" panose="020B0503020204020204" pitchFamily="34" charset="-122"/>
                        </a:rPr>
                        <a:t>草案</a:t>
                      </a:r>
                    </a:p>
                  </a:txBody>
                  <a:tcPr marT="34290" marB="34290" anchor="ctr"/>
                </a:tc>
                <a:extLst>
                  <a:ext uri="{0D108BD9-81ED-4DB2-BD59-A6C34878D82A}">
                    <a16:rowId xmlns:a16="http://schemas.microsoft.com/office/drawing/2014/main" val="9556316"/>
                  </a:ext>
                </a:extLst>
              </a:tr>
              <a:tr h="6122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latin typeface="+mn-lt"/>
                          <a:ea typeface="微软雅黑" panose="020B0503020204020204" pitchFamily="34" charset="-122"/>
                          <a:cs typeface="+mn-cs"/>
                        </a:rPr>
                        <a:t>2019.07</a:t>
                      </a:r>
                      <a:endParaRPr lang="zh-CN" altLang="en-US" sz="1600" b="0" kern="1200" dirty="0">
                        <a:solidFill>
                          <a:schemeClr val="dk1"/>
                        </a:solidFill>
                        <a:latin typeface="+mn-lt"/>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0" kern="1200" dirty="0">
                          <a:solidFill>
                            <a:schemeClr val="tx1"/>
                          </a:solidFill>
                          <a:latin typeface="+mn-lt"/>
                          <a:ea typeface="微软雅黑" panose="020B0503020204020204" pitchFamily="34" charset="-122"/>
                          <a:cs typeface="+mn-cs"/>
                        </a:rPr>
                        <a:t>提供电子格式的法规提交</a:t>
                      </a:r>
                      <a:r>
                        <a:rPr lang="en-US" altLang="zh-CN" sz="1600" b="0" kern="1200" dirty="0">
                          <a:solidFill>
                            <a:schemeClr val="tx1"/>
                          </a:solidFill>
                          <a:latin typeface="+mn-lt"/>
                          <a:ea typeface="微软雅黑" panose="020B0503020204020204" pitchFamily="34" charset="-122"/>
                          <a:cs typeface="+mn-cs"/>
                        </a:rPr>
                        <a:t>- </a:t>
                      </a:r>
                      <a:r>
                        <a:rPr lang="zh-CN" altLang="zh-CN" sz="1600" b="0" kern="1200" dirty="0">
                          <a:solidFill>
                            <a:schemeClr val="tx1"/>
                          </a:solidFill>
                          <a:latin typeface="+mn-lt"/>
                          <a:ea typeface="微软雅黑" panose="020B0503020204020204" pitchFamily="34" charset="-122"/>
                          <a:cs typeface="+mn-cs"/>
                        </a:rPr>
                        <a:t>用</a:t>
                      </a:r>
                      <a:r>
                        <a:rPr lang="en-US" altLang="zh-CN" sz="1600" b="0" kern="1200" dirty="0">
                          <a:solidFill>
                            <a:schemeClr val="tx1"/>
                          </a:solidFill>
                          <a:latin typeface="+mn-lt"/>
                          <a:ea typeface="微软雅黑" panose="020B0503020204020204" pitchFamily="34" charset="-122"/>
                          <a:cs typeface="+mn-cs"/>
                        </a:rPr>
                        <a:t>eCTD</a:t>
                      </a:r>
                      <a:r>
                        <a:rPr lang="zh-CN" altLang="zh-CN" sz="1600" b="0" kern="1200" dirty="0">
                          <a:solidFill>
                            <a:schemeClr val="tx1"/>
                          </a:solidFill>
                          <a:latin typeface="+mn-lt"/>
                          <a:ea typeface="微软雅黑" panose="020B0503020204020204" pitchFamily="34" charset="-122"/>
                          <a:cs typeface="+mn-cs"/>
                        </a:rPr>
                        <a:t>规范某些人</a:t>
                      </a:r>
                      <a:r>
                        <a:rPr lang="zh-CN" altLang="en-US" sz="1600" b="0" kern="1200" dirty="0">
                          <a:solidFill>
                            <a:schemeClr val="tx1"/>
                          </a:solidFill>
                          <a:latin typeface="+mn-lt"/>
                          <a:ea typeface="微软雅黑" panose="020B0503020204020204" pitchFamily="34" charset="-122"/>
                          <a:cs typeface="+mn-cs"/>
                        </a:rPr>
                        <a:t>用</a:t>
                      </a:r>
                      <a:r>
                        <a:rPr lang="zh-CN" altLang="zh-CN" sz="1600" b="0" kern="1200" dirty="0">
                          <a:solidFill>
                            <a:schemeClr val="tx1"/>
                          </a:solidFill>
                          <a:latin typeface="+mn-lt"/>
                          <a:ea typeface="微软雅黑" panose="020B0503020204020204" pitchFamily="34" charset="-122"/>
                          <a:cs typeface="+mn-cs"/>
                        </a:rPr>
                        <a:t>药品应用和相关提交行业指南</a:t>
                      </a:r>
                      <a:endParaRPr lang="zh-CN" altLang="en-US" sz="1600" b="0" kern="1200" dirty="0">
                        <a:solidFill>
                          <a:schemeClr val="tx1"/>
                        </a:solidFill>
                        <a:latin typeface="+mn-lt"/>
                        <a:ea typeface="微软雅黑" panose="020B0503020204020204" pitchFamily="34" charset="-122"/>
                        <a:cs typeface="+mn-cs"/>
                      </a:endParaRP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dk1"/>
                          </a:solidFill>
                          <a:latin typeface="+mn-lt"/>
                          <a:ea typeface="微软雅黑" panose="020B0503020204020204" pitchFamily="34" charset="-122"/>
                          <a:cs typeface="+mn-cs"/>
                        </a:rPr>
                        <a:t>草案</a:t>
                      </a:r>
                    </a:p>
                  </a:txBody>
                  <a:tcPr marT="34290" marB="34290" anchor="ctr"/>
                </a:tc>
                <a:extLst>
                  <a:ext uri="{0D108BD9-81ED-4DB2-BD59-A6C34878D82A}">
                    <a16:rowId xmlns:a16="http://schemas.microsoft.com/office/drawing/2014/main" val="551527063"/>
                  </a:ext>
                </a:extLst>
              </a:tr>
              <a:tr h="63257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latin typeface="+mn-lt"/>
                          <a:ea typeface="微软雅黑" panose="020B0503020204020204" pitchFamily="34" charset="-122"/>
                          <a:cs typeface="+mn-cs"/>
                        </a:rPr>
                        <a:t>2019.05</a:t>
                      </a:r>
                      <a:endParaRPr lang="zh-CN" altLang="en-US" sz="1600" b="0" kern="1200" dirty="0">
                        <a:solidFill>
                          <a:schemeClr val="dk1"/>
                        </a:solidFill>
                        <a:latin typeface="+mn-lt"/>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治疗性蛋白质生物类似药的开发：比较分析评估和其他与质量相关的考虑因素行业指南</a:t>
                      </a:r>
                    </a:p>
                  </a:txBody>
                  <a:tcPr marL="76200" marR="76200" marT="57150" marB="5715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dk1"/>
                          </a:solidFill>
                          <a:latin typeface="+mn-lt"/>
                          <a:ea typeface="微软雅黑" panose="020B0503020204020204" pitchFamily="34" charset="-122"/>
                          <a:cs typeface="+mn-cs"/>
                        </a:rPr>
                        <a:t>草案</a:t>
                      </a:r>
                    </a:p>
                  </a:txBody>
                  <a:tcPr marT="34290" marB="34290" anchor="ctr"/>
                </a:tc>
                <a:extLst>
                  <a:ext uri="{0D108BD9-81ED-4DB2-BD59-A6C34878D82A}">
                    <a16:rowId xmlns:a16="http://schemas.microsoft.com/office/drawing/2014/main" val="10002"/>
                  </a:ext>
                </a:extLst>
              </a:tr>
              <a:tr h="5840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latin typeface="+mn-lt"/>
                          <a:ea typeface="微软雅黑" panose="020B0503020204020204" pitchFamily="34" charset="-122"/>
                          <a:cs typeface="+mn-cs"/>
                        </a:rPr>
                        <a:t>2019.05</a:t>
                      </a:r>
                      <a:endParaRPr lang="zh-CN" altLang="en-US" sz="1600" b="0" kern="1200" dirty="0">
                        <a:solidFill>
                          <a:schemeClr val="dk1"/>
                        </a:solidFill>
                        <a:latin typeface="+mn-lt"/>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证明与参照产品可互换性的考量指南</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dk1"/>
                          </a:solidFill>
                          <a:latin typeface="+mn-lt"/>
                          <a:ea typeface="微软雅黑" panose="020B0503020204020204" pitchFamily="34" charset="-122"/>
                          <a:cs typeface="+mn-cs"/>
                        </a:rPr>
                        <a:t>定稿</a:t>
                      </a:r>
                    </a:p>
                  </a:txBody>
                  <a:tcPr marT="34290" marB="34290" anchor="ctr"/>
                </a:tc>
                <a:extLst>
                  <a:ext uri="{0D108BD9-81ED-4DB2-BD59-A6C34878D82A}">
                    <a16:rowId xmlns:a16="http://schemas.microsoft.com/office/drawing/2014/main" val="2695263745"/>
                  </a:ext>
                </a:extLst>
              </a:tr>
              <a:tr h="5845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latin typeface="+mn-lt"/>
                          <a:ea typeface="微软雅黑" panose="020B0503020204020204" pitchFamily="34" charset="-122"/>
                          <a:cs typeface="+mn-cs"/>
                        </a:rPr>
                        <a:t>2019.05</a:t>
                      </a:r>
                      <a:endParaRPr lang="zh-CN" altLang="en-US" sz="1600" b="0" kern="1200" dirty="0">
                        <a:solidFill>
                          <a:schemeClr val="dk1"/>
                        </a:solidFill>
                        <a:latin typeface="+mn-lt"/>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利用真实世界数据和真实世界证据向</a:t>
                      </a:r>
                      <a:r>
                        <a:rPr lang="en-US" altLang="zh-CN" sz="1600" b="0" kern="1200" dirty="0">
                          <a:solidFill>
                            <a:schemeClr val="tx1"/>
                          </a:solidFill>
                          <a:latin typeface="+mn-lt"/>
                          <a:ea typeface="微软雅黑" panose="020B0503020204020204" pitchFamily="34" charset="-122"/>
                          <a:cs typeface="+mn-cs"/>
                        </a:rPr>
                        <a:t>FDA</a:t>
                      </a:r>
                      <a:r>
                        <a:rPr lang="zh-CN" altLang="en-US" sz="1600" b="0" kern="1200" dirty="0">
                          <a:solidFill>
                            <a:schemeClr val="tx1"/>
                          </a:solidFill>
                          <a:latin typeface="+mn-lt"/>
                          <a:ea typeface="微软雅黑" panose="020B0503020204020204" pitchFamily="34" charset="-122"/>
                          <a:cs typeface="+mn-cs"/>
                        </a:rPr>
                        <a:t>提交有关药物和生物制剂的文件</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dk1"/>
                          </a:solidFill>
                          <a:latin typeface="+mn-lt"/>
                          <a:ea typeface="微软雅黑" panose="020B0503020204020204" pitchFamily="34" charset="-122"/>
                          <a:cs typeface="+mn-cs"/>
                        </a:rPr>
                        <a:t>草案</a:t>
                      </a:r>
                    </a:p>
                  </a:txBody>
                  <a:tcPr marT="34290" marB="34290" anchor="ctr"/>
                </a:tc>
                <a:extLst>
                  <a:ext uri="{0D108BD9-81ED-4DB2-BD59-A6C34878D82A}">
                    <a16:rowId xmlns:a16="http://schemas.microsoft.com/office/drawing/2014/main" val="1441587132"/>
                  </a:ext>
                </a:extLst>
              </a:tr>
              <a:tr h="5347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0" kern="1200" dirty="0">
                          <a:solidFill>
                            <a:schemeClr val="dk1"/>
                          </a:solidFill>
                          <a:latin typeface="+mn-lt"/>
                          <a:ea typeface="微软雅黑" panose="020B0503020204020204" pitchFamily="34" charset="-122"/>
                          <a:cs typeface="+mn-cs"/>
                        </a:rPr>
                        <a:t>2019.04</a:t>
                      </a:r>
                      <a:endParaRPr lang="zh-CN" altLang="en-US" sz="1600" b="0" kern="1200" dirty="0">
                        <a:solidFill>
                          <a:schemeClr val="dk1"/>
                        </a:solidFill>
                        <a:latin typeface="+mn-lt"/>
                        <a:ea typeface="微软雅黑" panose="020B0503020204020204" pitchFamily="34" charset="-122"/>
                        <a:cs typeface="+mn-cs"/>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双特异抗体研发项目行业指南</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dk1"/>
                          </a:solidFill>
                          <a:latin typeface="+mn-lt"/>
                          <a:ea typeface="微软雅黑" panose="020B0503020204020204" pitchFamily="34" charset="-122"/>
                          <a:cs typeface="+mn-cs"/>
                        </a:rPr>
                        <a:t>草案</a:t>
                      </a:r>
                    </a:p>
                  </a:txBody>
                  <a:tcPr marT="34290" marB="34290" anchor="ctr"/>
                </a:tc>
                <a:extLst>
                  <a:ext uri="{0D108BD9-81ED-4DB2-BD59-A6C34878D82A}">
                    <a16:rowId xmlns:a16="http://schemas.microsoft.com/office/drawing/2014/main" val="707188211"/>
                  </a:ext>
                </a:extLst>
              </a:tr>
              <a:tr h="6180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a:latin typeface="+mn-lt"/>
                          <a:ea typeface="微软雅黑" panose="020B0503020204020204" pitchFamily="34" charset="-122"/>
                        </a:rPr>
                        <a:t>2018.12</a:t>
                      </a:r>
                      <a:endParaRPr lang="zh-CN" altLang="en-US" sz="1600" b="0" dirty="0">
                        <a:latin typeface="+mn-lt"/>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问与答：数据可靠性和药品</a:t>
                      </a:r>
                      <a:r>
                        <a:rPr lang="en-US" altLang="zh-CN" sz="1600" b="0" kern="1200" dirty="0">
                          <a:solidFill>
                            <a:schemeClr val="tx1"/>
                          </a:solidFill>
                          <a:latin typeface="+mn-lt"/>
                          <a:ea typeface="微软雅黑" panose="020B0503020204020204" pitchFamily="34" charset="-122"/>
                          <a:cs typeface="+mn-cs"/>
                        </a:rPr>
                        <a:t>GMP</a:t>
                      </a:r>
                      <a:r>
                        <a:rPr lang="zh-CN" altLang="en-US" sz="1600" b="0" kern="1200" dirty="0">
                          <a:solidFill>
                            <a:schemeClr val="tx1"/>
                          </a:solidFill>
                          <a:latin typeface="+mn-lt"/>
                          <a:ea typeface="微软雅黑" panose="020B0503020204020204" pitchFamily="34" charset="-122"/>
                          <a:cs typeface="+mn-cs"/>
                        </a:rPr>
                        <a:t>符合性</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dk1"/>
                          </a:solidFill>
                          <a:latin typeface="+mn-lt"/>
                          <a:ea typeface="微软雅黑" panose="020B0503020204020204" pitchFamily="34" charset="-122"/>
                          <a:cs typeface="+mn-cs"/>
                        </a:rPr>
                        <a:t>定稿</a:t>
                      </a:r>
                    </a:p>
                  </a:txBody>
                  <a:tcPr marT="34290" marB="34290" anchor="ctr"/>
                </a:tc>
                <a:extLst>
                  <a:ext uri="{0D108BD9-81ED-4DB2-BD59-A6C34878D82A}">
                    <a16:rowId xmlns:a16="http://schemas.microsoft.com/office/drawing/2014/main" val="1894468009"/>
                  </a:ext>
                </a:extLst>
              </a:tr>
              <a:tr h="4662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a:latin typeface="+mn-lt"/>
                          <a:ea typeface="微软雅黑" panose="020B0503020204020204" pitchFamily="34" charset="-122"/>
                        </a:rPr>
                        <a:t>2018.05</a:t>
                      </a:r>
                      <a:endParaRPr lang="zh-CN" altLang="en-US" sz="1600" b="0" dirty="0">
                        <a:latin typeface="+mn-lt"/>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solidFill>
                          <a:latin typeface="+mn-lt"/>
                          <a:ea typeface="微软雅黑" panose="020B0503020204020204" pitchFamily="34" charset="-122"/>
                          <a:cs typeface="+mn-cs"/>
                        </a:rPr>
                        <a:t>生物分析方法验证行业指南</a:t>
                      </a: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dk1"/>
                          </a:solidFill>
                          <a:latin typeface="+mn-lt"/>
                          <a:ea typeface="微软雅黑" panose="020B0503020204020204" pitchFamily="34" charset="-122"/>
                          <a:cs typeface="+mn-cs"/>
                        </a:rPr>
                        <a:t>定稿</a:t>
                      </a:r>
                    </a:p>
                  </a:txBody>
                  <a:tcPr marT="34290" marB="34290" anchor="ctr"/>
                </a:tc>
                <a:extLst>
                  <a:ext uri="{0D108BD9-81ED-4DB2-BD59-A6C34878D82A}">
                    <a16:rowId xmlns:a16="http://schemas.microsoft.com/office/drawing/2014/main" val="1844863911"/>
                  </a:ext>
                </a:extLst>
              </a:tr>
              <a:tr h="3282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0" dirty="0" smtClean="0">
                          <a:latin typeface="+mn-lt"/>
                          <a:ea typeface="微软雅黑" panose="020B0503020204020204" pitchFamily="34" charset="-122"/>
                        </a:rPr>
                        <a:t>2015.09</a:t>
                      </a:r>
                      <a:endParaRPr lang="zh-CN" altLang="en-US" sz="1600" b="0" dirty="0">
                        <a:latin typeface="+mn-lt"/>
                        <a:ea typeface="微软雅黑" panose="020B0503020204020204" pitchFamily="34" charset="-122"/>
                      </a:endParaRPr>
                    </a:p>
                  </a:txBody>
                  <a:tcPr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0" kern="1200" dirty="0" smtClean="0">
                          <a:solidFill>
                            <a:schemeClr val="tx1"/>
                          </a:solidFill>
                          <a:latin typeface="+mn-lt"/>
                          <a:ea typeface="微软雅黑" panose="020B0503020204020204" pitchFamily="34" charset="-122"/>
                          <a:cs typeface="+mn-cs"/>
                        </a:rPr>
                        <a:t>检查员指导手册</a:t>
                      </a:r>
                      <a:r>
                        <a:rPr lang="en-US" altLang="zh-CN" sz="1600" b="0" kern="1200" dirty="0" smtClean="0">
                          <a:solidFill>
                            <a:schemeClr val="tx1"/>
                          </a:solidFill>
                          <a:latin typeface="+mn-lt"/>
                          <a:ea typeface="微软雅黑" panose="020B0503020204020204" pitchFamily="34" charset="-122"/>
                          <a:cs typeface="+mn-cs"/>
                        </a:rPr>
                        <a:t> CP7356.002A </a:t>
                      </a:r>
                      <a:r>
                        <a:rPr lang="zh-CN" altLang="zh-CN" sz="1600" b="0" kern="1200" dirty="0" smtClean="0">
                          <a:solidFill>
                            <a:schemeClr val="tx1"/>
                          </a:solidFill>
                          <a:latin typeface="+mn-lt"/>
                          <a:ea typeface="微软雅黑" panose="020B0503020204020204" pitchFamily="34" charset="-122"/>
                          <a:cs typeface="+mn-cs"/>
                        </a:rPr>
                        <a:t>无菌药品</a:t>
                      </a:r>
                      <a:r>
                        <a:rPr lang="zh-CN" altLang="en-US" sz="1600" b="0" kern="1200" dirty="0" smtClean="0">
                          <a:solidFill>
                            <a:schemeClr val="tx1"/>
                          </a:solidFill>
                          <a:latin typeface="+mn-lt"/>
                          <a:ea typeface="微软雅黑" panose="020B0503020204020204" pitchFamily="34" charset="-122"/>
                          <a:cs typeface="+mn-cs"/>
                        </a:rPr>
                        <a:t>工艺</a:t>
                      </a:r>
                      <a:r>
                        <a:rPr lang="zh-CN" altLang="zh-CN" sz="1600" b="0" kern="1200" dirty="0" smtClean="0">
                          <a:solidFill>
                            <a:schemeClr val="tx1"/>
                          </a:solidFill>
                          <a:latin typeface="+mn-lt"/>
                          <a:ea typeface="微软雅黑" panose="020B0503020204020204" pitchFamily="34" charset="-122"/>
                          <a:cs typeface="+mn-cs"/>
                        </a:rPr>
                        <a:t>检查</a:t>
                      </a:r>
                      <a:endParaRPr lang="zh-CN" altLang="en-US" sz="1600" b="0" kern="1200" dirty="0">
                        <a:solidFill>
                          <a:schemeClr val="tx1"/>
                        </a:solidFill>
                        <a:latin typeface="+mn-lt"/>
                        <a:ea typeface="微软雅黑" panose="020B0503020204020204" pitchFamily="34" charset="-122"/>
                        <a:cs typeface="+mn-cs"/>
                      </a:endParaRPr>
                    </a:p>
                  </a:txBody>
                  <a:tcPr marT="34290" marB="3429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smtClean="0">
                          <a:solidFill>
                            <a:schemeClr val="tx1"/>
                          </a:solidFill>
                          <a:latin typeface="+mn-lt"/>
                          <a:ea typeface="微软雅黑" panose="020B0503020204020204" pitchFamily="34" charset="-122"/>
                          <a:cs typeface="+mn-cs"/>
                        </a:rPr>
                        <a:t>定稿</a:t>
                      </a:r>
                      <a:endParaRPr lang="en-US" altLang="zh-CN" sz="1600" b="0" kern="1200" dirty="0" smtClean="0">
                        <a:solidFill>
                          <a:schemeClr val="tx1"/>
                        </a:solidFill>
                        <a:latin typeface="+mn-lt"/>
                        <a:ea typeface="微软雅黑" panose="020B0503020204020204" pitchFamily="34" charset="-122"/>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b="0" kern="1200" dirty="0" smtClean="0">
                        <a:solidFill>
                          <a:schemeClr val="tx1"/>
                        </a:solidFill>
                        <a:latin typeface="+mn-lt"/>
                        <a:ea typeface="微软雅黑" panose="020B0503020204020204" pitchFamily="34" charset="-122"/>
                        <a:cs typeface="+mn-cs"/>
                      </a:endParaRPr>
                    </a:p>
                  </a:txBody>
                  <a:tcPr marT="34290" marB="34290" anchor="ctr"/>
                </a:tc>
                <a:extLst>
                  <a:ext uri="{0D108BD9-81ED-4DB2-BD59-A6C34878D82A}">
                    <a16:rowId xmlns:a16="http://schemas.microsoft.com/office/drawing/2014/main" val="1426262569"/>
                  </a:ext>
                </a:extLst>
              </a:tr>
            </a:tbl>
          </a:graphicData>
        </a:graphic>
      </p:graphicFrame>
    </p:spTree>
    <p:extLst>
      <p:ext uri="{BB962C8B-B14F-4D97-AF65-F5344CB8AC3E}">
        <p14:creationId xmlns:p14="http://schemas.microsoft.com/office/powerpoint/2010/main" val="213879827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nchor="t"/>
          <a:lstStyle/>
          <a:p>
            <a:pPr eaLnBrk="1" hangingPunct="1"/>
            <a:r>
              <a:rPr lang="zh-CN" altLang="en-US"/>
              <a:t>现行</a:t>
            </a:r>
            <a:r>
              <a:rPr lang="en-US" altLang="zh-CN"/>
              <a:t>WHO GMP</a:t>
            </a:r>
            <a:r>
              <a:rPr lang="zh-CN" altLang="en-US"/>
              <a:t>指南一览表（</a:t>
            </a:r>
            <a:r>
              <a:rPr lang="en-US" altLang="zh-CN"/>
              <a:t>1</a:t>
            </a:r>
            <a:r>
              <a:rPr lang="zh-CN" altLang="en-US"/>
              <a:t>）</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90</a:t>
            </a:fld>
            <a:r>
              <a:rPr lang="en-US" altLang="zh-CN" dirty="0" smtClean="0"/>
              <a:t>/160</a:t>
            </a:r>
            <a:endParaRPr lang="zh-CN" altLang="en-US" dirty="0"/>
          </a:p>
        </p:txBody>
      </p:sp>
      <p:sp>
        <p:nvSpPr>
          <p:cNvPr id="74755" name="内容占位符 2"/>
          <p:cNvSpPr>
            <a:spLocks noGrp="1"/>
          </p:cNvSpPr>
          <p:nvPr>
            <p:ph idx="4294967295"/>
          </p:nvPr>
        </p:nvSpPr>
        <p:spPr>
          <a:xfrm>
            <a:off x="2000251" y="1085563"/>
            <a:ext cx="8035925" cy="5083175"/>
          </a:xfrm>
        </p:spPr>
        <p:txBody>
          <a:bodyPr>
            <a:normAutofit lnSpcReduction="10000"/>
          </a:bodyPr>
          <a:lstStyle/>
          <a:p>
            <a:pPr>
              <a:lnSpc>
                <a:spcPct val="100000"/>
              </a:lnSpc>
            </a:pPr>
            <a:r>
              <a:rPr lang="en-US" altLang="zh-CN" sz="1800" dirty="0">
                <a:latin typeface="微软雅黑" panose="020B0503020204020204" pitchFamily="34" charset="-122"/>
              </a:rPr>
              <a:t>Good manufacturing practices: supplementary  guidelines for the manufacture of investigational pharmaceutical products for clinical trials in humans</a:t>
            </a:r>
            <a:br>
              <a:rPr lang="en-US" altLang="zh-CN" sz="1800" dirty="0">
                <a:latin typeface="微软雅黑" panose="020B0503020204020204" pitchFamily="34" charset="-122"/>
              </a:rPr>
            </a:br>
            <a:r>
              <a:rPr lang="en-US" altLang="zh-CN" sz="1800" dirty="0">
                <a:latin typeface="微软雅黑" panose="020B0503020204020204" pitchFamily="34" charset="-122"/>
              </a:rPr>
              <a:t>Annex 7, WHO Technical Report Series 863,1996</a:t>
            </a:r>
            <a:br>
              <a:rPr lang="en-US" altLang="zh-CN" sz="1800" dirty="0">
                <a:latin typeface="微软雅黑" panose="020B0503020204020204" pitchFamily="34" charset="-122"/>
              </a:rPr>
            </a:br>
            <a:r>
              <a:rPr lang="en-US" altLang="zh-CN" sz="1800" dirty="0">
                <a:latin typeface="微软雅黑" panose="020B0503020204020204" pitchFamily="34" charset="-122"/>
              </a:rPr>
              <a:t>WHO GMP</a:t>
            </a:r>
            <a:r>
              <a:rPr lang="zh-CN" altLang="en-US" sz="1800" dirty="0">
                <a:latin typeface="微软雅黑" panose="020B0503020204020204" pitchFamily="34" charset="-122"/>
              </a:rPr>
              <a:t>：用于临床试验的研究药物产品补充指导方针</a:t>
            </a:r>
            <a:endParaRPr lang="en-US" altLang="zh-CN" sz="1800" dirty="0">
              <a:latin typeface="微软雅黑" panose="020B0503020204020204" pitchFamily="34" charset="-122"/>
            </a:endParaRPr>
          </a:p>
          <a:p>
            <a:pPr>
              <a:lnSpc>
                <a:spcPct val="100000"/>
              </a:lnSpc>
            </a:pPr>
            <a:r>
              <a:rPr lang="en-US" altLang="zh-CN" sz="1800" dirty="0">
                <a:latin typeface="微软雅黑" panose="020B0503020204020204" pitchFamily="34" charset="-122"/>
              </a:rPr>
              <a:t>Good manufacturing practices</a:t>
            </a:r>
            <a:r>
              <a:rPr lang="zh-CN" altLang="en-US" sz="1800" dirty="0">
                <a:latin typeface="微软雅黑" panose="020B0503020204020204" pitchFamily="34" charset="-122"/>
              </a:rPr>
              <a:t>：</a:t>
            </a:r>
            <a:r>
              <a:rPr lang="en-US" altLang="zh-CN" sz="1800" dirty="0">
                <a:latin typeface="微软雅黑" panose="020B0503020204020204" pitchFamily="34" charset="-122"/>
              </a:rPr>
              <a:t>supplementary guidelines for the manufacture of pharmaceutical excipients,</a:t>
            </a:r>
            <a:br>
              <a:rPr lang="en-US" altLang="zh-CN" sz="1800" dirty="0">
                <a:latin typeface="微软雅黑" panose="020B0503020204020204" pitchFamily="34" charset="-122"/>
              </a:rPr>
            </a:br>
            <a:r>
              <a:rPr lang="en-US" altLang="zh-CN" sz="1800" dirty="0">
                <a:latin typeface="微软雅黑" panose="020B0503020204020204" pitchFamily="34" charset="-122"/>
              </a:rPr>
              <a:t>Annex 2 WHO Technical Report Series 885,1999</a:t>
            </a:r>
            <a:br>
              <a:rPr lang="en-US" altLang="zh-CN" sz="1800" dirty="0">
                <a:latin typeface="微软雅黑" panose="020B0503020204020204" pitchFamily="34" charset="-122"/>
              </a:rPr>
            </a:br>
            <a:r>
              <a:rPr lang="en-US" altLang="zh-CN" sz="1800" dirty="0">
                <a:latin typeface="微软雅黑" panose="020B0503020204020204" pitchFamily="34" charset="-122"/>
              </a:rPr>
              <a:t>WHO GMP: </a:t>
            </a:r>
            <a:r>
              <a:rPr lang="zh-CN" altLang="en-US" sz="1800" dirty="0">
                <a:latin typeface="微软雅黑" panose="020B0503020204020204" pitchFamily="34" charset="-122"/>
              </a:rPr>
              <a:t>药用辅料生产补充指南</a:t>
            </a:r>
            <a:endParaRPr lang="en-US" altLang="zh-CN" sz="1800" dirty="0">
              <a:latin typeface="微软雅黑" panose="020B0503020204020204" pitchFamily="34" charset="-122"/>
            </a:endParaRPr>
          </a:p>
          <a:p>
            <a:pPr>
              <a:lnSpc>
                <a:spcPct val="100000"/>
              </a:lnSpc>
            </a:pPr>
            <a:r>
              <a:rPr lang="en-US" altLang="zh-CN" sz="1800" dirty="0">
                <a:latin typeface="微软雅黑" panose="020B0503020204020204" pitchFamily="34" charset="-122"/>
              </a:rPr>
              <a:t>Guidelines on Good Manufacturing Practices for radiopharmaceutical products</a:t>
            </a:r>
            <a:br>
              <a:rPr lang="en-US" altLang="zh-CN" sz="1800" dirty="0">
                <a:latin typeface="微软雅黑" panose="020B0503020204020204" pitchFamily="34" charset="-122"/>
              </a:rPr>
            </a:br>
            <a:r>
              <a:rPr lang="en-US" altLang="zh-CN" sz="1800" dirty="0">
                <a:latin typeface="微软雅黑" panose="020B0503020204020204" pitchFamily="34" charset="-122"/>
              </a:rPr>
              <a:t>Annex 3, WHO Technical Report Series 908, 2003</a:t>
            </a:r>
            <a:br>
              <a:rPr lang="en-US" altLang="zh-CN" sz="1800" dirty="0">
                <a:latin typeface="微软雅黑" panose="020B0503020204020204" pitchFamily="34" charset="-122"/>
              </a:rPr>
            </a:br>
            <a:r>
              <a:rPr lang="en-US" altLang="zh-CN" sz="1800" dirty="0">
                <a:latin typeface="微软雅黑" panose="020B0503020204020204" pitchFamily="34" charset="-122"/>
              </a:rPr>
              <a:t>GMP</a:t>
            </a:r>
            <a:r>
              <a:rPr lang="zh-CN" altLang="zh-CN" sz="1800" dirty="0">
                <a:latin typeface="微软雅黑" panose="020B0503020204020204" pitchFamily="34" charset="-122"/>
              </a:rPr>
              <a:t>指南：放射性药品</a:t>
            </a:r>
          </a:p>
          <a:p>
            <a:pPr eaLnBrk="1" hangingPunct="1">
              <a:lnSpc>
                <a:spcPct val="100000"/>
              </a:lnSpc>
            </a:pPr>
            <a:r>
              <a:rPr lang="en-US" altLang="zh-CN" sz="1800" dirty="0">
                <a:latin typeface="微软雅黑" panose="020B0503020204020204" pitchFamily="34" charset="-122"/>
              </a:rPr>
              <a:t>Supplementary guidelines on good manufacturing practices for the manufacture of herbal medicines</a:t>
            </a:r>
            <a:br>
              <a:rPr lang="en-US" altLang="zh-CN" sz="1800" dirty="0">
                <a:latin typeface="微软雅黑" panose="020B0503020204020204" pitchFamily="34" charset="-122"/>
              </a:rPr>
            </a:br>
            <a:r>
              <a:rPr lang="en-US" altLang="zh-CN" sz="1800" dirty="0">
                <a:latin typeface="微软雅黑" panose="020B0503020204020204" pitchFamily="34" charset="-122"/>
              </a:rPr>
              <a:t>Annex 3, WHO Technical Report Series 937, 2006</a:t>
            </a:r>
            <a:br>
              <a:rPr lang="en-US" altLang="zh-CN" sz="1800" dirty="0">
                <a:latin typeface="微软雅黑" panose="020B0503020204020204" pitchFamily="34" charset="-122"/>
              </a:rPr>
            </a:br>
            <a:r>
              <a:rPr lang="en-US" altLang="zh-CN" sz="1800" dirty="0">
                <a:latin typeface="微软雅黑" panose="020B0503020204020204" pitchFamily="34" charset="-122"/>
              </a:rPr>
              <a:t>GMP</a:t>
            </a:r>
            <a:r>
              <a:rPr lang="zh-CN" altLang="zh-CN" sz="1800" dirty="0">
                <a:latin typeface="微软雅黑" panose="020B0503020204020204" pitchFamily="34" charset="-122"/>
              </a:rPr>
              <a:t>补充指南：草药产品</a:t>
            </a:r>
          </a:p>
        </p:txBody>
      </p:sp>
      <p:sp>
        <p:nvSpPr>
          <p:cNvPr id="5" name="AutoShape 6"/>
          <p:cNvSpPr>
            <a:spLocks noChangeArrowheads="1"/>
          </p:cNvSpPr>
          <p:nvPr/>
        </p:nvSpPr>
        <p:spPr bwMode="auto">
          <a:xfrm>
            <a:off x="2000251" y="952500"/>
            <a:ext cx="8234363" cy="5257801"/>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extLst>
      <p:ext uri="{BB962C8B-B14F-4D97-AF65-F5344CB8AC3E}">
        <p14:creationId xmlns:p14="http://schemas.microsoft.com/office/powerpoint/2010/main" val="3459571339"/>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nchor="t"/>
          <a:lstStyle/>
          <a:p>
            <a:pPr eaLnBrk="1" hangingPunct="1"/>
            <a:r>
              <a:rPr lang="zh-CN" altLang="en-US" dirty="0"/>
              <a:t>现行</a:t>
            </a:r>
            <a:r>
              <a:rPr lang="en-US" altLang="zh-CN" dirty="0"/>
              <a:t>WHO GMP</a:t>
            </a:r>
            <a:r>
              <a:rPr lang="zh-CN" altLang="en-US" dirty="0"/>
              <a:t>指南一览表（</a:t>
            </a:r>
            <a:r>
              <a:rPr lang="en-US" altLang="zh-CN" dirty="0"/>
              <a:t>2</a:t>
            </a:r>
            <a:r>
              <a:rPr lang="zh-CN" altLang="en-US" dirty="0"/>
              <a:t>）</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91</a:t>
            </a:fld>
            <a:r>
              <a:rPr lang="en-US" altLang="zh-CN" dirty="0" smtClean="0"/>
              <a:t>/160</a:t>
            </a:r>
            <a:endParaRPr lang="zh-CN" altLang="en-US" dirty="0"/>
          </a:p>
        </p:txBody>
      </p:sp>
      <p:sp>
        <p:nvSpPr>
          <p:cNvPr id="76803" name="内容占位符 2"/>
          <p:cNvSpPr>
            <a:spLocks noGrp="1"/>
          </p:cNvSpPr>
          <p:nvPr>
            <p:ph idx="4294967295"/>
          </p:nvPr>
        </p:nvSpPr>
        <p:spPr>
          <a:xfrm>
            <a:off x="2000251" y="1044000"/>
            <a:ext cx="8037513" cy="5094288"/>
          </a:xfrm>
        </p:spPr>
        <p:txBody>
          <a:bodyPr/>
          <a:lstStyle/>
          <a:p>
            <a:pPr>
              <a:lnSpc>
                <a:spcPct val="100000"/>
              </a:lnSpc>
            </a:pPr>
            <a:r>
              <a:rPr lang="en-US" altLang="zh-CN" sz="1700" dirty="0">
                <a:solidFill>
                  <a:srgbClr val="0070C0"/>
                </a:solidFill>
                <a:latin typeface="微软雅黑" panose="020B0503020204020204" pitchFamily="34" charset="-122"/>
              </a:rPr>
              <a:t>Supplementary guidelines on good manufacturing practices</a:t>
            </a:r>
            <a:r>
              <a:rPr lang="zh-CN" altLang="zh-CN" sz="1700" dirty="0">
                <a:solidFill>
                  <a:srgbClr val="0070C0"/>
                </a:solidFill>
                <a:latin typeface="微软雅黑" panose="020B0503020204020204" pitchFamily="34" charset="-122"/>
              </a:rPr>
              <a:t>：</a:t>
            </a:r>
            <a:r>
              <a:rPr lang="en-US" altLang="zh-CN" sz="1700" dirty="0">
                <a:solidFill>
                  <a:srgbClr val="0070C0"/>
                </a:solidFill>
                <a:latin typeface="微软雅黑" panose="020B0503020204020204" pitchFamily="34" charset="-122"/>
              </a:rPr>
              <a:t>validation</a:t>
            </a:r>
            <a:br>
              <a:rPr lang="en-US" altLang="zh-CN" sz="1700" dirty="0">
                <a:solidFill>
                  <a:srgbClr val="0070C0"/>
                </a:solidFill>
                <a:latin typeface="微软雅黑" panose="020B0503020204020204" pitchFamily="34" charset="-122"/>
              </a:rPr>
            </a:br>
            <a:r>
              <a:rPr lang="en-US" altLang="zh-CN" sz="1700" dirty="0">
                <a:solidFill>
                  <a:srgbClr val="0070C0"/>
                </a:solidFill>
                <a:latin typeface="微软雅黑" panose="020B0503020204020204" pitchFamily="34" charset="-122"/>
              </a:rPr>
              <a:t>Annex 4, WHO Technical Report Series 937, 2006</a:t>
            </a:r>
            <a:br>
              <a:rPr lang="en-US" altLang="zh-CN" sz="1700" dirty="0">
                <a:solidFill>
                  <a:srgbClr val="0070C0"/>
                </a:solidFill>
                <a:latin typeface="微软雅黑" panose="020B0503020204020204" pitchFamily="34" charset="-122"/>
              </a:rPr>
            </a:br>
            <a:r>
              <a:rPr lang="en-US" altLang="zh-CN" sz="1700" dirty="0">
                <a:solidFill>
                  <a:srgbClr val="0070C0"/>
                </a:solidFill>
                <a:latin typeface="微软雅黑" panose="020B0503020204020204" pitchFamily="34" charset="-122"/>
              </a:rPr>
              <a:t>GMP</a:t>
            </a:r>
            <a:r>
              <a:rPr lang="zh-CN" altLang="zh-CN" sz="1700" dirty="0">
                <a:solidFill>
                  <a:srgbClr val="0070C0"/>
                </a:solidFill>
                <a:latin typeface="微软雅黑" panose="020B0503020204020204" pitchFamily="34" charset="-122"/>
              </a:rPr>
              <a:t>补充指南：验证</a:t>
            </a:r>
          </a:p>
          <a:p>
            <a:pPr>
              <a:lnSpc>
                <a:spcPct val="100000"/>
              </a:lnSpc>
            </a:pPr>
            <a:r>
              <a:rPr lang="en-US" altLang="zh-CN" sz="1700" dirty="0">
                <a:solidFill>
                  <a:srgbClr val="0070C0"/>
                </a:solidFill>
                <a:latin typeface="微软雅黑" panose="020B0503020204020204" pitchFamily="34" charset="-122"/>
              </a:rPr>
              <a:t>WHO good manufacturing practices for active pharmaceutical ingredients</a:t>
            </a:r>
            <a:br>
              <a:rPr lang="en-US" altLang="zh-CN" sz="1700" dirty="0">
                <a:solidFill>
                  <a:srgbClr val="0070C0"/>
                </a:solidFill>
                <a:latin typeface="微软雅黑" panose="020B0503020204020204" pitchFamily="34" charset="-122"/>
              </a:rPr>
            </a:br>
            <a:r>
              <a:rPr lang="en-US" altLang="zh-CN" sz="1700" dirty="0">
                <a:solidFill>
                  <a:srgbClr val="0070C0"/>
                </a:solidFill>
                <a:latin typeface="微软雅黑" panose="020B0503020204020204" pitchFamily="34" charset="-122"/>
              </a:rPr>
              <a:t>Annex 2, WHO Technical Report Series 957,2010</a:t>
            </a:r>
            <a:br>
              <a:rPr lang="en-US" altLang="zh-CN" sz="1700" dirty="0">
                <a:solidFill>
                  <a:srgbClr val="0070C0"/>
                </a:solidFill>
                <a:latin typeface="微软雅黑" panose="020B0503020204020204" pitchFamily="34" charset="-122"/>
              </a:rPr>
            </a:br>
            <a:r>
              <a:rPr lang="en-US" altLang="zh-CN" sz="1700" dirty="0">
                <a:solidFill>
                  <a:srgbClr val="0070C0"/>
                </a:solidFill>
                <a:latin typeface="微软雅黑" panose="020B0503020204020204" pitchFamily="34" charset="-122"/>
              </a:rPr>
              <a:t>WHO GMP</a:t>
            </a:r>
            <a:r>
              <a:rPr lang="zh-CN" altLang="en-US" sz="1700" dirty="0">
                <a:solidFill>
                  <a:srgbClr val="0070C0"/>
                </a:solidFill>
                <a:latin typeface="微软雅黑" panose="020B0503020204020204" pitchFamily="34" charset="-122"/>
              </a:rPr>
              <a:t>：活性药物成分</a:t>
            </a:r>
            <a:endParaRPr lang="en-US" altLang="zh-CN" sz="1700" dirty="0">
              <a:solidFill>
                <a:srgbClr val="0070C0"/>
              </a:solidFill>
              <a:latin typeface="微软雅黑" panose="020B0503020204020204" pitchFamily="34" charset="-122"/>
            </a:endParaRPr>
          </a:p>
          <a:p>
            <a:pPr>
              <a:lnSpc>
                <a:spcPct val="100000"/>
              </a:lnSpc>
            </a:pPr>
            <a:r>
              <a:rPr lang="en-US" altLang="zh-CN" sz="1700" dirty="0">
                <a:latin typeface="微软雅黑" panose="020B0503020204020204" pitchFamily="34" charset="-122"/>
              </a:rPr>
              <a:t>WHO good manufacturing practices for pharmaceutical products containing hazardous substances</a:t>
            </a:r>
            <a:br>
              <a:rPr lang="en-US" altLang="zh-CN" sz="1700" dirty="0">
                <a:latin typeface="微软雅黑" panose="020B0503020204020204" pitchFamily="34" charset="-122"/>
              </a:rPr>
            </a:br>
            <a:r>
              <a:rPr lang="en-US" altLang="zh-CN" sz="1700" dirty="0">
                <a:latin typeface="微软雅黑" panose="020B0503020204020204" pitchFamily="34" charset="-122"/>
              </a:rPr>
              <a:t>Annex 3 WHO Technical Report Series 957, 2010</a:t>
            </a:r>
            <a:br>
              <a:rPr lang="en-US" altLang="zh-CN" sz="1700" dirty="0">
                <a:latin typeface="微软雅黑" panose="020B0503020204020204" pitchFamily="34" charset="-122"/>
              </a:rPr>
            </a:br>
            <a:r>
              <a:rPr lang="en-US" altLang="zh-CN" sz="1700" dirty="0">
                <a:latin typeface="微软雅黑" panose="020B0503020204020204" pitchFamily="34" charset="-122"/>
              </a:rPr>
              <a:t>WHO GMP:</a:t>
            </a:r>
            <a:r>
              <a:rPr lang="zh-CN" altLang="en-US" sz="1700" dirty="0">
                <a:latin typeface="微软雅黑" panose="020B0503020204020204" pitchFamily="34" charset="-122"/>
              </a:rPr>
              <a:t>含有有害物质的药品</a:t>
            </a:r>
            <a:endParaRPr lang="en-US" altLang="zh-CN" sz="1700" dirty="0">
              <a:latin typeface="微软雅黑" panose="020B0503020204020204" pitchFamily="34" charset="-122"/>
            </a:endParaRPr>
          </a:p>
          <a:p>
            <a:pPr>
              <a:lnSpc>
                <a:spcPct val="100000"/>
              </a:lnSpc>
            </a:pPr>
            <a:r>
              <a:rPr lang="en-US" altLang="zh-CN" sz="1700" dirty="0">
                <a:latin typeface="微软雅黑" panose="020B0503020204020204" pitchFamily="34" charset="-122"/>
              </a:rPr>
              <a:t>WHO good manufacturing practices for blood establishments (jointly with the Expert Committee on Biological Standardization) </a:t>
            </a:r>
            <a:br>
              <a:rPr lang="en-US" altLang="zh-CN" sz="1700" dirty="0">
                <a:latin typeface="微软雅黑" panose="020B0503020204020204" pitchFamily="34" charset="-122"/>
              </a:rPr>
            </a:br>
            <a:r>
              <a:rPr lang="en-US" altLang="zh-CN" sz="1700" dirty="0">
                <a:latin typeface="微软雅黑" panose="020B0503020204020204" pitchFamily="34" charset="-122"/>
              </a:rPr>
              <a:t>Annex 4, WHO Technical Report Series 961,2011</a:t>
            </a:r>
            <a:br>
              <a:rPr lang="en-US" altLang="zh-CN" sz="1700" dirty="0">
                <a:latin typeface="微软雅黑" panose="020B0503020204020204" pitchFamily="34" charset="-122"/>
              </a:rPr>
            </a:br>
            <a:r>
              <a:rPr lang="en-US" altLang="zh-CN" sz="1700" dirty="0">
                <a:latin typeface="微软雅黑" panose="020B0503020204020204" pitchFamily="34" charset="-122"/>
              </a:rPr>
              <a:t>WHO GMP</a:t>
            </a:r>
            <a:r>
              <a:rPr lang="zh-CN" altLang="en-US" sz="1700" dirty="0">
                <a:latin typeface="微软雅黑" panose="020B0503020204020204" pitchFamily="34" charset="-122"/>
              </a:rPr>
              <a:t>：血液机构（联合生物标准化专家委员会）</a:t>
            </a:r>
            <a:endParaRPr lang="en-US" altLang="zh-CN" sz="1700" dirty="0">
              <a:latin typeface="微软雅黑" panose="020B0503020204020204" pitchFamily="34" charset="-122"/>
            </a:endParaRPr>
          </a:p>
          <a:p>
            <a:pPr>
              <a:lnSpc>
                <a:spcPct val="100000"/>
              </a:lnSpc>
            </a:pPr>
            <a:r>
              <a:rPr lang="en-US" altLang="zh-CN" sz="1700" dirty="0">
                <a:solidFill>
                  <a:srgbClr val="0070C0"/>
                </a:solidFill>
                <a:latin typeface="微软雅黑" panose="020B0503020204020204" pitchFamily="34" charset="-122"/>
              </a:rPr>
              <a:t>WHO good manufacturing practices for sterile pharmaceutical products</a:t>
            </a:r>
            <a:br>
              <a:rPr lang="en-US" altLang="zh-CN" sz="1700" dirty="0">
                <a:solidFill>
                  <a:srgbClr val="0070C0"/>
                </a:solidFill>
                <a:latin typeface="微软雅黑" panose="020B0503020204020204" pitchFamily="34" charset="-122"/>
              </a:rPr>
            </a:br>
            <a:r>
              <a:rPr lang="en-US" altLang="zh-CN" sz="1700" dirty="0">
                <a:solidFill>
                  <a:srgbClr val="0070C0"/>
                </a:solidFill>
                <a:latin typeface="微软雅黑" panose="020B0503020204020204" pitchFamily="34" charset="-122"/>
              </a:rPr>
              <a:t>Annex 6, WHO Technical Report Series 961,2011</a:t>
            </a:r>
            <a:br>
              <a:rPr lang="en-US" altLang="zh-CN" sz="1700" dirty="0">
                <a:solidFill>
                  <a:srgbClr val="0070C0"/>
                </a:solidFill>
                <a:latin typeface="微软雅黑" panose="020B0503020204020204" pitchFamily="34" charset="-122"/>
              </a:rPr>
            </a:br>
            <a:r>
              <a:rPr lang="en-US" altLang="zh-CN" sz="1700" dirty="0">
                <a:solidFill>
                  <a:srgbClr val="0070C0"/>
                </a:solidFill>
                <a:latin typeface="微软雅黑" panose="020B0503020204020204" pitchFamily="34" charset="-122"/>
              </a:rPr>
              <a:t>WHO</a:t>
            </a:r>
            <a:r>
              <a:rPr lang="zh-CN" altLang="en-US" sz="1700" dirty="0">
                <a:solidFill>
                  <a:srgbClr val="0070C0"/>
                </a:solidFill>
                <a:latin typeface="微软雅黑" panose="020B0503020204020204" pitchFamily="34" charset="-122"/>
              </a:rPr>
              <a:t>无菌药品</a:t>
            </a:r>
            <a:r>
              <a:rPr lang="en-US" altLang="zh-CN" sz="1700" dirty="0">
                <a:solidFill>
                  <a:srgbClr val="0070C0"/>
                </a:solidFill>
                <a:latin typeface="微软雅黑" panose="020B0503020204020204" pitchFamily="34" charset="-122"/>
              </a:rPr>
              <a:t>GMP</a:t>
            </a:r>
          </a:p>
        </p:txBody>
      </p:sp>
      <p:sp>
        <p:nvSpPr>
          <p:cNvPr id="5" name="AutoShape 6"/>
          <p:cNvSpPr>
            <a:spLocks noChangeArrowheads="1"/>
          </p:cNvSpPr>
          <p:nvPr/>
        </p:nvSpPr>
        <p:spPr bwMode="auto">
          <a:xfrm>
            <a:off x="2000251" y="952498"/>
            <a:ext cx="8234363" cy="5635268"/>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extLst>
      <p:ext uri="{BB962C8B-B14F-4D97-AF65-F5344CB8AC3E}">
        <p14:creationId xmlns:p14="http://schemas.microsoft.com/office/powerpoint/2010/main" val="3361766485"/>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nchor="t"/>
          <a:lstStyle/>
          <a:p>
            <a:pPr eaLnBrk="1" hangingPunct="1"/>
            <a:r>
              <a:rPr lang="zh-CN" altLang="en-US"/>
              <a:t>现行</a:t>
            </a:r>
            <a:r>
              <a:rPr lang="en-US" altLang="zh-CN"/>
              <a:t>WHO GMP</a:t>
            </a:r>
            <a:r>
              <a:rPr lang="zh-CN" altLang="en-US"/>
              <a:t>指南一览表（</a:t>
            </a:r>
            <a:r>
              <a:rPr lang="en-US" altLang="zh-CN"/>
              <a:t>3</a:t>
            </a:r>
            <a:r>
              <a:rPr lang="zh-CN" altLang="en-US"/>
              <a:t>）</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92</a:t>
            </a:fld>
            <a:r>
              <a:rPr lang="en-US" altLang="zh-CN" dirty="0" smtClean="0"/>
              <a:t>/160</a:t>
            </a:r>
            <a:endParaRPr lang="zh-CN" altLang="en-US" dirty="0"/>
          </a:p>
        </p:txBody>
      </p:sp>
      <p:sp>
        <p:nvSpPr>
          <p:cNvPr id="78851" name="内容占位符 2"/>
          <p:cNvSpPr>
            <a:spLocks noGrp="1"/>
          </p:cNvSpPr>
          <p:nvPr>
            <p:ph idx="4294967295"/>
          </p:nvPr>
        </p:nvSpPr>
        <p:spPr>
          <a:xfrm>
            <a:off x="2000251" y="1044000"/>
            <a:ext cx="8037512" cy="5930900"/>
          </a:xfrm>
        </p:spPr>
        <p:txBody>
          <a:bodyPr/>
          <a:lstStyle/>
          <a:p>
            <a:pPr eaLnBrk="1" hangingPunct="1">
              <a:lnSpc>
                <a:spcPct val="100000"/>
              </a:lnSpc>
            </a:pPr>
            <a:r>
              <a:rPr lang="en-US" altLang="zh-CN" sz="1800" dirty="0">
                <a:solidFill>
                  <a:srgbClr val="0070C0"/>
                </a:solidFill>
                <a:latin typeface="微软雅黑" panose="020B0503020204020204" pitchFamily="34" charset="-122"/>
              </a:rPr>
              <a:t>WHO good manufacturing practices</a:t>
            </a:r>
            <a:r>
              <a:rPr lang="zh-CN" altLang="zh-CN" sz="1800" dirty="0">
                <a:solidFill>
                  <a:srgbClr val="0070C0"/>
                </a:solidFill>
                <a:latin typeface="微软雅黑" panose="020B0503020204020204" pitchFamily="34" charset="-122"/>
              </a:rPr>
              <a:t>：</a:t>
            </a:r>
            <a:r>
              <a:rPr lang="en-US" altLang="zh-CN" sz="1800" dirty="0">
                <a:solidFill>
                  <a:srgbClr val="0070C0"/>
                </a:solidFill>
                <a:latin typeface="微软雅黑" panose="020B0503020204020204" pitchFamily="34" charset="-122"/>
              </a:rPr>
              <a:t>water for pharmaceutical use</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Annex 2, WHO Technical Report Series 970, 2012</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WHO GMP</a:t>
            </a:r>
            <a:r>
              <a:rPr lang="zh-CN" altLang="zh-CN" sz="1800" dirty="0">
                <a:solidFill>
                  <a:srgbClr val="0070C0"/>
                </a:solidFill>
                <a:latin typeface="微软雅黑" panose="020B0503020204020204" pitchFamily="34" charset="-122"/>
              </a:rPr>
              <a:t>：制药用水系统</a:t>
            </a:r>
          </a:p>
          <a:p>
            <a:pPr>
              <a:lnSpc>
                <a:spcPct val="100000"/>
              </a:lnSpc>
            </a:pPr>
            <a:r>
              <a:rPr lang="en-US" altLang="zh-CN" sz="1800" dirty="0">
                <a:solidFill>
                  <a:srgbClr val="0070C0"/>
                </a:solidFill>
                <a:latin typeface="微软雅黑" panose="020B0503020204020204" pitchFamily="34" charset="-122"/>
              </a:rPr>
              <a:t>WHO good manufacturing practices for pharmaceutical products: main principles</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Annex 2, WHO Technical Report Series 986,2014</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WHO</a:t>
            </a:r>
            <a:r>
              <a:rPr lang="zh-CN" altLang="en-US" sz="1800" dirty="0">
                <a:solidFill>
                  <a:srgbClr val="0070C0"/>
                </a:solidFill>
                <a:latin typeface="微软雅黑" panose="020B0503020204020204" pitchFamily="34" charset="-122"/>
              </a:rPr>
              <a:t>药品</a:t>
            </a:r>
            <a:r>
              <a:rPr lang="en-US" altLang="zh-CN" sz="1800" dirty="0">
                <a:solidFill>
                  <a:srgbClr val="0070C0"/>
                </a:solidFill>
                <a:latin typeface="微软雅黑" panose="020B0503020204020204" pitchFamily="34" charset="-122"/>
              </a:rPr>
              <a:t>GMP</a:t>
            </a:r>
            <a:r>
              <a:rPr lang="zh-CN" altLang="en-US" sz="1800" dirty="0">
                <a:solidFill>
                  <a:srgbClr val="0070C0"/>
                </a:solidFill>
                <a:latin typeface="微软雅黑" panose="020B0503020204020204" pitchFamily="34" charset="-122"/>
              </a:rPr>
              <a:t>：主要原则</a:t>
            </a:r>
            <a:endParaRPr lang="en-US" altLang="zh-CN" sz="1800" dirty="0">
              <a:solidFill>
                <a:srgbClr val="0070C0"/>
              </a:solidFill>
              <a:latin typeface="微软雅黑" panose="020B0503020204020204" pitchFamily="34" charset="-122"/>
            </a:endParaRPr>
          </a:p>
          <a:p>
            <a:pPr eaLnBrk="1" hangingPunct="1">
              <a:lnSpc>
                <a:spcPct val="100000"/>
              </a:lnSpc>
            </a:pPr>
            <a:r>
              <a:rPr lang="en-US" altLang="zh-CN" sz="1800" dirty="0">
                <a:solidFill>
                  <a:srgbClr val="0070C0"/>
                </a:solidFill>
                <a:latin typeface="微软雅黑" panose="020B0503020204020204" pitchFamily="34" charset="-122"/>
              </a:rPr>
              <a:t>Guidelines on good manufacturing practices</a:t>
            </a:r>
            <a:r>
              <a:rPr lang="zh-CN" altLang="zh-CN" sz="1800" dirty="0">
                <a:solidFill>
                  <a:srgbClr val="0070C0"/>
                </a:solidFill>
                <a:latin typeface="微软雅黑" panose="020B0503020204020204" pitchFamily="34" charset="-122"/>
              </a:rPr>
              <a:t>：</a:t>
            </a:r>
            <a:r>
              <a:rPr lang="en-US" altLang="zh-CN" sz="1800" dirty="0">
                <a:solidFill>
                  <a:srgbClr val="0070C0"/>
                </a:solidFill>
                <a:latin typeface="微软雅黑" panose="020B0503020204020204" pitchFamily="34" charset="-122"/>
              </a:rPr>
              <a:t>validation, Appendix 7</a:t>
            </a:r>
            <a:r>
              <a:rPr lang="zh-CN" altLang="zh-CN" sz="1800" dirty="0">
                <a:solidFill>
                  <a:srgbClr val="0070C0"/>
                </a:solidFill>
                <a:latin typeface="微软雅黑" panose="020B0503020204020204" pitchFamily="34" charset="-122"/>
              </a:rPr>
              <a:t>：</a:t>
            </a:r>
            <a:r>
              <a:rPr lang="en-US" altLang="zh-CN" sz="1800" dirty="0">
                <a:solidFill>
                  <a:srgbClr val="0070C0"/>
                </a:solidFill>
                <a:latin typeface="微软雅黑" panose="020B0503020204020204" pitchFamily="34" charset="-122"/>
              </a:rPr>
              <a:t>non‑sterile process validation </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Annex 3, WHO Technical Report Series 992, 2015</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GMP</a:t>
            </a:r>
            <a:r>
              <a:rPr lang="zh-CN" altLang="zh-CN" sz="1800" dirty="0">
                <a:solidFill>
                  <a:srgbClr val="0070C0"/>
                </a:solidFill>
                <a:latin typeface="微软雅黑" panose="020B0503020204020204" pitchFamily="34" charset="-122"/>
              </a:rPr>
              <a:t>指南</a:t>
            </a:r>
            <a:r>
              <a:rPr lang="en-US" altLang="zh-CN" sz="1800" dirty="0">
                <a:solidFill>
                  <a:srgbClr val="0070C0"/>
                </a:solidFill>
                <a:latin typeface="微软雅黑" panose="020B0503020204020204" pitchFamily="34" charset="-122"/>
              </a:rPr>
              <a:t>-</a:t>
            </a:r>
            <a:r>
              <a:rPr lang="zh-CN" altLang="zh-CN" sz="1800" dirty="0">
                <a:solidFill>
                  <a:srgbClr val="0070C0"/>
                </a:solidFill>
                <a:latin typeface="微软雅黑" panose="020B0503020204020204" pitchFamily="34" charset="-122"/>
              </a:rPr>
              <a:t>验证 附录</a:t>
            </a:r>
            <a:r>
              <a:rPr lang="en-US" altLang="zh-CN" sz="1800" dirty="0">
                <a:solidFill>
                  <a:srgbClr val="0070C0"/>
                </a:solidFill>
                <a:latin typeface="微软雅黑" panose="020B0503020204020204" pitchFamily="34" charset="-122"/>
              </a:rPr>
              <a:t>7 </a:t>
            </a:r>
            <a:r>
              <a:rPr lang="zh-CN" altLang="zh-CN" sz="1800" dirty="0">
                <a:solidFill>
                  <a:srgbClr val="0070C0"/>
                </a:solidFill>
                <a:latin typeface="微软雅黑" panose="020B0503020204020204" pitchFamily="34" charset="-122"/>
              </a:rPr>
              <a:t>非无菌工艺验证</a:t>
            </a:r>
          </a:p>
          <a:p>
            <a:pPr>
              <a:lnSpc>
                <a:spcPct val="100000"/>
              </a:lnSpc>
              <a:buClr>
                <a:schemeClr val="tx2"/>
              </a:buClr>
            </a:pPr>
            <a:r>
              <a:rPr lang="en-US" altLang="zh-CN" sz="1800" dirty="0">
                <a:solidFill>
                  <a:srgbClr val="0070C0"/>
                </a:solidFill>
                <a:latin typeface="微软雅黑" panose="020B0503020204020204" pitchFamily="34" charset="-122"/>
              </a:rPr>
              <a:t>WHO good manufacturing practices for biological products</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Annex 3, WHO Technical Report Series 996,2016</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WHO</a:t>
            </a:r>
            <a:r>
              <a:rPr lang="zh-CN" altLang="en-US" sz="1800" dirty="0">
                <a:solidFill>
                  <a:srgbClr val="0070C0"/>
                </a:solidFill>
                <a:latin typeface="微软雅黑" panose="020B0503020204020204" pitchFamily="34" charset="-122"/>
              </a:rPr>
              <a:t>生物制品</a:t>
            </a:r>
            <a:r>
              <a:rPr lang="en-US" altLang="zh-CN" sz="1800" dirty="0">
                <a:solidFill>
                  <a:srgbClr val="0070C0"/>
                </a:solidFill>
                <a:latin typeface="微软雅黑" panose="020B0503020204020204" pitchFamily="34" charset="-122"/>
              </a:rPr>
              <a:t>GMP</a:t>
            </a:r>
          </a:p>
          <a:p>
            <a:pPr>
              <a:lnSpc>
                <a:spcPct val="100000"/>
              </a:lnSpc>
              <a:buClr>
                <a:schemeClr val="tx2"/>
              </a:buClr>
            </a:pPr>
            <a:r>
              <a:rPr lang="en-US" altLang="zh-CN" sz="1800" dirty="0">
                <a:solidFill>
                  <a:srgbClr val="0070C0"/>
                </a:solidFill>
                <a:latin typeface="微软雅黑" panose="020B0503020204020204" pitchFamily="34" charset="-122"/>
              </a:rPr>
              <a:t>WHO guidelines on heating, ventilation and air-conditioning systems for non-sterile pharmaceutical </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Annex 8, WHO Technical Report Series 1010, 2018</a:t>
            </a:r>
            <a:br>
              <a:rPr lang="en-US" altLang="zh-CN" sz="1800" dirty="0">
                <a:solidFill>
                  <a:srgbClr val="0070C0"/>
                </a:solidFill>
                <a:latin typeface="微软雅黑" panose="020B0503020204020204" pitchFamily="34" charset="-122"/>
              </a:rPr>
            </a:br>
            <a:r>
              <a:rPr lang="en-US" altLang="zh-CN" sz="1800" dirty="0">
                <a:solidFill>
                  <a:srgbClr val="0070C0"/>
                </a:solidFill>
                <a:latin typeface="微软雅黑" panose="020B0503020204020204" pitchFamily="34" charset="-122"/>
              </a:rPr>
              <a:t>WHO </a:t>
            </a:r>
            <a:r>
              <a:rPr lang="zh-CN" altLang="zh-CN" sz="1800" dirty="0">
                <a:solidFill>
                  <a:srgbClr val="0070C0"/>
                </a:solidFill>
                <a:latin typeface="微软雅黑" panose="020B0503020204020204" pitchFamily="34" charset="-122"/>
              </a:rPr>
              <a:t>指南</a:t>
            </a:r>
            <a:r>
              <a:rPr lang="en-US" altLang="zh-CN" sz="1800" dirty="0">
                <a:solidFill>
                  <a:srgbClr val="0070C0"/>
                </a:solidFill>
                <a:latin typeface="微软雅黑" panose="020B0503020204020204" pitchFamily="34" charset="-122"/>
              </a:rPr>
              <a:t>-</a:t>
            </a:r>
            <a:r>
              <a:rPr lang="zh-CN" altLang="zh-CN" sz="1800" dirty="0">
                <a:solidFill>
                  <a:srgbClr val="0070C0"/>
                </a:solidFill>
                <a:latin typeface="微软雅黑" panose="020B0503020204020204" pitchFamily="34" charset="-122"/>
              </a:rPr>
              <a:t>非无菌药品暖通空调系统</a:t>
            </a:r>
            <a:endParaRPr lang="en-US" altLang="zh-CN" sz="1800" dirty="0">
              <a:solidFill>
                <a:srgbClr val="0070C0"/>
              </a:solidFill>
              <a:latin typeface="微软雅黑" panose="020B0503020204020204" pitchFamily="34" charset="-122"/>
            </a:endParaRPr>
          </a:p>
          <a:p>
            <a:pPr>
              <a:lnSpc>
                <a:spcPct val="100000"/>
              </a:lnSpc>
              <a:buClr>
                <a:schemeClr val="tx2"/>
              </a:buClr>
            </a:pPr>
            <a:endParaRPr lang="zh-CN" altLang="en-US" sz="1800" dirty="0">
              <a:solidFill>
                <a:srgbClr val="002060"/>
              </a:solidFill>
              <a:latin typeface="微软雅黑" panose="020B0503020204020204" pitchFamily="34" charset="-122"/>
            </a:endParaRPr>
          </a:p>
        </p:txBody>
      </p:sp>
      <p:sp>
        <p:nvSpPr>
          <p:cNvPr id="5" name="AutoShape 6"/>
          <p:cNvSpPr>
            <a:spLocks noChangeArrowheads="1"/>
          </p:cNvSpPr>
          <p:nvPr/>
        </p:nvSpPr>
        <p:spPr bwMode="auto">
          <a:xfrm>
            <a:off x="2000251" y="952498"/>
            <a:ext cx="8234363" cy="5905502"/>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extLst>
      <p:ext uri="{BB962C8B-B14F-4D97-AF65-F5344CB8AC3E}">
        <p14:creationId xmlns:p14="http://schemas.microsoft.com/office/powerpoint/2010/main" val="336240829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nchor="t"/>
          <a:lstStyle/>
          <a:p>
            <a:pPr eaLnBrk="1" hangingPunct="1"/>
            <a:r>
              <a:rPr lang="zh-CN" altLang="en-US"/>
              <a:t>现行</a:t>
            </a:r>
            <a:r>
              <a:rPr lang="en-US" altLang="zh-CN"/>
              <a:t>WHO GMP</a:t>
            </a:r>
            <a:r>
              <a:rPr lang="zh-CN" altLang="en-US"/>
              <a:t>指南一览表（</a:t>
            </a:r>
            <a:r>
              <a:rPr lang="en-US" altLang="zh-CN"/>
              <a:t>4</a:t>
            </a:r>
            <a:r>
              <a:rPr lang="zh-CN" altLang="en-US"/>
              <a:t>）</a:t>
            </a:r>
          </a:p>
        </p:txBody>
      </p:sp>
      <p:sp>
        <p:nvSpPr>
          <p:cNvPr id="2" name="灯片编号占位符 1"/>
          <p:cNvSpPr>
            <a:spLocks noGrp="1"/>
          </p:cNvSpPr>
          <p:nvPr>
            <p:ph type="sldNum" sz="quarter" idx="10"/>
          </p:nvPr>
        </p:nvSpPr>
        <p:spPr/>
        <p:txBody>
          <a:bodyPr/>
          <a:lstStyle/>
          <a:p>
            <a:pPr>
              <a:defRPr/>
            </a:pPr>
            <a:fld id="{E9C26CF1-AECC-44F5-8FED-F08477BFFB23}" type="slidenum">
              <a:rPr lang="zh-CN" altLang="en-US" smtClean="0"/>
              <a:pPr>
                <a:defRPr/>
              </a:pPr>
              <a:t>93</a:t>
            </a:fld>
            <a:r>
              <a:rPr lang="en-US" altLang="zh-CN" dirty="0" smtClean="0"/>
              <a:t>/160</a:t>
            </a:r>
            <a:endParaRPr lang="zh-CN" altLang="en-US" dirty="0"/>
          </a:p>
        </p:txBody>
      </p:sp>
      <p:sp>
        <p:nvSpPr>
          <p:cNvPr id="80899" name="内容占位符 2"/>
          <p:cNvSpPr>
            <a:spLocks noGrp="1"/>
          </p:cNvSpPr>
          <p:nvPr>
            <p:ph idx="4294967295"/>
          </p:nvPr>
        </p:nvSpPr>
        <p:spPr>
          <a:xfrm>
            <a:off x="2000251" y="977596"/>
            <a:ext cx="8037512" cy="4392613"/>
          </a:xfrm>
        </p:spPr>
        <p:txBody>
          <a:bodyPr/>
          <a:lstStyle/>
          <a:p>
            <a:pPr eaLnBrk="1" hangingPunct="1">
              <a:buFontTx/>
              <a:buNone/>
            </a:pPr>
            <a:r>
              <a:rPr lang="en-US" altLang="zh-CN" sz="1800" b="1" dirty="0">
                <a:solidFill>
                  <a:srgbClr val="000000"/>
                </a:solidFill>
                <a:latin typeface="微软雅黑" panose="020B0503020204020204" pitchFamily="34" charset="-122"/>
              </a:rPr>
              <a:t>WHO </a:t>
            </a:r>
            <a:r>
              <a:rPr lang="en-US" altLang="zh-CN" sz="1800" b="1" dirty="0">
                <a:latin typeface="微软雅黑" panose="020B0503020204020204" pitchFamily="34" charset="-122"/>
              </a:rPr>
              <a:t>Risk analysis</a:t>
            </a:r>
          </a:p>
          <a:p>
            <a:pPr>
              <a:lnSpc>
                <a:spcPct val="100000"/>
              </a:lnSpc>
            </a:pPr>
            <a:r>
              <a:rPr lang="en-US" altLang="zh-CN" sz="1800" dirty="0">
                <a:solidFill>
                  <a:srgbClr val="000000"/>
                </a:solidFill>
                <a:latin typeface="微软雅黑" panose="020B0503020204020204" pitchFamily="34" charset="-122"/>
              </a:rPr>
              <a:t>Application of Hazard Analysis and Critical Control Point (HACCP) Methodology in Pharmaceuticals </a:t>
            </a:r>
            <a:r>
              <a:rPr lang="en-US" altLang="zh-CN" sz="1800" dirty="0">
                <a:latin typeface="微软雅黑" panose="020B0503020204020204" pitchFamily="34" charset="-122"/>
              </a:rPr>
              <a:t/>
            </a:r>
            <a:br>
              <a:rPr lang="en-US" altLang="zh-CN" sz="1800" dirty="0">
                <a:latin typeface="微软雅黑" panose="020B0503020204020204" pitchFamily="34" charset="-122"/>
              </a:rPr>
            </a:br>
            <a:r>
              <a:rPr lang="en-US" altLang="zh-CN" sz="1800" dirty="0">
                <a:latin typeface="微软雅黑" panose="020B0503020204020204" pitchFamily="34" charset="-122"/>
              </a:rPr>
              <a:t>Annex 7, WHO Technical Report Series 908, 2003</a:t>
            </a:r>
            <a:br>
              <a:rPr lang="en-US" altLang="zh-CN" sz="1800" dirty="0">
                <a:latin typeface="微软雅黑" panose="020B0503020204020204" pitchFamily="34" charset="-122"/>
              </a:rPr>
            </a:br>
            <a:r>
              <a:rPr lang="zh-CN" altLang="en-US" sz="1800" dirty="0">
                <a:latin typeface="微软雅黑" panose="020B0503020204020204" pitchFamily="34" charset="-122"/>
              </a:rPr>
              <a:t>制药行业</a:t>
            </a:r>
            <a:r>
              <a:rPr lang="en-US" altLang="zh-CN" sz="1800" dirty="0">
                <a:latin typeface="微软雅黑" panose="020B0503020204020204" pitchFamily="34" charset="-122"/>
              </a:rPr>
              <a:t>HACCP</a:t>
            </a:r>
            <a:r>
              <a:rPr lang="zh-CN" altLang="en-US" sz="1800" dirty="0">
                <a:latin typeface="微软雅黑" panose="020B0503020204020204" pitchFamily="34" charset="-122"/>
              </a:rPr>
              <a:t>方法的应用</a:t>
            </a:r>
            <a:r>
              <a:rPr lang="en-US" altLang="zh-CN" sz="1800" dirty="0">
                <a:latin typeface="微软雅黑" panose="020B0503020204020204" pitchFamily="34" charset="-122"/>
              </a:rPr>
              <a:t> </a:t>
            </a:r>
          </a:p>
          <a:p>
            <a:pPr>
              <a:buFont typeface="Arial" panose="020B0604020202020204" pitchFamily="34" charset="0"/>
              <a:buNone/>
            </a:pPr>
            <a:endParaRPr lang="en-US" altLang="zh-CN" sz="1800" dirty="0">
              <a:latin typeface="微软雅黑" panose="020B0503020204020204" pitchFamily="34" charset="-122"/>
            </a:endParaRPr>
          </a:p>
          <a:p>
            <a:pPr>
              <a:buFont typeface="Arial" panose="020B0604020202020204" pitchFamily="34" charset="0"/>
              <a:buNone/>
            </a:pPr>
            <a:r>
              <a:rPr lang="en-US" altLang="zh-CN" sz="1800" b="1" dirty="0">
                <a:latin typeface="微软雅黑" panose="020B0503020204020204" pitchFamily="34" charset="-122"/>
              </a:rPr>
              <a:t>Technology transfer</a:t>
            </a:r>
          </a:p>
          <a:p>
            <a:pPr>
              <a:lnSpc>
                <a:spcPct val="100000"/>
              </a:lnSpc>
            </a:pPr>
            <a:r>
              <a:rPr lang="en-US" altLang="zh-CN" sz="1800" dirty="0">
                <a:solidFill>
                  <a:srgbClr val="000000"/>
                </a:solidFill>
                <a:latin typeface="微软雅黑" panose="020B0503020204020204" pitchFamily="34" charset="-122"/>
              </a:rPr>
              <a:t>WHO guidelines on transfer of technology in pharmaceutical manufacturing</a:t>
            </a:r>
            <a:r>
              <a:rPr lang="en-US" altLang="zh-CN" sz="1800" dirty="0">
                <a:latin typeface="微软雅黑" panose="020B0503020204020204" pitchFamily="34" charset="-122"/>
              </a:rPr>
              <a:t/>
            </a:r>
            <a:br>
              <a:rPr lang="en-US" altLang="zh-CN" sz="1800" dirty="0">
                <a:latin typeface="微软雅黑" panose="020B0503020204020204" pitchFamily="34" charset="-122"/>
              </a:rPr>
            </a:br>
            <a:r>
              <a:rPr lang="en-US" altLang="zh-CN" sz="1800" dirty="0">
                <a:latin typeface="微软雅黑" panose="020B0503020204020204" pitchFamily="34" charset="-122"/>
              </a:rPr>
              <a:t>Annex 7, WHO Technical Report Series 961, 2011 </a:t>
            </a:r>
            <a:br>
              <a:rPr lang="en-US" altLang="zh-CN" sz="1800" dirty="0">
                <a:latin typeface="微软雅黑" panose="020B0503020204020204" pitchFamily="34" charset="-122"/>
              </a:rPr>
            </a:br>
            <a:r>
              <a:rPr lang="zh-CN" altLang="en-US" sz="1800" dirty="0">
                <a:latin typeface="微软雅黑" panose="020B0503020204020204" pitchFamily="34" charset="-122"/>
              </a:rPr>
              <a:t>制药生产技术转移指南</a:t>
            </a:r>
            <a:endParaRPr lang="en-US" altLang="zh-CN" sz="1800" dirty="0">
              <a:latin typeface="微软雅黑" panose="020B0503020204020204" pitchFamily="34" charset="-122"/>
            </a:endParaRPr>
          </a:p>
          <a:p>
            <a:pPr>
              <a:lnSpc>
                <a:spcPct val="100000"/>
              </a:lnSpc>
            </a:pPr>
            <a:endParaRPr lang="en-US" altLang="zh-CN" sz="1600" dirty="0">
              <a:latin typeface="微软雅黑" panose="020B0503020204020204" pitchFamily="34" charset="-122"/>
            </a:endParaRPr>
          </a:p>
          <a:p>
            <a:pPr eaLnBrk="1" hangingPunct="1">
              <a:lnSpc>
                <a:spcPct val="100000"/>
              </a:lnSpc>
            </a:pPr>
            <a:endParaRPr lang="zh-CN" altLang="zh-CN" sz="1600" dirty="0">
              <a:latin typeface="微软雅黑" panose="020B0503020204020204" pitchFamily="34" charset="-122"/>
            </a:endParaRPr>
          </a:p>
        </p:txBody>
      </p:sp>
      <p:pic>
        <p:nvPicPr>
          <p:cNvPr id="6" name="图片 1" descr="success"/>
          <p:cNvPicPr>
            <a:picLocks noGrp="1" noChangeAspect="1"/>
          </p:cNvPicPr>
          <p:nvPr isPhoto="1"/>
        </p:nvPicPr>
        <p:blipFill>
          <a:blip r:embed="rId3" cstate="print"/>
          <a:srcRect l="3613" t="9639" r="4218" b="8434"/>
          <a:stretch>
            <a:fillRect/>
          </a:stretch>
        </p:blipFill>
        <p:spPr bwMode="auto">
          <a:xfrm>
            <a:off x="5734050" y="4683127"/>
            <a:ext cx="2628900" cy="1360882"/>
          </a:xfrm>
          <a:prstGeom prst="rect">
            <a:avLst/>
          </a:prstGeom>
          <a:noFill/>
          <a:ln w="9525">
            <a:noFill/>
            <a:miter lim="800000"/>
            <a:headEnd/>
            <a:tailEnd/>
          </a:ln>
          <a:effectLst>
            <a:softEdge rad="127000"/>
          </a:effectLst>
        </p:spPr>
      </p:pic>
      <p:sp>
        <p:nvSpPr>
          <p:cNvPr id="7" name="AutoShape 6"/>
          <p:cNvSpPr>
            <a:spLocks noChangeArrowheads="1"/>
          </p:cNvSpPr>
          <p:nvPr/>
        </p:nvSpPr>
        <p:spPr bwMode="auto">
          <a:xfrm>
            <a:off x="2000251" y="952499"/>
            <a:ext cx="8234363" cy="3638552"/>
          </a:xfrm>
          <a:prstGeom prst="roundRect">
            <a:avLst>
              <a:gd name="adj" fmla="val 2727"/>
            </a:avLst>
          </a:prstGeom>
          <a:noFill/>
          <a:ln w="38100">
            <a:solidFill>
              <a:srgbClr val="0066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a:lnSpc>
                <a:spcPct val="100000"/>
              </a:lnSpc>
              <a:spcBef>
                <a:spcPct val="0"/>
              </a:spcBef>
              <a:buFontTx/>
              <a:buNone/>
            </a:pPr>
            <a:r>
              <a:rPr lang="zh-CN" altLang="en-US" sz="1800" b="1">
                <a:latin typeface="微软雅黑" panose="020B0503020204020204" pitchFamily="34" charset="-122"/>
              </a:rPr>
              <a:t> </a:t>
            </a:r>
            <a:endParaRPr lang="en-US" altLang="zh-CN" sz="1800">
              <a:latin typeface="微软雅黑" panose="020B0503020204020204" pitchFamily="34" charset="-122"/>
            </a:endParaRPr>
          </a:p>
        </p:txBody>
      </p:sp>
    </p:spTree>
    <p:extLst>
      <p:ext uri="{BB962C8B-B14F-4D97-AF65-F5344CB8AC3E}">
        <p14:creationId xmlns:p14="http://schemas.microsoft.com/office/powerpoint/2010/main" val="730970364"/>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rtlCol="0">
            <a:normAutofit/>
          </a:bodyPr>
          <a:lstStyle/>
          <a:p>
            <a:pPr eaLnBrk="1" fontAlgn="auto" hangingPunct="1">
              <a:spcAft>
                <a:spcPts val="0"/>
              </a:spcAft>
              <a:defRPr/>
            </a:pPr>
            <a:r>
              <a:rPr lang="en-US" dirty="0">
                <a:cs typeface="+mn-cs"/>
              </a:rPr>
              <a:t>WHO </a:t>
            </a:r>
            <a:r>
              <a:rPr lang="zh-CN" altLang="en-US" dirty="0" smtClean="0">
                <a:cs typeface="+mn-cs"/>
              </a:rPr>
              <a:t>指南</a:t>
            </a:r>
            <a:r>
              <a:rPr lang="zh-CN" altLang="en-US" dirty="0">
                <a:cs typeface="+mn-cs"/>
              </a:rPr>
              <a:t>动态</a:t>
            </a:r>
            <a:endParaRPr lang="zh-CN" dirty="0">
              <a:cs typeface="+mn-cs"/>
            </a:endParaRPr>
          </a:p>
        </p:txBody>
      </p:sp>
      <p:sp>
        <p:nvSpPr>
          <p:cNvPr id="4" name="灯片编号占位符 3"/>
          <p:cNvSpPr>
            <a:spLocks noGrp="1"/>
          </p:cNvSpPr>
          <p:nvPr>
            <p:ph type="sldNum" sz="quarter" idx="10"/>
          </p:nvPr>
        </p:nvSpPr>
        <p:spPr/>
        <p:txBody>
          <a:bodyPr/>
          <a:lstStyle/>
          <a:p>
            <a:pPr>
              <a:defRPr/>
            </a:pPr>
            <a:fld id="{E9C26CF1-AECC-44F5-8FED-F08477BFFB23}" type="slidenum">
              <a:rPr lang="zh-CN" altLang="en-US" smtClean="0"/>
              <a:pPr>
                <a:defRPr/>
              </a:pPr>
              <a:t>94</a:t>
            </a:fld>
            <a:r>
              <a:rPr lang="en-US" altLang="zh-CN" dirty="0" smtClean="0"/>
              <a:t>/160</a:t>
            </a:r>
            <a:endParaRPr lang="zh-CN" altLang="en-US" dirty="0"/>
          </a:p>
        </p:txBody>
      </p:sp>
      <p:sp>
        <p:nvSpPr>
          <p:cNvPr id="23" name="内容占位符 2"/>
          <p:cNvSpPr txBox="1">
            <a:spLocks/>
          </p:cNvSpPr>
          <p:nvPr/>
        </p:nvSpPr>
        <p:spPr>
          <a:xfrm>
            <a:off x="872092" y="1044000"/>
            <a:ext cx="10766914" cy="2512000"/>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altLang="zh-CN" sz="2000" dirty="0">
                <a:solidFill>
                  <a:prstClr val="black"/>
                </a:solidFill>
                <a:latin typeface="Calibri"/>
              </a:rPr>
              <a:t>WHO</a:t>
            </a:r>
            <a:r>
              <a:rPr lang="zh-CN" altLang="en-US" sz="2000" dirty="0">
                <a:solidFill>
                  <a:prstClr val="black"/>
                </a:solidFill>
                <a:latin typeface="Calibri"/>
              </a:rPr>
              <a:t>制定的指导原则经过广泛的全球征求意见，包括</a:t>
            </a:r>
            <a:r>
              <a:rPr lang="en-US" altLang="zh-CN" sz="2000" dirty="0">
                <a:solidFill>
                  <a:prstClr val="black"/>
                </a:solidFill>
                <a:latin typeface="Calibri"/>
              </a:rPr>
              <a:t>WHO</a:t>
            </a:r>
            <a:r>
              <a:rPr lang="zh-CN" altLang="en-US" sz="2000" dirty="0">
                <a:solidFill>
                  <a:prstClr val="black"/>
                </a:solidFill>
                <a:latin typeface="Calibri"/>
              </a:rPr>
              <a:t>成员国、国家监管当局和国际机构；征求意见稿指导原则在</a:t>
            </a:r>
            <a:r>
              <a:rPr lang="en-US" altLang="zh-CN" sz="2000" dirty="0">
                <a:solidFill>
                  <a:prstClr val="black"/>
                </a:solidFill>
                <a:latin typeface="Calibri"/>
              </a:rPr>
              <a:t>WHO</a:t>
            </a:r>
            <a:r>
              <a:rPr lang="zh-CN" altLang="en-US" sz="2000" dirty="0">
                <a:solidFill>
                  <a:prstClr val="black"/>
                </a:solidFill>
                <a:latin typeface="Calibri"/>
              </a:rPr>
              <a:t>药品标准专家委员会</a:t>
            </a:r>
            <a:r>
              <a:rPr lang="en-US" altLang="zh-CN" sz="2000" dirty="0">
                <a:solidFill>
                  <a:prstClr val="black"/>
                </a:solidFill>
                <a:latin typeface="Calibri"/>
              </a:rPr>
              <a:t>( Expert Committee on Specifications for Pharmaceutical Preparations, ECSPP)</a:t>
            </a:r>
            <a:r>
              <a:rPr lang="zh-CN" altLang="en-US" sz="2000" dirty="0">
                <a:solidFill>
                  <a:prstClr val="black"/>
                </a:solidFill>
                <a:latin typeface="Calibri"/>
              </a:rPr>
              <a:t>会议上评估；如果评估通过，则采纳为国际标准，以技术报告</a:t>
            </a:r>
            <a:r>
              <a:rPr lang="en-US" altLang="zh-CN" sz="2000" dirty="0">
                <a:solidFill>
                  <a:prstClr val="black"/>
                </a:solidFill>
                <a:latin typeface="Calibri"/>
              </a:rPr>
              <a:t>( Technical Report Series, TRS)</a:t>
            </a:r>
            <a:r>
              <a:rPr lang="zh-CN" altLang="en-US" sz="2000" dirty="0">
                <a:solidFill>
                  <a:prstClr val="black"/>
                </a:solidFill>
                <a:latin typeface="Calibri"/>
              </a:rPr>
              <a:t>发布。其附录是正式稿的指导原则。</a:t>
            </a:r>
            <a:endParaRPr lang="en-US" altLang="zh-CN" sz="2000" dirty="0">
              <a:solidFill>
                <a:prstClr val="black"/>
              </a:solidFill>
              <a:latin typeface="Calibri"/>
            </a:endParaRPr>
          </a:p>
          <a:p>
            <a:pPr fontAlgn="auto">
              <a:spcAft>
                <a:spcPts val="0"/>
              </a:spcAft>
            </a:pPr>
            <a:r>
              <a:rPr lang="en-US" altLang="zh-CN" sz="2000" dirty="0">
                <a:solidFill>
                  <a:prstClr val="black"/>
                </a:solidFill>
                <a:latin typeface="Calibri"/>
              </a:rPr>
              <a:t>2019</a:t>
            </a:r>
            <a:r>
              <a:rPr lang="zh-CN" altLang="en-US" sz="2000" dirty="0">
                <a:solidFill>
                  <a:prstClr val="black"/>
                </a:solidFill>
                <a:latin typeface="Calibri"/>
              </a:rPr>
              <a:t>年</a:t>
            </a:r>
            <a:r>
              <a:rPr lang="en-US" altLang="zh-CN" sz="2000" dirty="0">
                <a:solidFill>
                  <a:prstClr val="black"/>
                </a:solidFill>
                <a:latin typeface="Calibri"/>
              </a:rPr>
              <a:t>TRS</a:t>
            </a:r>
            <a:r>
              <a:rPr lang="zh-CN" altLang="en-US" sz="2000" dirty="0">
                <a:solidFill>
                  <a:prstClr val="black"/>
                </a:solidFill>
                <a:latin typeface="Calibri"/>
              </a:rPr>
              <a:t>：</a:t>
            </a:r>
            <a:r>
              <a:rPr lang="en-US" altLang="zh-CN" sz="2000" dirty="0">
                <a:solidFill>
                  <a:prstClr val="black"/>
                </a:solidFill>
                <a:latin typeface="Calibri"/>
              </a:rPr>
              <a:t>1019</a:t>
            </a:r>
          </a:p>
        </p:txBody>
      </p:sp>
      <p:graphicFrame>
        <p:nvGraphicFramePr>
          <p:cNvPr id="2" name="表格 1"/>
          <p:cNvGraphicFramePr>
            <a:graphicFrameLocks noGrp="1"/>
          </p:cNvGraphicFramePr>
          <p:nvPr>
            <p:extLst>
              <p:ext uri="{D42A27DB-BD31-4B8C-83A1-F6EECF244321}">
                <p14:modId xmlns:p14="http://schemas.microsoft.com/office/powerpoint/2010/main" val="1459991150"/>
              </p:ext>
            </p:extLst>
          </p:nvPr>
        </p:nvGraphicFramePr>
        <p:xfrm>
          <a:off x="967449" y="3606419"/>
          <a:ext cx="10358047" cy="816261"/>
        </p:xfrm>
        <a:graphic>
          <a:graphicData uri="http://schemas.openxmlformats.org/drawingml/2006/table">
            <a:tbl>
              <a:tblPr>
                <a:tableStyleId>{9D7B26C5-4107-4FEC-AEDC-1716B250A1EF}</a:tableStyleId>
              </a:tblPr>
              <a:tblGrid>
                <a:gridCol w="1422666">
                  <a:extLst>
                    <a:ext uri="{9D8B030D-6E8A-4147-A177-3AD203B41FA5}">
                      <a16:colId xmlns:a16="http://schemas.microsoft.com/office/drawing/2014/main" val="4144259864"/>
                    </a:ext>
                  </a:extLst>
                </a:gridCol>
                <a:gridCol w="8935381">
                  <a:extLst>
                    <a:ext uri="{9D8B030D-6E8A-4147-A177-3AD203B41FA5}">
                      <a16:colId xmlns:a16="http://schemas.microsoft.com/office/drawing/2014/main" val="1391248048"/>
                    </a:ext>
                  </a:extLst>
                </a:gridCol>
              </a:tblGrid>
              <a:tr h="416941">
                <a:tc>
                  <a:txBody>
                    <a:bodyPr/>
                    <a:lstStyle/>
                    <a:p>
                      <a:pPr algn="ctr" fontAlgn="ctr"/>
                      <a:r>
                        <a:rPr lang="en-US" sz="1800" u="none" strike="noStrike" dirty="0">
                          <a:solidFill>
                            <a:srgbClr val="3A98B7"/>
                          </a:solidFill>
                          <a:effectLst/>
                          <a:latin typeface="+mj-ea"/>
                          <a:ea typeface="+mj-ea"/>
                        </a:rPr>
                        <a:t>Annex </a:t>
                      </a:r>
                      <a:r>
                        <a:rPr lang="en-US" sz="1800" u="none" strike="noStrike" dirty="0" smtClean="0">
                          <a:solidFill>
                            <a:srgbClr val="3A98B7"/>
                          </a:solidFill>
                          <a:effectLst/>
                          <a:latin typeface="+mj-ea"/>
                          <a:ea typeface="+mj-ea"/>
                        </a:rPr>
                        <a:t>2</a:t>
                      </a:r>
                      <a:endParaRPr lang="en-US" sz="1800" b="0" i="0" u="none" strike="noStrike" dirty="0">
                        <a:solidFill>
                          <a:srgbClr val="3A98B7"/>
                        </a:solidFill>
                        <a:effectLst/>
                        <a:latin typeface="+mj-ea"/>
                        <a:ea typeface="+mj-ea"/>
                      </a:endParaRPr>
                    </a:p>
                  </a:txBody>
                  <a:tcPr marL="1937" marR="1937" marT="1937" marB="0" anchor="ctr">
                    <a:lnB w="12700" cap="flat" cmpd="sng" algn="ctr">
                      <a:solidFill>
                        <a:schemeClr val="tx1"/>
                      </a:solidFill>
                      <a:prstDash val="solid"/>
                      <a:round/>
                      <a:headEnd type="none" w="med" len="med"/>
                      <a:tailEnd type="none" w="med" len="med"/>
                    </a:lnB>
                  </a:tcPr>
                </a:tc>
                <a:tc>
                  <a:txBody>
                    <a:bodyPr/>
                    <a:lstStyle/>
                    <a:p>
                      <a:pPr algn="l" fontAlgn="ctr"/>
                      <a:r>
                        <a:rPr lang="zh-CN" altLang="en-US" sz="1800" u="none" strike="noStrike" dirty="0" smtClean="0">
                          <a:solidFill>
                            <a:srgbClr val="3A98B7"/>
                          </a:solidFill>
                          <a:effectLst/>
                          <a:latin typeface="微软雅黑" panose="020B0503020204020204" pitchFamily="34" charset="-122"/>
                          <a:ea typeface="微软雅黑" panose="020B0503020204020204" pitchFamily="34" charset="-122"/>
                        </a:rPr>
                        <a:t>非无菌药品空调系统（</a:t>
                      </a:r>
                      <a:r>
                        <a:rPr lang="en-US" altLang="zh-CN" sz="1800" u="none" strike="noStrike" dirty="0" smtClean="0">
                          <a:solidFill>
                            <a:srgbClr val="3A98B7"/>
                          </a:solidFill>
                          <a:effectLst/>
                          <a:latin typeface="微软雅黑" panose="020B0503020204020204" pitchFamily="34" charset="-122"/>
                          <a:ea typeface="微软雅黑" panose="020B0503020204020204" pitchFamily="34" charset="-122"/>
                        </a:rPr>
                        <a:t>HVAC</a:t>
                      </a:r>
                      <a:r>
                        <a:rPr lang="zh-CN" altLang="en-US" sz="1800" u="none" strike="noStrike" dirty="0" smtClean="0">
                          <a:solidFill>
                            <a:srgbClr val="3A98B7"/>
                          </a:solidFill>
                          <a:effectLst/>
                          <a:latin typeface="微软雅黑" panose="020B0503020204020204" pitchFamily="34" charset="-122"/>
                          <a:ea typeface="微软雅黑" panose="020B0503020204020204" pitchFamily="34" charset="-122"/>
                        </a:rPr>
                        <a:t>）指南 </a:t>
                      </a:r>
                      <a:r>
                        <a:rPr lang="en-US" altLang="zh-CN" sz="1800" u="none" strike="noStrike" dirty="0" smtClean="0">
                          <a:solidFill>
                            <a:srgbClr val="3A98B7"/>
                          </a:solidFill>
                          <a:effectLst/>
                          <a:latin typeface="微软雅黑" panose="020B0503020204020204" pitchFamily="34" charset="-122"/>
                          <a:ea typeface="微软雅黑" panose="020B0503020204020204" pitchFamily="34" charset="-122"/>
                        </a:rPr>
                        <a:t>— </a:t>
                      </a:r>
                      <a:r>
                        <a:rPr lang="zh-CN" altLang="en-US" sz="1800" u="none" strike="noStrike" dirty="0" smtClean="0">
                          <a:solidFill>
                            <a:srgbClr val="3A98B7"/>
                          </a:solidFill>
                          <a:effectLst/>
                          <a:latin typeface="微软雅黑" panose="020B0503020204020204" pitchFamily="34" charset="-122"/>
                          <a:ea typeface="微软雅黑" panose="020B0503020204020204" pitchFamily="34" charset="-122"/>
                        </a:rPr>
                        <a:t>第二部分：非无菌药品空调系统指南的解释</a:t>
                      </a:r>
                      <a:endParaRPr lang="zh-CN" altLang="en-US" sz="1800" b="0" i="0" u="none" strike="noStrike" dirty="0">
                        <a:solidFill>
                          <a:srgbClr val="3A98B7"/>
                        </a:solidFill>
                        <a:effectLst/>
                        <a:latin typeface="微软雅黑" panose="020B0503020204020204" pitchFamily="34" charset="-122"/>
                        <a:ea typeface="微软雅黑" panose="020B0503020204020204" pitchFamily="34" charset="-122"/>
                      </a:endParaRPr>
                    </a:p>
                  </a:txBody>
                  <a:tcPr marL="1937" marR="1937" marT="1937"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7399198"/>
                  </a:ext>
                </a:extLst>
              </a:tr>
              <a:tr h="399320">
                <a:tc>
                  <a:txBody>
                    <a:bodyPr/>
                    <a:lstStyle/>
                    <a:p>
                      <a:pPr algn="ctr" fontAlgn="ctr"/>
                      <a:r>
                        <a:rPr lang="en-US" sz="1800" u="none" strike="noStrike" dirty="0">
                          <a:solidFill>
                            <a:srgbClr val="3A98B7"/>
                          </a:solidFill>
                          <a:effectLst/>
                          <a:latin typeface="+mj-ea"/>
                          <a:ea typeface="+mj-ea"/>
                        </a:rPr>
                        <a:t>Annex </a:t>
                      </a:r>
                      <a:r>
                        <a:rPr lang="en-US" sz="1800" u="none" strike="noStrike" dirty="0" smtClean="0">
                          <a:solidFill>
                            <a:srgbClr val="3A98B7"/>
                          </a:solidFill>
                          <a:effectLst/>
                          <a:latin typeface="+mj-ea"/>
                          <a:ea typeface="+mj-ea"/>
                        </a:rPr>
                        <a:t>3</a:t>
                      </a:r>
                      <a:endParaRPr lang="en-US" sz="1800" b="0" i="0" u="none" strike="noStrike" dirty="0">
                        <a:solidFill>
                          <a:srgbClr val="3A98B7"/>
                        </a:solidFill>
                        <a:effectLst/>
                        <a:latin typeface="+mj-ea"/>
                        <a:ea typeface="+mj-ea"/>
                      </a:endParaRPr>
                    </a:p>
                  </a:txBody>
                  <a:tcPr marL="1937" marR="1937" marT="1937"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ctr" latinLnBrk="0" hangingPunct="1"/>
                      <a:r>
                        <a:rPr lang="zh-CN" altLang="zh-CN" sz="1800" u="none" strike="noStrike" kern="1200" dirty="0" smtClean="0">
                          <a:solidFill>
                            <a:srgbClr val="3A98B7"/>
                          </a:solidFill>
                          <a:effectLst/>
                          <a:latin typeface="微软雅黑" panose="020B0503020204020204" pitchFamily="34" charset="-122"/>
                          <a:ea typeface="微软雅黑" panose="020B0503020204020204" pitchFamily="34" charset="-122"/>
                          <a:cs typeface="+mn-cs"/>
                        </a:rPr>
                        <a:t>良好的生产管理规范：验证指南</a:t>
                      </a:r>
                      <a:endParaRPr lang="zh-CN" altLang="en-US" sz="1800" u="none" strike="noStrike" kern="1200" dirty="0">
                        <a:solidFill>
                          <a:srgbClr val="3A98B7"/>
                        </a:solidFill>
                        <a:effectLst/>
                        <a:latin typeface="微软雅黑" panose="020B0503020204020204" pitchFamily="34" charset="-122"/>
                        <a:ea typeface="微软雅黑" panose="020B0503020204020204" pitchFamily="34" charset="-122"/>
                        <a:cs typeface="+mn-cs"/>
                      </a:endParaRPr>
                    </a:p>
                  </a:txBody>
                  <a:tcPr marL="1937" marR="1937" marT="1937"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592420"/>
                  </a:ext>
                </a:extLst>
              </a:tr>
            </a:tbl>
          </a:graphicData>
        </a:graphic>
      </p:graphicFrame>
    </p:spTree>
    <p:extLst>
      <p:ext uri="{BB962C8B-B14F-4D97-AF65-F5344CB8AC3E}">
        <p14:creationId xmlns:p14="http://schemas.microsoft.com/office/powerpoint/2010/main" val="817124145"/>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WHO</a:t>
            </a:r>
            <a:r>
              <a:rPr lang="zh-CN" altLang="en-US" dirty="0" smtClean="0"/>
              <a:t>指南</a:t>
            </a:r>
            <a:r>
              <a:rPr lang="zh-CN" altLang="en-US" dirty="0"/>
              <a:t>动态</a:t>
            </a:r>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95</a:t>
            </a:fld>
            <a:r>
              <a:rPr lang="en-US" altLang="zh-CN" dirty="0" smtClean="0"/>
              <a:t>/160</a:t>
            </a:r>
            <a:endParaRPr lang="zh-CN" altLang="en-US" dirty="0"/>
          </a:p>
        </p:txBody>
      </p:sp>
      <p:graphicFrame>
        <p:nvGraphicFramePr>
          <p:cNvPr id="4" name="内容占位符 11">
            <a:extLst>
              <a:ext uri="{FF2B5EF4-FFF2-40B4-BE49-F238E27FC236}">
                <a16:creationId xmlns:a16="http://schemas.microsoft.com/office/drawing/2014/main" id="{BD431449-32E2-4616-9457-8E20C69A74A3}"/>
              </a:ext>
            </a:extLst>
          </p:cNvPr>
          <p:cNvGraphicFramePr>
            <a:graphicFrameLocks/>
          </p:cNvGraphicFramePr>
          <p:nvPr>
            <p:extLst>
              <p:ext uri="{D42A27DB-BD31-4B8C-83A1-F6EECF244321}">
                <p14:modId xmlns:p14="http://schemas.microsoft.com/office/powerpoint/2010/main" val="2747178842"/>
              </p:ext>
            </p:extLst>
          </p:nvPr>
        </p:nvGraphicFramePr>
        <p:xfrm>
          <a:off x="876774" y="1069097"/>
          <a:ext cx="10709980" cy="2549313"/>
        </p:xfrm>
        <a:graphic>
          <a:graphicData uri="http://schemas.openxmlformats.org/drawingml/2006/table">
            <a:tbl>
              <a:tblPr firstRow="1" bandRow="1">
                <a:tableStyleId>{5C22544A-7EE6-4342-B048-85BDC9FD1C3A}</a:tableStyleId>
              </a:tblPr>
              <a:tblGrid>
                <a:gridCol w="1624059">
                  <a:extLst>
                    <a:ext uri="{9D8B030D-6E8A-4147-A177-3AD203B41FA5}">
                      <a16:colId xmlns:a16="http://schemas.microsoft.com/office/drawing/2014/main" val="20000"/>
                    </a:ext>
                  </a:extLst>
                </a:gridCol>
                <a:gridCol w="9085921">
                  <a:extLst>
                    <a:ext uri="{9D8B030D-6E8A-4147-A177-3AD203B41FA5}">
                      <a16:colId xmlns:a16="http://schemas.microsoft.com/office/drawing/2014/main" val="20001"/>
                    </a:ext>
                  </a:extLst>
                </a:gridCol>
              </a:tblGrid>
              <a:tr h="453987">
                <a:tc>
                  <a:txBody>
                    <a:bodyPr/>
                    <a:lstStyle/>
                    <a:p>
                      <a:pPr algn="ctr">
                        <a:lnSpc>
                          <a:spcPct val="100000"/>
                        </a:lnSpc>
                      </a:pPr>
                      <a:r>
                        <a:rPr lang="zh-CN" altLang="en-US" sz="2000" b="0" dirty="0">
                          <a:latin typeface="微软雅黑" panose="020B0503020204020204" pitchFamily="34" charset="-122"/>
                          <a:ea typeface="微软雅黑" panose="020B0503020204020204" pitchFamily="34" charset="-122"/>
                        </a:rPr>
                        <a:t>发布时间</a:t>
                      </a:r>
                    </a:p>
                  </a:txBody>
                  <a:tcPr/>
                </a:tc>
                <a:tc>
                  <a:txBody>
                    <a:bodyPr/>
                    <a:lstStyle/>
                    <a:p>
                      <a:pPr algn="ctr">
                        <a:lnSpc>
                          <a:spcPct val="100000"/>
                        </a:lnSpc>
                      </a:pPr>
                      <a:r>
                        <a:rPr lang="zh-CN" altLang="en-US" sz="2000" b="0" dirty="0" smtClean="0">
                          <a:latin typeface="微软雅黑" panose="020B0503020204020204" pitchFamily="34" charset="-122"/>
                          <a:ea typeface="微软雅黑" panose="020B0503020204020204" pitchFamily="34" charset="-122"/>
                        </a:rPr>
                        <a:t>动态</a:t>
                      </a:r>
                      <a:endParaRPr lang="zh-CN" altLang="en-US" sz="2000" b="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10476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2018/02</a:t>
                      </a:r>
                      <a:endParaRPr lang="zh-CN" altLang="en-US" sz="1800" b="0" kern="1200" dirty="0" smtClean="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WHO PQT Common Deficiencies in Finished Pharmaceutical Product(FPP)Dossiers</a:t>
                      </a:r>
                      <a:b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br>
                      <a:r>
                        <a:rPr lang="zh-CN" altLang="en-US" sz="1800" b="0" kern="1200" dirty="0" smtClean="0">
                          <a:solidFill>
                            <a:schemeClr val="tx1"/>
                          </a:solidFill>
                          <a:latin typeface="微软雅黑" panose="020B0503020204020204" pitchFamily="34" charset="-122"/>
                          <a:ea typeface="微软雅黑" panose="020B0503020204020204" pitchFamily="34" charset="-122"/>
                          <a:cs typeface="+mn-cs"/>
                        </a:rPr>
                        <a:t>制剂（</a:t>
                      </a:r>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FPP</a:t>
                      </a:r>
                      <a:r>
                        <a:rPr lang="zh-CN" altLang="en-US" sz="1800" b="0" kern="1200" dirty="0" smtClean="0">
                          <a:solidFill>
                            <a:schemeClr val="tx1"/>
                          </a:solidFill>
                          <a:latin typeface="微软雅黑" panose="020B0503020204020204" pitchFamily="34" charset="-122"/>
                          <a:ea typeface="微软雅黑" panose="020B0503020204020204" pitchFamily="34" charset="-122"/>
                          <a:cs typeface="+mn-cs"/>
                        </a:rPr>
                        <a:t>）档案中的常见缺陷 </a:t>
                      </a:r>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 </a:t>
                      </a:r>
                      <a:r>
                        <a:rPr lang="zh-CN" altLang="en-US" sz="1800" b="0" kern="1200" dirty="0" smtClean="0">
                          <a:solidFill>
                            <a:schemeClr val="tx1"/>
                          </a:solidFill>
                          <a:latin typeface="微软雅黑" panose="020B0503020204020204" pitchFamily="34" charset="-122"/>
                          <a:ea typeface="微软雅黑" panose="020B0503020204020204" pitchFamily="34" charset="-122"/>
                          <a:cs typeface="+mn-cs"/>
                        </a:rPr>
                        <a:t>制造商的附加指南</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4041206776"/>
                  </a:ext>
                </a:extLst>
              </a:tr>
              <a:tr h="10476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2018/10</a:t>
                      </a:r>
                      <a:endParaRPr lang="zh-CN" altLang="en-US" sz="1800" b="0" kern="1200" dirty="0" smtClean="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Variations to prequalified pharmaceutical products Frequently asked questions (FAQ)</a:t>
                      </a:r>
                      <a:b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br>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WHO</a:t>
                      </a:r>
                      <a:r>
                        <a:rPr lang="zh-CN" altLang="en-US" sz="1800" b="0" kern="1200" dirty="0" smtClean="0">
                          <a:solidFill>
                            <a:schemeClr val="tx1"/>
                          </a:solidFill>
                          <a:latin typeface="微软雅黑" panose="020B0503020204020204" pitchFamily="34" charset="-122"/>
                          <a:ea typeface="微软雅黑" panose="020B0503020204020204" pitchFamily="34" charset="-122"/>
                          <a:cs typeface="+mn-cs"/>
                        </a:rPr>
                        <a:t>预认证产品批准后变更的常见问答（</a:t>
                      </a:r>
                      <a:r>
                        <a:rPr lang="en-US" altLang="zh-CN" sz="1800" b="0" kern="1200" dirty="0" smtClean="0">
                          <a:solidFill>
                            <a:schemeClr val="tx1"/>
                          </a:solidFill>
                          <a:latin typeface="微软雅黑" panose="020B0503020204020204" pitchFamily="34" charset="-122"/>
                          <a:ea typeface="微软雅黑" panose="020B0503020204020204" pitchFamily="34" charset="-122"/>
                          <a:cs typeface="+mn-cs"/>
                        </a:rPr>
                        <a:t>FAQ</a:t>
                      </a:r>
                      <a:r>
                        <a:rPr lang="zh-CN" altLang="en-US" sz="1800" b="0" kern="1200" dirty="0" smtClean="0">
                          <a:solidFill>
                            <a:schemeClr val="tx1"/>
                          </a:solidFill>
                          <a:latin typeface="微软雅黑" panose="020B0503020204020204" pitchFamily="34" charset="-122"/>
                          <a:ea typeface="微软雅黑" panose="020B0503020204020204" pitchFamily="34" charset="-122"/>
                          <a:cs typeface="+mn-cs"/>
                        </a:rPr>
                        <a:t>）</a:t>
                      </a:r>
                      <a:endParaRPr lang="zh-CN" altLang="en-US" sz="18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790139306"/>
                  </a:ext>
                </a:extLst>
              </a:tr>
            </a:tbl>
          </a:graphicData>
        </a:graphic>
      </p:graphicFrame>
    </p:spTree>
    <p:extLst>
      <p:ext uri="{BB962C8B-B14F-4D97-AF65-F5344CB8AC3E}">
        <p14:creationId xmlns:p14="http://schemas.microsoft.com/office/powerpoint/2010/main" val="29212771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WHO</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96</a:t>
            </a:fld>
            <a:r>
              <a:rPr lang="en-US" altLang="zh-CN" dirty="0" smtClean="0"/>
              <a:t>/160</a:t>
            </a:r>
            <a:endParaRPr lang="zh-CN" altLang="en-US" dirty="0"/>
          </a:p>
        </p:txBody>
      </p:sp>
      <p:sp>
        <p:nvSpPr>
          <p:cNvPr id="4" name="内容占位符 2"/>
          <p:cNvSpPr txBox="1">
            <a:spLocks/>
          </p:cNvSpPr>
          <p:nvPr/>
        </p:nvSpPr>
        <p:spPr>
          <a:xfrm>
            <a:off x="818800" y="1044000"/>
            <a:ext cx="10605200" cy="4782034"/>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zh-CN" altLang="en-US" sz="2000" b="1" dirty="0">
                <a:solidFill>
                  <a:prstClr val="black"/>
                </a:solidFill>
                <a:latin typeface="微软雅黑" panose="020B0503020204020204" pitchFamily="34" charset="-122"/>
              </a:rPr>
              <a:t>制剂（</a:t>
            </a:r>
            <a:r>
              <a:rPr lang="en-US" altLang="zh-CN" sz="2000" b="1" dirty="0">
                <a:solidFill>
                  <a:prstClr val="black"/>
                </a:solidFill>
                <a:latin typeface="微软雅黑" panose="020B0503020204020204" pitchFamily="34" charset="-122"/>
              </a:rPr>
              <a:t>FPP</a:t>
            </a:r>
            <a:r>
              <a:rPr lang="zh-CN" altLang="en-US" sz="2000" b="1" dirty="0">
                <a:solidFill>
                  <a:prstClr val="black"/>
                </a:solidFill>
                <a:latin typeface="微软雅黑" panose="020B0503020204020204" pitchFamily="34" charset="-122"/>
              </a:rPr>
              <a:t>）档案中的常见缺陷 </a:t>
            </a:r>
            <a:r>
              <a:rPr lang="en-US" altLang="zh-CN" sz="2000" b="1" dirty="0">
                <a:solidFill>
                  <a:prstClr val="black"/>
                </a:solidFill>
                <a:latin typeface="微软雅黑" panose="020B0503020204020204" pitchFamily="34" charset="-122"/>
              </a:rPr>
              <a:t>- </a:t>
            </a:r>
            <a:r>
              <a:rPr lang="zh-CN" altLang="en-US" sz="2000" b="1" dirty="0">
                <a:solidFill>
                  <a:prstClr val="black"/>
                </a:solidFill>
                <a:latin typeface="微软雅黑" panose="020B0503020204020204" pitchFamily="34" charset="-122"/>
              </a:rPr>
              <a:t>制造商的附加指南</a:t>
            </a:r>
          </a:p>
          <a:p>
            <a:pPr lvl="1" fontAlgn="auto">
              <a:lnSpc>
                <a:spcPct val="200000"/>
              </a:lnSpc>
              <a:spcAft>
                <a:spcPts val="0"/>
              </a:spcAft>
            </a:pPr>
            <a:r>
              <a:rPr lang="zh-CN" altLang="en-US" sz="2000" dirty="0">
                <a:latin typeface="微软雅黑" panose="020B0503020204020204" pitchFamily="34" charset="-122"/>
              </a:rPr>
              <a:t>文件中给出了近期药品预认证项目（</a:t>
            </a:r>
            <a:r>
              <a:rPr lang="en-US" altLang="zh-CN" sz="2000" dirty="0" err="1">
                <a:latin typeface="微软雅黑" panose="020B0503020204020204" pitchFamily="34" charset="-122"/>
              </a:rPr>
              <a:t>PQTm</a:t>
            </a:r>
            <a:r>
              <a:rPr lang="zh-CN" altLang="en-US" sz="2000" dirty="0">
                <a:latin typeface="微软雅黑" panose="020B0503020204020204" pitchFamily="34" charset="-122"/>
              </a:rPr>
              <a:t>）文件审评中发现的最常见的质量相关缺陷，提供更多指导帮助生产商解决</a:t>
            </a:r>
            <a:r>
              <a:rPr lang="en-US" altLang="zh-CN" sz="2000" dirty="0" err="1">
                <a:latin typeface="微软雅黑" panose="020B0503020204020204" pitchFamily="34" charset="-122"/>
              </a:rPr>
              <a:t>PQTm</a:t>
            </a:r>
            <a:r>
              <a:rPr lang="zh-CN" altLang="en-US" sz="2000" dirty="0">
                <a:latin typeface="微软雅黑" panose="020B0503020204020204" pitchFamily="34" charset="-122"/>
              </a:rPr>
              <a:t>申报中的这些缺陷；</a:t>
            </a:r>
          </a:p>
          <a:p>
            <a:pPr lvl="1" fontAlgn="auto">
              <a:lnSpc>
                <a:spcPct val="200000"/>
              </a:lnSpc>
              <a:spcAft>
                <a:spcPts val="0"/>
              </a:spcAft>
            </a:pPr>
            <a:r>
              <a:rPr lang="zh-CN" altLang="en-US" sz="2000" dirty="0">
                <a:latin typeface="微软雅黑" panose="020B0503020204020204" pitchFamily="34" charset="-122"/>
              </a:rPr>
              <a:t>文件讨论基于口服固体制剂编写，对其它剂型也适用；</a:t>
            </a:r>
            <a:endParaRPr lang="en-US" altLang="zh-CN" sz="2000" dirty="0">
              <a:latin typeface="微软雅黑" panose="020B0503020204020204" pitchFamily="34" charset="-122"/>
            </a:endParaRPr>
          </a:p>
        </p:txBody>
      </p:sp>
    </p:spTree>
    <p:extLst>
      <p:ext uri="{BB962C8B-B14F-4D97-AF65-F5344CB8AC3E}">
        <p14:creationId xmlns:p14="http://schemas.microsoft.com/office/powerpoint/2010/main" val="26856814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WHO</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97</a:t>
            </a:fld>
            <a:r>
              <a:rPr lang="en-US" altLang="zh-CN" dirty="0" smtClean="0"/>
              <a:t>/160</a:t>
            </a:r>
            <a:endParaRPr lang="zh-CN" altLang="en-US" dirty="0"/>
          </a:p>
        </p:txBody>
      </p:sp>
      <p:sp>
        <p:nvSpPr>
          <p:cNvPr id="4" name="内容占位符 2"/>
          <p:cNvSpPr txBox="1">
            <a:spLocks/>
          </p:cNvSpPr>
          <p:nvPr/>
        </p:nvSpPr>
        <p:spPr>
          <a:xfrm>
            <a:off x="768000" y="926433"/>
            <a:ext cx="10656000" cy="4873475"/>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altLang="zh-CN" sz="1800" b="1" dirty="0">
                <a:solidFill>
                  <a:prstClr val="black"/>
                </a:solidFill>
                <a:latin typeface="微软雅黑" panose="020B0503020204020204" pitchFamily="34" charset="-122"/>
              </a:rPr>
              <a:t>WHO</a:t>
            </a:r>
            <a:r>
              <a:rPr lang="zh-CN" altLang="en-US" sz="1800" b="1" dirty="0">
                <a:solidFill>
                  <a:prstClr val="black"/>
                </a:solidFill>
                <a:latin typeface="微软雅黑" panose="020B0503020204020204" pitchFamily="34" charset="-122"/>
              </a:rPr>
              <a:t>预认证产品批准后变更的常见问与答（</a:t>
            </a:r>
            <a:r>
              <a:rPr lang="en-US" altLang="zh-CN" sz="1800" b="1" dirty="0">
                <a:solidFill>
                  <a:prstClr val="black"/>
                </a:solidFill>
                <a:latin typeface="微软雅黑" panose="020B0503020204020204" pitchFamily="34" charset="-122"/>
              </a:rPr>
              <a:t>FAQ</a:t>
            </a:r>
            <a:r>
              <a:rPr lang="zh-CN" altLang="en-US" sz="1800" b="1" dirty="0">
                <a:solidFill>
                  <a:prstClr val="black"/>
                </a:solidFill>
                <a:latin typeface="微软雅黑" panose="020B0503020204020204" pitchFamily="34" charset="-122"/>
              </a:rPr>
              <a:t>）：</a:t>
            </a:r>
            <a:r>
              <a:rPr lang="zh-CN" altLang="en-US" sz="1800" b="1" dirty="0">
                <a:latin typeface="微软雅黑" panose="020B0503020204020204" pitchFamily="34" charset="-122"/>
              </a:rPr>
              <a:t>问答文件阐明了制剂预认证批准后有关变更常被咨询的问题，旨在提供分类和额外信息，应与</a:t>
            </a:r>
            <a:r>
              <a:rPr lang="en-US" altLang="zh-CN" sz="1800" b="1" dirty="0">
                <a:latin typeface="微软雅黑" panose="020B0503020204020204" pitchFamily="34" charset="-122"/>
              </a:rPr>
              <a:t>《WHO</a:t>
            </a:r>
            <a:r>
              <a:rPr lang="zh-CN" altLang="en-US" sz="1800" b="1" dirty="0">
                <a:latin typeface="微软雅黑" panose="020B0503020204020204" pitchFamily="34" charset="-122"/>
              </a:rPr>
              <a:t>已批准产品的变更指南</a:t>
            </a:r>
            <a:r>
              <a:rPr lang="en-US" altLang="zh-CN" sz="1800" b="1" dirty="0">
                <a:latin typeface="微软雅黑" panose="020B0503020204020204" pitchFamily="34" charset="-122"/>
              </a:rPr>
              <a:t>》</a:t>
            </a:r>
            <a:r>
              <a:rPr lang="zh-CN" altLang="en-US" sz="1800" b="1" dirty="0">
                <a:latin typeface="微软雅黑" panose="020B0503020204020204" pitchFamily="34" charset="-122"/>
              </a:rPr>
              <a:t>和相关指南一起参考</a:t>
            </a:r>
            <a:r>
              <a:rPr lang="zh-CN" altLang="en-US" sz="1400" dirty="0">
                <a:latin typeface="微软雅黑" panose="020B0503020204020204" pitchFamily="34" charset="-122"/>
              </a:rPr>
              <a:t>；</a:t>
            </a:r>
            <a:endParaRPr lang="en-US" altLang="zh-CN" sz="1400" dirty="0">
              <a:latin typeface="微软雅黑" panose="020B0503020204020204" pitchFamily="34" charset="-122"/>
            </a:endParaRPr>
          </a:p>
          <a:p>
            <a:pPr marL="800100" lvl="1" indent="-714375" fontAlgn="auto">
              <a:spcAft>
                <a:spcPts val="0"/>
              </a:spcAft>
              <a:buFont typeface="+mj-lt"/>
              <a:buAutoNum type="arabicPeriod"/>
            </a:pPr>
            <a:r>
              <a:rPr lang="zh-CN" altLang="en-US" sz="1800" dirty="0">
                <a:latin typeface="微软雅黑" panose="020B0503020204020204" pitchFamily="34" charset="-122"/>
              </a:rPr>
              <a:t>变更实施和审评的期限是什么？在哪儿可以找到此类期限？</a:t>
            </a:r>
            <a:endParaRPr lang="en-US" altLang="zh-CN" sz="1800" dirty="0">
              <a:latin typeface="微软雅黑" panose="020B0503020204020204" pitchFamily="34" charset="-122"/>
            </a:endParaRPr>
          </a:p>
          <a:p>
            <a:pPr marL="800100" lvl="1" indent="-714375" fontAlgn="auto">
              <a:spcAft>
                <a:spcPts val="0"/>
              </a:spcAft>
              <a:buFont typeface="+mj-lt"/>
              <a:buAutoNum type="arabicPeriod"/>
            </a:pPr>
            <a:r>
              <a:rPr lang="zh-CN" altLang="en-US" sz="1800" dirty="0">
                <a:latin typeface="微软雅黑" panose="020B0503020204020204" pitchFamily="34" charset="-122"/>
              </a:rPr>
              <a:t>年度通知的支持性数据需要提交么？</a:t>
            </a:r>
            <a:endParaRPr lang="en-US" altLang="zh-CN" sz="1800" dirty="0">
              <a:latin typeface="微软雅黑" panose="020B0503020204020204" pitchFamily="34" charset="-122"/>
            </a:endParaRPr>
          </a:p>
          <a:p>
            <a:pPr marL="800100" lvl="1" indent="-714375" fontAlgn="auto">
              <a:spcAft>
                <a:spcPts val="0"/>
              </a:spcAft>
              <a:buFont typeface="+mj-lt"/>
              <a:buAutoNum type="arabicPeriod"/>
            </a:pPr>
            <a:r>
              <a:rPr lang="zh-CN" altLang="en-US" sz="1800" dirty="0">
                <a:latin typeface="微软雅黑" panose="020B0503020204020204" pitchFamily="34" charset="-122"/>
              </a:rPr>
              <a:t>针对每个变更申请，申请人是否需要每次都更新质量信息概述（</a:t>
            </a:r>
            <a:r>
              <a:rPr lang="en-US" altLang="zh-CN" sz="1800" dirty="0">
                <a:latin typeface="微软雅黑" panose="020B0503020204020204" pitchFamily="34" charset="-122"/>
              </a:rPr>
              <a:t>QIS</a:t>
            </a:r>
            <a:r>
              <a:rPr lang="zh-CN" altLang="en-US" sz="1800" dirty="0">
                <a:latin typeface="微软雅黑" panose="020B0503020204020204" pitchFamily="34" charset="-122"/>
              </a:rPr>
              <a:t>）？</a:t>
            </a:r>
            <a:endParaRPr lang="en-US" altLang="zh-CN" sz="1800" dirty="0">
              <a:latin typeface="微软雅黑" panose="020B0503020204020204" pitchFamily="34" charset="-122"/>
            </a:endParaRPr>
          </a:p>
          <a:p>
            <a:pPr marL="800100" lvl="1" indent="-714375" fontAlgn="auto">
              <a:spcAft>
                <a:spcPts val="0"/>
              </a:spcAft>
              <a:buFont typeface="+mj-lt"/>
              <a:buAutoNum type="arabicPeriod"/>
            </a:pPr>
            <a:r>
              <a:rPr lang="zh-CN" altLang="en-US" sz="1800" dirty="0">
                <a:latin typeface="微软雅黑" panose="020B0503020204020204" pitchFamily="34" charset="-122"/>
              </a:rPr>
              <a:t>针对组合变更，申请人应该对每个变更单独填写一份申请表吗？</a:t>
            </a:r>
            <a:endParaRPr lang="en-US" altLang="zh-CN" sz="1800" dirty="0">
              <a:latin typeface="微软雅黑" panose="020B0503020204020204" pitchFamily="34" charset="-122"/>
            </a:endParaRPr>
          </a:p>
          <a:p>
            <a:pPr marL="800100" lvl="1" indent="-714375" fontAlgn="auto">
              <a:spcAft>
                <a:spcPts val="0"/>
              </a:spcAft>
              <a:buFont typeface="+mj-lt"/>
              <a:buAutoNum type="arabicPeriod"/>
            </a:pPr>
            <a:r>
              <a:rPr lang="zh-CN" altLang="en-US" sz="1800" dirty="0">
                <a:latin typeface="微软雅黑" panose="020B0503020204020204" pitchFamily="34" charset="-122"/>
              </a:rPr>
              <a:t>针对额外的成品制剂生产场地，若拟议的场地在近三年内经检查且符合</a:t>
            </a:r>
            <a:r>
              <a:rPr lang="en-US" altLang="zh-CN" sz="1800" dirty="0">
                <a:latin typeface="微软雅黑" panose="020B0503020204020204" pitchFamily="34" charset="-122"/>
              </a:rPr>
              <a:t>WHO GMP</a:t>
            </a:r>
            <a:r>
              <a:rPr lang="zh-CN" altLang="en-US" sz="1800" dirty="0">
                <a:latin typeface="微软雅黑" panose="020B0503020204020204" pitchFamily="34" charset="-122"/>
              </a:rPr>
              <a:t>规范或</a:t>
            </a:r>
            <a:r>
              <a:rPr lang="en-US" altLang="zh-CN" sz="1800" dirty="0">
                <a:latin typeface="微软雅黑" panose="020B0503020204020204" pitchFamily="34" charset="-122"/>
              </a:rPr>
              <a:t>SRA</a:t>
            </a:r>
            <a:r>
              <a:rPr lang="zh-CN" altLang="en-US" sz="1800" dirty="0">
                <a:latin typeface="微软雅黑" panose="020B0503020204020204" pitchFamily="34" charset="-122"/>
              </a:rPr>
              <a:t>要求（变更号</a:t>
            </a:r>
            <a:r>
              <a:rPr lang="en-US" altLang="zh-CN" sz="1800" dirty="0">
                <a:latin typeface="微软雅黑" panose="020B0503020204020204" pitchFamily="34" charset="-122"/>
              </a:rPr>
              <a:t>28</a:t>
            </a:r>
            <a:r>
              <a:rPr lang="zh-CN" altLang="en-US" sz="1800" dirty="0">
                <a:latin typeface="微软雅黑" panose="020B0503020204020204" pitchFamily="34" charset="-122"/>
              </a:rPr>
              <a:t>），则上述变更是否以微小变更提交？若</a:t>
            </a:r>
            <a:r>
              <a:rPr lang="en-US" altLang="zh-CN" sz="1800" dirty="0">
                <a:latin typeface="微软雅黑" panose="020B0503020204020204" pitchFamily="34" charset="-122"/>
              </a:rPr>
              <a:t>GMP</a:t>
            </a:r>
            <a:r>
              <a:rPr lang="zh-CN" altLang="en-US" sz="1800" dirty="0">
                <a:latin typeface="微软雅黑" panose="020B0503020204020204" pitchFamily="34" charset="-122"/>
              </a:rPr>
              <a:t>检查在三年前开展，则上述变更是否以重大变更提交？</a:t>
            </a:r>
            <a:endParaRPr lang="en-US" altLang="zh-CN" sz="1800" dirty="0">
              <a:latin typeface="微软雅黑" panose="020B0503020204020204" pitchFamily="34" charset="-122"/>
            </a:endParaRPr>
          </a:p>
          <a:p>
            <a:pPr marL="800100" lvl="1" indent="-714375" fontAlgn="auto">
              <a:spcAft>
                <a:spcPts val="0"/>
              </a:spcAft>
              <a:buFont typeface="+mj-lt"/>
              <a:buAutoNum type="arabicPeriod"/>
            </a:pPr>
            <a:r>
              <a:rPr lang="zh-CN" altLang="en-US" sz="1800" dirty="0">
                <a:latin typeface="微软雅黑" panose="020B0503020204020204" pitchFamily="34" charset="-122"/>
              </a:rPr>
              <a:t>在产品的一个批准生产地点已接受的批量是否可在另一个批准的</a:t>
            </a:r>
            <a:r>
              <a:rPr lang="en-US" altLang="zh-CN" sz="1800" dirty="0">
                <a:latin typeface="微软雅黑" panose="020B0503020204020204" pitchFamily="34" charset="-122"/>
              </a:rPr>
              <a:t>FPP</a:t>
            </a:r>
            <a:r>
              <a:rPr lang="zh-CN" altLang="en-US" sz="1800" dirty="0">
                <a:latin typeface="微软雅黑" panose="020B0503020204020204" pitchFamily="34" charset="-122"/>
              </a:rPr>
              <a:t>生产地点实施</a:t>
            </a:r>
            <a:r>
              <a:rPr lang="en-US" altLang="zh-CN" sz="1800" dirty="0">
                <a:latin typeface="微软雅黑" panose="020B0503020204020204" pitchFamily="34" charset="-122"/>
              </a:rPr>
              <a:t>?</a:t>
            </a:r>
            <a:r>
              <a:rPr lang="zh-CN" altLang="en-US" sz="1800" dirty="0">
                <a:latin typeface="微软雅黑" panose="020B0503020204020204" pitchFamily="34" charset="-122"/>
              </a:rPr>
              <a:t>应申请什么变更类别</a:t>
            </a:r>
            <a:r>
              <a:rPr lang="en-US" altLang="zh-CN" sz="1800" dirty="0">
                <a:latin typeface="微软雅黑" panose="020B0503020204020204" pitchFamily="34" charset="-122"/>
              </a:rPr>
              <a:t>?</a:t>
            </a:r>
          </a:p>
        </p:txBody>
      </p:sp>
    </p:spTree>
    <p:extLst>
      <p:ext uri="{BB962C8B-B14F-4D97-AF65-F5344CB8AC3E}">
        <p14:creationId xmlns:p14="http://schemas.microsoft.com/office/powerpoint/2010/main" val="209010282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WHO</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98</a:t>
            </a:fld>
            <a:r>
              <a:rPr lang="en-US" altLang="zh-CN" dirty="0" smtClean="0"/>
              <a:t>/160</a:t>
            </a:r>
            <a:endParaRPr lang="zh-CN" altLang="en-US" dirty="0"/>
          </a:p>
        </p:txBody>
      </p:sp>
      <p:sp>
        <p:nvSpPr>
          <p:cNvPr id="4" name="内容占位符 2"/>
          <p:cNvSpPr txBox="1">
            <a:spLocks/>
          </p:cNvSpPr>
          <p:nvPr/>
        </p:nvSpPr>
        <p:spPr>
          <a:xfrm>
            <a:off x="872090" y="952559"/>
            <a:ext cx="10551909" cy="4847349"/>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altLang="zh-CN" sz="1800" b="1" dirty="0">
                <a:solidFill>
                  <a:prstClr val="black"/>
                </a:solidFill>
                <a:latin typeface="微软雅黑" panose="020B0503020204020204" pitchFamily="34" charset="-122"/>
              </a:rPr>
              <a:t>WHO</a:t>
            </a:r>
            <a:r>
              <a:rPr lang="zh-CN" altLang="en-US" sz="1800" b="1" dirty="0">
                <a:solidFill>
                  <a:prstClr val="black"/>
                </a:solidFill>
                <a:latin typeface="微软雅黑" panose="020B0503020204020204" pitchFamily="34" charset="-122"/>
              </a:rPr>
              <a:t>预认证产品批准后变更的常见问与答（</a:t>
            </a:r>
            <a:r>
              <a:rPr lang="en-US" altLang="zh-CN" sz="1800" b="1" dirty="0">
                <a:solidFill>
                  <a:prstClr val="black"/>
                </a:solidFill>
                <a:latin typeface="微软雅黑" panose="020B0503020204020204" pitchFamily="34" charset="-122"/>
              </a:rPr>
              <a:t>FAQ</a:t>
            </a:r>
            <a:r>
              <a:rPr lang="zh-CN" altLang="en-US" sz="1800" b="1" dirty="0">
                <a:solidFill>
                  <a:prstClr val="black"/>
                </a:solidFill>
                <a:latin typeface="微软雅黑" panose="020B0503020204020204" pitchFamily="34" charset="-122"/>
              </a:rPr>
              <a:t>）：</a:t>
            </a:r>
            <a:r>
              <a:rPr lang="zh-CN" altLang="en-US" sz="1800" b="1" dirty="0">
                <a:latin typeface="微软雅黑" panose="020B0503020204020204" pitchFamily="34" charset="-122"/>
              </a:rPr>
              <a:t>问答文件阐明了制剂预认证批准后有关变更常被咨询的问题，旨在提供分类和额外信息，应与</a:t>
            </a:r>
            <a:r>
              <a:rPr lang="en-US" altLang="zh-CN" sz="1800" b="1" dirty="0">
                <a:latin typeface="微软雅黑" panose="020B0503020204020204" pitchFamily="34" charset="-122"/>
              </a:rPr>
              <a:t>《WHO</a:t>
            </a:r>
            <a:r>
              <a:rPr lang="zh-CN" altLang="en-US" sz="1800" b="1" dirty="0">
                <a:latin typeface="微软雅黑" panose="020B0503020204020204" pitchFamily="34" charset="-122"/>
              </a:rPr>
              <a:t>已批准产品的变更指南</a:t>
            </a:r>
            <a:r>
              <a:rPr lang="en-US" altLang="zh-CN" sz="1800" b="1" dirty="0">
                <a:latin typeface="微软雅黑" panose="020B0503020204020204" pitchFamily="34" charset="-122"/>
              </a:rPr>
              <a:t>》</a:t>
            </a:r>
            <a:r>
              <a:rPr lang="zh-CN" altLang="en-US" sz="1800" b="1" dirty="0">
                <a:latin typeface="微软雅黑" panose="020B0503020204020204" pitchFamily="34" charset="-122"/>
              </a:rPr>
              <a:t>和相关指南一起参考</a:t>
            </a:r>
            <a:r>
              <a:rPr lang="zh-CN" altLang="en-US" sz="1400" dirty="0">
                <a:latin typeface="微软雅黑" panose="020B0503020204020204" pitchFamily="34" charset="-122"/>
              </a:rPr>
              <a:t>；</a:t>
            </a:r>
            <a:endParaRPr lang="en-US" altLang="zh-CN" sz="1400" dirty="0">
              <a:latin typeface="微软雅黑" panose="020B0503020204020204" pitchFamily="34" charset="-122"/>
            </a:endParaRPr>
          </a:p>
          <a:p>
            <a:pPr marL="800100" lvl="1" indent="-714375" fontAlgn="auto">
              <a:spcAft>
                <a:spcPts val="0"/>
              </a:spcAft>
              <a:buFont typeface="+mj-lt"/>
              <a:buAutoNum type="arabicPeriod" startAt="7"/>
            </a:pPr>
            <a:r>
              <a:rPr lang="en-US" altLang="zh-CN" sz="1800" dirty="0">
                <a:latin typeface="微软雅黑" panose="020B0503020204020204" pitchFamily="34" charset="-122"/>
              </a:rPr>
              <a:t>API</a:t>
            </a:r>
            <a:r>
              <a:rPr lang="zh-CN" altLang="en-US" sz="1800" dirty="0">
                <a:latin typeface="微软雅黑" panose="020B0503020204020204" pitchFamily="34" charset="-122"/>
              </a:rPr>
              <a:t>或辅料质量标准中删除重金属检测的变更要求是什么？</a:t>
            </a:r>
            <a:endParaRPr lang="en-US" altLang="zh-CN" sz="1800" dirty="0">
              <a:latin typeface="微软雅黑" panose="020B0503020204020204" pitchFamily="34" charset="-122"/>
            </a:endParaRPr>
          </a:p>
          <a:p>
            <a:pPr marL="800100" lvl="1" indent="-714375" fontAlgn="auto">
              <a:spcAft>
                <a:spcPts val="0"/>
              </a:spcAft>
              <a:buFont typeface="+mj-lt"/>
              <a:buAutoNum type="arabicPeriod" startAt="7"/>
            </a:pPr>
            <a:r>
              <a:rPr lang="zh-CN" altLang="en-US" sz="1800" dirty="0">
                <a:latin typeface="微软雅黑" panose="020B0503020204020204" pitchFamily="34" charset="-122"/>
              </a:rPr>
              <a:t>若变更未在变更指南中有分类，申请人应怎么办？</a:t>
            </a:r>
            <a:endParaRPr lang="en-US" altLang="zh-CN" sz="1800" dirty="0">
              <a:latin typeface="微软雅黑" panose="020B0503020204020204" pitchFamily="34" charset="-122"/>
            </a:endParaRPr>
          </a:p>
          <a:p>
            <a:pPr marL="800100" lvl="1" indent="-714375" fontAlgn="auto">
              <a:spcAft>
                <a:spcPts val="0"/>
              </a:spcAft>
              <a:buFont typeface="+mj-lt"/>
              <a:buAutoNum type="arabicPeriod" startAt="7"/>
            </a:pPr>
            <a:r>
              <a:rPr lang="zh-CN" altLang="en-US" sz="1800" dirty="0">
                <a:latin typeface="微软雅黑" panose="020B0503020204020204" pitchFamily="34" charset="-122"/>
              </a:rPr>
              <a:t>附录</a:t>
            </a:r>
            <a:r>
              <a:rPr lang="en-US" altLang="zh-CN" sz="1800" dirty="0">
                <a:latin typeface="微软雅黑" panose="020B0503020204020204" pitchFamily="34" charset="-122"/>
              </a:rPr>
              <a:t>I</a:t>
            </a:r>
            <a:r>
              <a:rPr lang="zh-CN" altLang="en-US" sz="1800" dirty="0">
                <a:latin typeface="微软雅黑" panose="020B0503020204020204" pitchFamily="34" charset="-122"/>
              </a:rPr>
              <a:t>：作为重大变更进行提交的变更实例</a:t>
            </a:r>
            <a:endParaRPr lang="en-US" altLang="zh-CN" sz="1800" dirty="0">
              <a:latin typeface="微软雅黑" panose="020B0503020204020204" pitchFamily="34" charset="-122"/>
            </a:endParaRPr>
          </a:p>
          <a:p>
            <a:pPr marL="800100" lvl="1" indent="-714375" fontAlgn="auto">
              <a:spcAft>
                <a:spcPts val="0"/>
              </a:spcAft>
              <a:buFont typeface="+mj-lt"/>
              <a:buAutoNum type="arabicPeriod" startAt="7"/>
            </a:pPr>
            <a:r>
              <a:rPr lang="zh-CN" altLang="en-US" sz="1800" dirty="0">
                <a:latin typeface="微软雅黑" panose="020B0503020204020204" pitchFamily="34" charset="-122"/>
              </a:rPr>
              <a:t>附录</a:t>
            </a:r>
            <a:r>
              <a:rPr lang="en-US" altLang="zh-CN" sz="1800" dirty="0">
                <a:latin typeface="微软雅黑" panose="020B0503020204020204" pitchFamily="34" charset="-122"/>
              </a:rPr>
              <a:t>II</a:t>
            </a:r>
            <a:r>
              <a:rPr lang="zh-CN" altLang="en-US" sz="1800" dirty="0">
                <a:latin typeface="微软雅黑" panose="020B0503020204020204" pitchFamily="34" charset="-122"/>
              </a:rPr>
              <a:t>：变更指南未描述、可作为微小变更或年度通知进行提交的变更实例</a:t>
            </a:r>
            <a:endParaRPr lang="en-US" altLang="zh-CN" sz="1800" dirty="0">
              <a:latin typeface="微软雅黑" panose="020B0503020204020204" pitchFamily="34" charset="-122"/>
            </a:endParaRPr>
          </a:p>
          <a:p>
            <a:pPr marL="800100" lvl="1" indent="-714375" fontAlgn="auto">
              <a:spcAft>
                <a:spcPts val="0"/>
              </a:spcAft>
              <a:buFont typeface="+mj-lt"/>
              <a:buAutoNum type="arabicPeriod" startAt="7"/>
            </a:pPr>
            <a:r>
              <a:rPr lang="zh-CN" altLang="en-US" sz="1800" dirty="0">
                <a:latin typeface="微软雅黑" panose="020B0503020204020204" pitchFamily="34" charset="-122"/>
              </a:rPr>
              <a:t>附录</a:t>
            </a:r>
            <a:r>
              <a:rPr lang="en-US" altLang="zh-CN" sz="1800" dirty="0">
                <a:latin typeface="微软雅黑" panose="020B0503020204020204" pitchFamily="34" charset="-122"/>
              </a:rPr>
              <a:t>III</a:t>
            </a:r>
            <a:r>
              <a:rPr lang="zh-CN" altLang="en-US" sz="1800" dirty="0">
                <a:latin typeface="微软雅黑" panose="020B0503020204020204" pitchFamily="34" charset="-122"/>
              </a:rPr>
              <a:t>：不需要以变更申请但需要以</a:t>
            </a:r>
            <a:r>
              <a:rPr lang="en-US" altLang="zh-CN" sz="1800" dirty="0">
                <a:latin typeface="微软雅黑" panose="020B0503020204020204" pitchFamily="34" charset="-122"/>
              </a:rPr>
              <a:t>GMP</a:t>
            </a:r>
            <a:r>
              <a:rPr lang="zh-CN" altLang="en-US" sz="1800" dirty="0">
                <a:latin typeface="微软雅黑" panose="020B0503020204020204" pitchFamily="34" charset="-122"/>
              </a:rPr>
              <a:t>变更进行控制的变更实例</a:t>
            </a:r>
            <a:endParaRPr lang="en-US" altLang="zh-CN" sz="1800" dirty="0">
              <a:latin typeface="微软雅黑" panose="020B0503020204020204" pitchFamily="34" charset="-122"/>
            </a:endParaRPr>
          </a:p>
          <a:p>
            <a:pPr marL="800100" lvl="1" indent="-342900" fontAlgn="auto">
              <a:spcAft>
                <a:spcPts val="0"/>
              </a:spcAft>
              <a:buFont typeface="+mj-lt"/>
              <a:buAutoNum type="arabicPeriod" startAt="7"/>
            </a:pPr>
            <a:endParaRPr lang="zh-CN" altLang="en-US" sz="1600" dirty="0"/>
          </a:p>
        </p:txBody>
      </p:sp>
    </p:spTree>
    <p:extLst>
      <p:ext uri="{BB962C8B-B14F-4D97-AF65-F5344CB8AC3E}">
        <p14:creationId xmlns:p14="http://schemas.microsoft.com/office/powerpoint/2010/main" val="42195083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WHO</a:t>
            </a:r>
            <a:r>
              <a:rPr lang="zh-CN" altLang="en-US" dirty="0" smtClean="0"/>
              <a:t>指南动态</a:t>
            </a:r>
            <a:endParaRPr lang="zh-CN" altLang="en-US" dirty="0"/>
          </a:p>
        </p:txBody>
      </p:sp>
      <p:sp>
        <p:nvSpPr>
          <p:cNvPr id="5" name="灯片编号占位符 4"/>
          <p:cNvSpPr>
            <a:spLocks noGrp="1"/>
          </p:cNvSpPr>
          <p:nvPr>
            <p:ph type="sldNum" sz="quarter" idx="10"/>
          </p:nvPr>
        </p:nvSpPr>
        <p:spPr/>
        <p:txBody>
          <a:bodyPr/>
          <a:lstStyle/>
          <a:p>
            <a:pPr>
              <a:defRPr/>
            </a:pPr>
            <a:fld id="{E9C26CF1-AECC-44F5-8FED-F08477BFFB23}" type="slidenum">
              <a:rPr lang="zh-CN" altLang="en-US" smtClean="0"/>
              <a:pPr>
                <a:defRPr/>
              </a:pPr>
              <a:t>99</a:t>
            </a:fld>
            <a:r>
              <a:rPr lang="en-US" altLang="zh-CN" dirty="0" smtClean="0"/>
              <a:t>/160</a:t>
            </a:r>
            <a:endParaRPr lang="zh-CN" altLang="en-US" dirty="0"/>
          </a:p>
        </p:txBody>
      </p:sp>
      <p:sp>
        <p:nvSpPr>
          <p:cNvPr id="4" name="内容占位符 2"/>
          <p:cNvSpPr txBox="1">
            <a:spLocks/>
          </p:cNvSpPr>
          <p:nvPr/>
        </p:nvSpPr>
        <p:spPr>
          <a:xfrm>
            <a:off x="767999" y="900309"/>
            <a:ext cx="10766503" cy="4938788"/>
          </a:xfrm>
          <a:prstGeom prst="rect">
            <a:avLst/>
          </a:prstGeom>
        </p:spPr>
        <p:txBody>
          <a:bodyPr vert="horz" lIns="91440" tIns="45720" rIns="91440" bIns="45720" rtlCol="0">
            <a:noAutofit/>
          </a:bodyPr>
          <a:lstStyle>
            <a:lvl1pPr marL="342900" indent="-342900" algn="l" defTabSz="914400" rtl="0" eaLnBrk="1" latinLnBrk="0" hangingPunct="1">
              <a:lnSpc>
                <a:spcPct val="150000"/>
              </a:lnSpc>
              <a:spcBef>
                <a:spcPts val="0"/>
              </a:spcBef>
              <a:buFont typeface="Arial" pitchFamily="34" charset="0"/>
              <a:buChar char="•"/>
              <a:defRPr sz="3200" kern="1200">
                <a:solidFill>
                  <a:schemeClr val="tx1"/>
                </a:solidFill>
                <a:latin typeface="+mn-lt"/>
                <a:ea typeface="微软雅黑" pitchFamily="34" charset="-122"/>
                <a:cs typeface="+mn-cs"/>
              </a:defRPr>
            </a:lvl1pPr>
            <a:lvl2pPr marL="742950" indent="-285750" algn="l" defTabSz="914400" rtl="0" eaLnBrk="1" latinLnBrk="0" hangingPunct="1">
              <a:lnSpc>
                <a:spcPct val="150000"/>
              </a:lnSpc>
              <a:spcBef>
                <a:spcPts val="0"/>
              </a:spcBef>
              <a:buFont typeface="Arial" pitchFamily="34" charset="0"/>
              <a:buChar char="–"/>
              <a:defRPr sz="2800" kern="1200">
                <a:solidFill>
                  <a:schemeClr val="tx1"/>
                </a:solidFill>
                <a:latin typeface="+mn-lt"/>
                <a:ea typeface="微软雅黑" pitchFamily="34" charset="-122"/>
                <a:cs typeface="+mn-cs"/>
              </a:defRPr>
            </a:lvl2pPr>
            <a:lvl3pPr marL="1143000" indent="-228600" algn="l" defTabSz="914400" rtl="0" eaLnBrk="1" latinLnBrk="0" hangingPunct="1">
              <a:lnSpc>
                <a:spcPct val="150000"/>
              </a:lnSpc>
              <a:spcBef>
                <a:spcPts val="0"/>
              </a:spcBef>
              <a:buFont typeface="Arial" pitchFamily="34" charset="0"/>
              <a:buChar char="•"/>
              <a:defRPr sz="2400" kern="1200">
                <a:solidFill>
                  <a:schemeClr val="tx1"/>
                </a:solidFill>
                <a:latin typeface="+mn-lt"/>
                <a:ea typeface="微软雅黑" pitchFamily="34" charset="-122"/>
                <a:cs typeface="+mn-cs"/>
              </a:defRPr>
            </a:lvl3pPr>
            <a:lvl4pPr marL="16002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4pPr>
            <a:lvl5pPr marL="2057400" indent="-228600" algn="l" defTabSz="914400" rtl="0" eaLnBrk="1" latinLnBrk="0" hangingPunct="1">
              <a:lnSpc>
                <a:spcPct val="150000"/>
              </a:lnSpc>
              <a:spcBef>
                <a:spcPts val="0"/>
              </a:spcBef>
              <a:buFont typeface="Arial" pitchFamily="34"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zh-CN" altLang="en-US" sz="2400" b="1" dirty="0">
                <a:solidFill>
                  <a:prstClr val="black"/>
                </a:solidFill>
                <a:latin typeface="Calibri"/>
              </a:rPr>
              <a:t>验证指南附件动态</a:t>
            </a:r>
            <a:endParaRPr lang="en-US" altLang="zh-CN" sz="2400" b="1" dirty="0">
              <a:solidFill>
                <a:prstClr val="black"/>
              </a:solidFill>
              <a:latin typeface="Calibri"/>
            </a:endParaRPr>
          </a:p>
          <a:p>
            <a:pPr lvl="1" fontAlgn="auto">
              <a:spcAft>
                <a:spcPts val="0"/>
              </a:spcAft>
            </a:pPr>
            <a:r>
              <a:rPr lang="zh-CN" altLang="en-US" sz="1800" dirty="0"/>
              <a:t>附件</a:t>
            </a:r>
            <a:r>
              <a:rPr lang="en-US" altLang="zh-CN" sz="1800" dirty="0"/>
              <a:t>1 HVAC</a:t>
            </a:r>
            <a:r>
              <a:rPr lang="zh-CN" altLang="en-US" sz="1800" dirty="0"/>
              <a:t>，参见</a:t>
            </a:r>
            <a:r>
              <a:rPr lang="en-US" altLang="zh-CN" sz="1800" dirty="0"/>
              <a:t>Annex 8 in TRS 1010, 2018</a:t>
            </a:r>
            <a:r>
              <a:rPr lang="zh-CN" altLang="en-US" sz="1800" dirty="0"/>
              <a:t>取代（</a:t>
            </a:r>
            <a:r>
              <a:rPr lang="en-US" altLang="zh-CN" sz="1800" dirty="0"/>
              <a:t>Part1</a:t>
            </a:r>
            <a:r>
              <a:rPr lang="zh-CN" altLang="en-US" sz="1800" dirty="0"/>
              <a:t>）和</a:t>
            </a:r>
            <a:r>
              <a:rPr lang="zh-CN" altLang="en-US" sz="1800" dirty="0">
                <a:latin typeface="微软雅黑" panose="020B0503020204020204" pitchFamily="34" charset="-122"/>
              </a:rPr>
              <a:t>；</a:t>
            </a:r>
            <a:r>
              <a:rPr lang="en-US" altLang="zh-CN" sz="1800" dirty="0">
                <a:latin typeface="微软雅黑" panose="020B0503020204020204" pitchFamily="34" charset="-122"/>
              </a:rPr>
              <a:t> Annex2 in WHO TRS 1019</a:t>
            </a:r>
            <a:r>
              <a:rPr lang="zh-CN" altLang="en-US" sz="1800" dirty="0">
                <a:latin typeface="微软雅黑" panose="020B0503020204020204" pitchFamily="34" charset="-122"/>
              </a:rPr>
              <a:t>，</a:t>
            </a:r>
            <a:r>
              <a:rPr lang="en-US" altLang="zh-CN" sz="1800" dirty="0">
                <a:latin typeface="微软雅黑" panose="020B0503020204020204" pitchFamily="34" charset="-122"/>
              </a:rPr>
              <a:t>2019 </a:t>
            </a:r>
            <a:r>
              <a:rPr lang="zh-CN" altLang="en-US" sz="1800" dirty="0"/>
              <a:t>；</a:t>
            </a:r>
            <a:endParaRPr lang="en-US" altLang="zh-CN" sz="1800" dirty="0"/>
          </a:p>
          <a:p>
            <a:pPr lvl="1" fontAlgn="auto">
              <a:spcAft>
                <a:spcPts val="0"/>
              </a:spcAft>
            </a:pPr>
            <a:r>
              <a:rPr lang="zh-CN" altLang="en-US" sz="1800" dirty="0">
                <a:solidFill>
                  <a:prstClr val="black"/>
                </a:solidFill>
                <a:latin typeface="Calibri"/>
              </a:rPr>
              <a:t>附件</a:t>
            </a:r>
            <a:r>
              <a:rPr lang="en-US" altLang="zh-CN" sz="1800" dirty="0">
                <a:solidFill>
                  <a:prstClr val="black"/>
                </a:solidFill>
                <a:latin typeface="Calibri"/>
              </a:rPr>
              <a:t>2  </a:t>
            </a:r>
            <a:r>
              <a:rPr lang="zh-CN" altLang="en-US" sz="1800" dirty="0">
                <a:solidFill>
                  <a:prstClr val="black"/>
                </a:solidFill>
                <a:latin typeface="Calibri"/>
              </a:rPr>
              <a:t>制药用水系统确认，参见</a:t>
            </a:r>
            <a:r>
              <a:rPr lang="en-US" altLang="zh-CN" sz="1800" dirty="0"/>
              <a:t>Annex 2 in TRS 970, 2012</a:t>
            </a:r>
          </a:p>
          <a:p>
            <a:pPr lvl="1" fontAlgn="auto">
              <a:spcAft>
                <a:spcPts val="0"/>
              </a:spcAft>
            </a:pPr>
            <a:r>
              <a:rPr lang="zh-CN" altLang="en-US" sz="1800" dirty="0">
                <a:solidFill>
                  <a:prstClr val="black"/>
                </a:solidFill>
                <a:latin typeface="Calibri"/>
              </a:rPr>
              <a:t>附件</a:t>
            </a:r>
            <a:r>
              <a:rPr lang="en-US" altLang="zh-CN" sz="1800" dirty="0">
                <a:solidFill>
                  <a:prstClr val="black"/>
                </a:solidFill>
                <a:latin typeface="Calibri"/>
              </a:rPr>
              <a:t>3  </a:t>
            </a:r>
            <a:r>
              <a:rPr lang="zh-CN" altLang="en-US" sz="1800" dirty="0">
                <a:solidFill>
                  <a:prstClr val="black"/>
                </a:solidFill>
                <a:latin typeface="Calibri"/>
              </a:rPr>
              <a:t>清洁验证，保留</a:t>
            </a:r>
            <a:endParaRPr lang="en-US" altLang="zh-CN" sz="1800" dirty="0">
              <a:solidFill>
                <a:prstClr val="black"/>
              </a:solidFill>
              <a:latin typeface="Calibri"/>
            </a:endParaRPr>
          </a:p>
          <a:p>
            <a:pPr lvl="1" fontAlgn="auto">
              <a:spcAft>
                <a:spcPts val="0"/>
              </a:spcAft>
            </a:pPr>
            <a:r>
              <a:rPr lang="zh-CN" altLang="en-US" sz="1800" dirty="0">
                <a:solidFill>
                  <a:prstClr val="black"/>
                </a:solidFill>
                <a:latin typeface="Calibri"/>
              </a:rPr>
              <a:t>附件</a:t>
            </a:r>
            <a:r>
              <a:rPr lang="en-US" altLang="zh-CN" sz="1800" dirty="0">
                <a:solidFill>
                  <a:prstClr val="black"/>
                </a:solidFill>
                <a:latin typeface="Calibri"/>
              </a:rPr>
              <a:t>4 </a:t>
            </a:r>
            <a:r>
              <a:rPr lang="zh-CN" altLang="en-US" sz="1800" dirty="0">
                <a:solidFill>
                  <a:prstClr val="black"/>
                </a:solidFill>
                <a:latin typeface="Calibri"/>
              </a:rPr>
              <a:t>分析方法验证，升版</a:t>
            </a:r>
            <a:endParaRPr lang="en-US" altLang="zh-CN" sz="1800" dirty="0">
              <a:solidFill>
                <a:prstClr val="black"/>
              </a:solidFill>
              <a:latin typeface="Calibri"/>
            </a:endParaRPr>
          </a:p>
          <a:p>
            <a:pPr lvl="1" fontAlgn="auto">
              <a:spcAft>
                <a:spcPts val="0"/>
              </a:spcAft>
            </a:pPr>
            <a:r>
              <a:rPr lang="zh-CN" altLang="en-US" sz="1800" dirty="0">
                <a:solidFill>
                  <a:prstClr val="black"/>
                </a:solidFill>
                <a:latin typeface="Calibri"/>
              </a:rPr>
              <a:t>附录</a:t>
            </a:r>
            <a:r>
              <a:rPr lang="en-US" altLang="zh-CN" sz="1800" dirty="0">
                <a:solidFill>
                  <a:prstClr val="black"/>
                </a:solidFill>
                <a:latin typeface="Calibri"/>
              </a:rPr>
              <a:t>5 </a:t>
            </a:r>
            <a:r>
              <a:rPr lang="zh-CN" altLang="en-US" sz="1800" dirty="0">
                <a:solidFill>
                  <a:prstClr val="black"/>
                </a:solidFill>
                <a:latin typeface="Calibri"/>
              </a:rPr>
              <a:t>计算机化系统验证，升版</a:t>
            </a:r>
            <a:endParaRPr lang="en-US" altLang="zh-CN" sz="1800" dirty="0">
              <a:solidFill>
                <a:prstClr val="black"/>
              </a:solidFill>
              <a:latin typeface="Calibri"/>
            </a:endParaRPr>
          </a:p>
          <a:p>
            <a:pPr lvl="1" fontAlgn="auto">
              <a:spcAft>
                <a:spcPts val="0"/>
              </a:spcAft>
            </a:pPr>
            <a:r>
              <a:rPr lang="zh-CN" altLang="en-US" sz="1800" dirty="0">
                <a:solidFill>
                  <a:prstClr val="black"/>
                </a:solidFill>
                <a:latin typeface="Calibri"/>
              </a:rPr>
              <a:t>附件</a:t>
            </a:r>
            <a:r>
              <a:rPr lang="en-US" altLang="zh-CN" sz="1800" dirty="0">
                <a:solidFill>
                  <a:prstClr val="black"/>
                </a:solidFill>
                <a:latin typeface="Calibri"/>
              </a:rPr>
              <a:t>6 </a:t>
            </a:r>
            <a:r>
              <a:rPr lang="zh-CN" altLang="en-US" sz="1800" dirty="0">
                <a:solidFill>
                  <a:prstClr val="black"/>
                </a:solidFill>
                <a:latin typeface="Calibri"/>
              </a:rPr>
              <a:t>确认指南，升版（更改附件名称）</a:t>
            </a:r>
            <a:endParaRPr lang="en-US" altLang="zh-CN" sz="1800" dirty="0">
              <a:solidFill>
                <a:prstClr val="black"/>
              </a:solidFill>
              <a:latin typeface="Calibri"/>
            </a:endParaRPr>
          </a:p>
          <a:p>
            <a:pPr lvl="1" fontAlgn="auto">
              <a:spcAft>
                <a:spcPts val="0"/>
              </a:spcAft>
            </a:pPr>
            <a:r>
              <a:rPr lang="zh-CN" altLang="en-US" sz="1800" dirty="0">
                <a:solidFill>
                  <a:prstClr val="black"/>
                </a:solidFill>
                <a:latin typeface="Calibri"/>
              </a:rPr>
              <a:t>附件</a:t>
            </a:r>
            <a:r>
              <a:rPr lang="en-US" altLang="zh-CN" sz="1800" dirty="0">
                <a:solidFill>
                  <a:prstClr val="black"/>
                </a:solidFill>
                <a:latin typeface="Calibri"/>
              </a:rPr>
              <a:t>7 </a:t>
            </a:r>
            <a:r>
              <a:rPr lang="zh-CN" altLang="en-US" sz="1800" dirty="0">
                <a:solidFill>
                  <a:prstClr val="black"/>
                </a:solidFill>
                <a:latin typeface="Calibri"/>
              </a:rPr>
              <a:t>非无菌工艺验证指南，保留</a:t>
            </a:r>
            <a:r>
              <a:rPr lang="zh-CN" altLang="en-US" sz="1800" dirty="0"/>
              <a:t>，</a:t>
            </a:r>
            <a:r>
              <a:rPr lang="zh-CN" altLang="en-US" sz="1800" dirty="0">
                <a:solidFill>
                  <a:prstClr val="black"/>
                </a:solidFill>
                <a:latin typeface="Calibri"/>
              </a:rPr>
              <a:t>参</a:t>
            </a:r>
            <a:r>
              <a:rPr lang="zh-CN" altLang="en-US" sz="1800" dirty="0"/>
              <a:t>见</a:t>
            </a:r>
            <a:r>
              <a:rPr lang="en-US" altLang="zh-CN" sz="1800" dirty="0"/>
              <a:t>Annex 3 in TRS 992</a:t>
            </a:r>
            <a:endParaRPr lang="en-US" altLang="zh-CN" sz="1800" dirty="0">
              <a:solidFill>
                <a:prstClr val="black"/>
              </a:solidFill>
              <a:latin typeface="Calibri"/>
            </a:endParaRPr>
          </a:p>
        </p:txBody>
      </p:sp>
    </p:spTree>
    <p:extLst>
      <p:ext uri="{BB962C8B-B14F-4D97-AF65-F5344CB8AC3E}">
        <p14:creationId xmlns:p14="http://schemas.microsoft.com/office/powerpoint/2010/main" val="1288999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4_Office 主题">
  <a:themeElements>
    <a:clrScheme name="自定义 1">
      <a:dk1>
        <a:sysClr val="windowText" lastClr="000000"/>
      </a:dk1>
      <a:lt1>
        <a:sysClr val="window" lastClr="FFFFFF"/>
      </a:lt1>
      <a:dk2>
        <a:srgbClr val="464646"/>
      </a:dk2>
      <a:lt2>
        <a:srgbClr val="DEF5FA"/>
      </a:lt2>
      <a:accent1>
        <a:srgbClr val="0070C0"/>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5641</TotalTime>
  <Pages>0</Pages>
  <Words>20047</Words>
  <Characters>0</Characters>
  <Application>Microsoft Office PowerPoint</Application>
  <PresentationFormat>宽屏</PresentationFormat>
  <Lines>0</Lines>
  <Paragraphs>1920</Paragraphs>
  <Slides>160</Slides>
  <Notes>154</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160</vt:i4>
      </vt:variant>
    </vt:vector>
  </HeadingPairs>
  <TitlesOfParts>
    <vt:vector size="180" baseType="lpstr">
      <vt:lpstr>Gulim</vt:lpstr>
      <vt:lpstr>黑体</vt:lpstr>
      <vt:lpstr>华文隶书</vt:lpstr>
      <vt:lpstr>华文细黑</vt:lpstr>
      <vt:lpstr>华文新魏</vt:lpstr>
      <vt:lpstr>楷体</vt:lpstr>
      <vt:lpstr>宋体</vt:lpstr>
      <vt:lpstr>微软雅黑</vt:lpstr>
      <vt:lpstr>微软雅黑 Light</vt:lpstr>
      <vt:lpstr>造字工房劲黑（非商用）常规体</vt:lpstr>
      <vt:lpstr>Arial</vt:lpstr>
      <vt:lpstr>Arial Black</vt:lpstr>
      <vt:lpstr>Calibri</vt:lpstr>
      <vt:lpstr>Calibri Light</vt:lpstr>
      <vt:lpstr>Symbol</vt:lpstr>
      <vt:lpstr>Times New Roman</vt:lpstr>
      <vt:lpstr>Verdana</vt:lpstr>
      <vt:lpstr>Wingdings</vt:lpstr>
      <vt:lpstr>4_Office 主题</vt:lpstr>
      <vt:lpstr>Visio</vt:lpstr>
      <vt:lpstr>PowerPoint 演示文稿</vt:lpstr>
      <vt:lpstr>PowerPoint 演示文稿</vt:lpstr>
      <vt:lpstr>PowerPoint 演示文稿</vt:lpstr>
      <vt:lpstr>全球主要药政监管机构</vt:lpstr>
      <vt:lpstr>美国（FDA）-组织架构</vt:lpstr>
      <vt:lpstr>FDA法律、法规、指南体系</vt:lpstr>
      <vt:lpstr>FDA CFR</vt:lpstr>
      <vt:lpstr>FDA指南动态查询</vt:lpstr>
      <vt:lpstr>FDA指南动态</vt:lpstr>
      <vt:lpstr>FDA指南动态</vt:lpstr>
      <vt:lpstr>FDA指南动态</vt:lpstr>
      <vt:lpstr>FDA指南动态</vt:lpstr>
      <vt:lpstr>FDA指南动态</vt:lpstr>
      <vt:lpstr>FDA指南动态</vt:lpstr>
      <vt:lpstr>FDA指南动态</vt:lpstr>
      <vt:lpstr>FDA指南动态</vt:lpstr>
      <vt:lpstr>FDA指南动态</vt:lpstr>
      <vt:lpstr>FDA指南动态</vt:lpstr>
      <vt:lpstr>FDA指南动态</vt:lpstr>
      <vt:lpstr>FDA指南动态</vt:lpstr>
      <vt:lpstr>USP 42-NF37</vt:lpstr>
      <vt:lpstr>USP 42-NF37</vt:lpstr>
      <vt:lpstr>欧盟（EU）</vt:lpstr>
      <vt:lpstr>欧盟药品管理机构</vt:lpstr>
      <vt:lpstr>欧盟药事管理法规制度</vt:lpstr>
      <vt:lpstr>欧盟药事法规集</vt:lpstr>
      <vt:lpstr>欧盟法规指南简介</vt:lpstr>
      <vt:lpstr>欧盟法规指南简介</vt:lpstr>
      <vt:lpstr>欧盟法规指南简介</vt:lpstr>
      <vt:lpstr>EU GMP动态</vt:lpstr>
      <vt:lpstr>EU GMP动态</vt:lpstr>
      <vt:lpstr>EU GMP动态</vt:lpstr>
      <vt:lpstr>EU GMP动态</vt:lpstr>
      <vt:lpstr>EU GMP动态</vt:lpstr>
      <vt:lpstr>EU GMP动态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EMA指南动态</vt:lpstr>
      <vt:lpstr>EDQM指南动态</vt:lpstr>
      <vt:lpstr>EDQM指南动态</vt:lpstr>
      <vt:lpstr>EDQM指南动态</vt:lpstr>
      <vt:lpstr>EP</vt:lpstr>
      <vt:lpstr>中国药监机构——行政</vt:lpstr>
      <vt:lpstr>中国药监机构——技术支持</vt:lpstr>
      <vt:lpstr>中国药监法律法规框架</vt:lpstr>
      <vt:lpstr>2010版GMP简介</vt:lpstr>
      <vt:lpstr>中国法规指南动态</vt:lpstr>
      <vt:lpstr>中国法规指南动态</vt:lpstr>
      <vt:lpstr>中国法规指南动态</vt:lpstr>
      <vt:lpstr>中国法规指南动态</vt:lpstr>
      <vt:lpstr>中国法规指南动态</vt:lpstr>
      <vt:lpstr>中国法规指南动态</vt:lpstr>
      <vt:lpstr>中国法规指南动态</vt:lpstr>
      <vt:lpstr>中国法规指南动态</vt:lpstr>
      <vt:lpstr>中国法规指南动态</vt:lpstr>
      <vt:lpstr>中国法规指南动态</vt:lpstr>
      <vt:lpstr>中国法规指南动态</vt:lpstr>
      <vt:lpstr>中国法规指南动态</vt:lpstr>
      <vt:lpstr>中国法规指南动态</vt:lpstr>
      <vt:lpstr>ChP 2015</vt:lpstr>
      <vt:lpstr>ChP 2020</vt:lpstr>
      <vt:lpstr>ChP 2020</vt:lpstr>
      <vt:lpstr>ChP 2020</vt:lpstr>
      <vt:lpstr>PowerPoint 演示文稿</vt:lpstr>
      <vt:lpstr>WHO 预认证</vt:lpstr>
      <vt:lpstr>WHO预认证</vt:lpstr>
      <vt:lpstr>WHO GMP修订机构</vt:lpstr>
      <vt:lpstr>WHO GMP修订流程</vt:lpstr>
      <vt:lpstr>《药品质量保证:指南以及相关材料概要》</vt:lpstr>
      <vt:lpstr>《药品质量保证:指南以及相关材料概要》</vt:lpstr>
      <vt:lpstr>现行WHO GMP指南一览表（1）</vt:lpstr>
      <vt:lpstr>现行WHO GMP指南一览表（2）</vt:lpstr>
      <vt:lpstr>现行WHO GMP指南一览表（3）</vt:lpstr>
      <vt:lpstr>现行WHO GMP指南一览表（4）</vt:lpstr>
      <vt:lpstr>WHO 指南动态</vt:lpstr>
      <vt:lpstr>WHO指南动态</vt:lpstr>
      <vt:lpstr>WHO指南动态</vt:lpstr>
      <vt:lpstr>WHO指南动态</vt:lpstr>
      <vt:lpstr>WHO指南动态</vt:lpstr>
      <vt:lpstr>WHO指南动态</vt:lpstr>
      <vt:lpstr>WHO验证相关指南解读-HVAC系统 </vt:lpstr>
      <vt:lpstr>WHO验证相关指南解读-HVAC系统</vt:lpstr>
      <vt:lpstr>WHO验证相关指南解读-HVAC系统</vt:lpstr>
      <vt:lpstr>WHO验证相关指南解读</vt:lpstr>
      <vt:lpstr>WHO验证相关指南解读</vt:lpstr>
      <vt:lpstr>WHO验证相关指南解读</vt:lpstr>
      <vt:lpstr>WHO验证相关指南解读</vt:lpstr>
      <vt:lpstr>WHO验证相关指南解读</vt:lpstr>
      <vt:lpstr>WHO验证相关指南解读</vt:lpstr>
      <vt:lpstr>Ph.Int</vt:lpstr>
      <vt:lpstr>国际药品检查协会组织——PIC/S</vt:lpstr>
      <vt:lpstr>国际药品检查协会组织——PIC/S</vt:lpstr>
      <vt:lpstr>PIC/S 指南</vt:lpstr>
      <vt:lpstr>PIC/S GMP</vt:lpstr>
      <vt:lpstr>PIC/S指南-备忘录</vt:lpstr>
      <vt:lpstr>PIC/S指南-指南文件</vt:lpstr>
      <vt:lpstr>PIC/S指南动态</vt:lpstr>
      <vt:lpstr>PIC/S指南动态</vt:lpstr>
      <vt:lpstr>PIC/S指南动态</vt:lpstr>
      <vt:lpstr>人用药品注册技术要求国际协调会（ICH）</vt:lpstr>
      <vt:lpstr>人用药品注册技术要求国际协调会（ICH）</vt:lpstr>
      <vt:lpstr>ICH指南-Q系列</vt:lpstr>
      <vt:lpstr>ICH指南动态</vt:lpstr>
      <vt:lpstr>ICH指南动态</vt:lpstr>
      <vt:lpstr>ICH指南动态</vt:lpstr>
      <vt:lpstr>ICH指南动态</vt:lpstr>
      <vt:lpstr>ICH指南动态</vt:lpstr>
      <vt:lpstr>PowerPoint 演示文稿</vt:lpstr>
      <vt:lpstr>ISPE简介</vt:lpstr>
      <vt:lpstr>ISPE知识资源-技术指南分类</vt:lpstr>
      <vt:lpstr>ISPE知识资源-Baseline</vt:lpstr>
      <vt:lpstr>ISPE知识资源-GAMP &amp; GAMP GPG</vt:lpstr>
      <vt:lpstr>ISPE知识资源-GPG</vt:lpstr>
      <vt:lpstr>ISPE知识资源-PQLI</vt:lpstr>
      <vt:lpstr>ISPE指南动态</vt:lpstr>
      <vt:lpstr>ISPE指南动态</vt:lpstr>
      <vt:lpstr>ISPE指南动态</vt:lpstr>
      <vt:lpstr>ISPE指南动态</vt:lpstr>
      <vt:lpstr>ISPE指南动态</vt:lpstr>
      <vt:lpstr>ISPE指南动态</vt:lpstr>
      <vt:lpstr>ISPE指南动态</vt:lpstr>
      <vt:lpstr>ISPE指南动态</vt:lpstr>
      <vt:lpstr>ISPE指南动态</vt:lpstr>
      <vt:lpstr>ISPE指南动态</vt:lpstr>
      <vt:lpstr>ISPE指南动态</vt:lpstr>
      <vt:lpstr>ISPE指南动态</vt:lpstr>
      <vt:lpstr>美国注射剂协会PDA</vt:lpstr>
      <vt:lpstr>PDA</vt:lpstr>
      <vt:lpstr>PDA</vt:lpstr>
      <vt:lpstr>PDA技术报告动态</vt:lpstr>
      <vt:lpstr>PDA TR80</vt:lpstr>
      <vt:lpstr>PDA TR80</vt:lpstr>
      <vt:lpstr>PDA TR80</vt:lpstr>
      <vt:lpstr>PDA TR81</vt:lpstr>
      <vt:lpstr>PDA TR82</vt:lpstr>
      <vt:lpstr>国际标准化组织-ISO</vt:lpstr>
      <vt:lpstr>欧洲原料药委员会-APIC</vt:lpstr>
      <vt:lpstr>美国材料与试验协会-ASTM</vt:lpstr>
      <vt:lpstr>美国机械工程师协会-ASME</vt:lpstr>
      <vt:lpstr>美国国家环境平衡局-NEBB</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Peter Ma</cp:lastModifiedBy>
  <cp:revision>322</cp:revision>
  <cp:lastPrinted>2018-03-09T02:02:49Z</cp:lastPrinted>
  <dcterms:created xsi:type="dcterms:W3CDTF">2017-04-21T10:48:32Z</dcterms:created>
  <dcterms:modified xsi:type="dcterms:W3CDTF">2019-10-20T13:38:54Z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